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notesMasterIdLst>
    <p:notesMasterId r:id="rId26"/>
  </p:notesMasterIdLst>
  <p:sldIdLst>
    <p:sldId id="256" r:id="rId2"/>
    <p:sldId id="266" r:id="rId3"/>
    <p:sldId id="273" r:id="rId4"/>
    <p:sldId id="261" r:id="rId5"/>
    <p:sldId id="258" r:id="rId6"/>
    <p:sldId id="282" r:id="rId7"/>
    <p:sldId id="281" r:id="rId8"/>
    <p:sldId id="267" r:id="rId9"/>
    <p:sldId id="259" r:id="rId10"/>
    <p:sldId id="288" r:id="rId11"/>
    <p:sldId id="260" r:id="rId12"/>
    <p:sldId id="262" r:id="rId13"/>
    <p:sldId id="269" r:id="rId14"/>
    <p:sldId id="289" r:id="rId15"/>
    <p:sldId id="275" r:id="rId16"/>
    <p:sldId id="276" r:id="rId17"/>
    <p:sldId id="277" r:id="rId18"/>
    <p:sldId id="290" r:id="rId19"/>
    <p:sldId id="283" r:id="rId20"/>
    <p:sldId id="285" r:id="rId21"/>
    <p:sldId id="286" r:id="rId22"/>
    <p:sldId id="287" r:id="rId23"/>
    <p:sldId id="284" r:id="rId24"/>
    <p:sldId id="291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4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039AE90-5D31-4497-93D3-BA936D7453CA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68BF58-12A6-4F03-8DF6-2E71C0765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7E6F637-3F9B-40A5-A2CD-EE4D34052853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CAA2F-8EA0-4456-AE2C-E6F3D2AF8A97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53AE007-4673-4CBC-A68A-B25BFA610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76340-8049-432B-862E-58E044B70CCF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2CE99-EEFC-4442-84E0-B652CC5583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97515-7F1F-432A-ADA4-1B5FEC62AA77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FC291-D20E-4D97-A61A-5C0F60AE37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C80F2-A684-49C1-A4FC-323ED1864EB5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092AD-26F5-45F7-837B-D5F230A135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7F77B-6652-47B0-85F2-F8F2BEA82458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90671-8121-40E5-8E0C-786A54B431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AC7D3-5A85-4933-BEA5-548606227411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EB6A7-AA11-41A6-B542-3DEF6BD8A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03461-56FE-493C-8297-6F20C9B7B71F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BF41D-B030-463D-890F-DDBB05A6B1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BD5E7-7F7A-4332-8145-5DDDDE808D6A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E0349-0A22-44F6-8742-34813CE27B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76D84E-9FC7-4267-84F5-1F7A17818303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D4291-8EE3-4A69-8D39-6646FF224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18AEA-C86F-4086-8833-D5A3A35768FA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1A5A8-4484-4C96-9EAF-1DCDE3844B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85811-8443-4533-B569-FA632CC3D10E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4096C-0DCE-4EA0-830C-18AD534DC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5FC05F3-CE62-452C-BA87-1FB1861197ED}" type="datetimeFigureOut">
              <a:rPr lang="en-US"/>
              <a:pPr>
                <a:defRPr/>
              </a:pPr>
              <a:t>2/20/2013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3987D85F-377E-4C93-BA80-514587BA03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64" r:id="rId2"/>
    <p:sldLayoutId id="2147483872" r:id="rId3"/>
    <p:sldLayoutId id="2147483865" r:id="rId4"/>
    <p:sldLayoutId id="2147483866" r:id="rId5"/>
    <p:sldLayoutId id="2147483867" r:id="rId6"/>
    <p:sldLayoutId id="2147483868" r:id="rId7"/>
    <p:sldLayoutId id="2147483873" r:id="rId8"/>
    <p:sldLayoutId id="2147483874" r:id="rId9"/>
    <p:sldLayoutId id="2147483869" r:id="rId10"/>
    <p:sldLayoutId id="214748387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b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BONE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"/>
          <p:cNvGrpSpPr>
            <a:grpSpLocks/>
          </p:cNvGrpSpPr>
          <p:nvPr/>
        </p:nvGrpSpPr>
        <p:grpSpPr bwMode="auto">
          <a:xfrm>
            <a:off x="4343400" y="304800"/>
            <a:ext cx="4038600" cy="3276600"/>
            <a:chOff x="1676400" y="2060448"/>
            <a:chExt cx="5866691" cy="3470148"/>
          </a:xfrm>
        </p:grpSpPr>
        <p:pic>
          <p:nvPicPr>
            <p:cNvPr id="15367" name="Picture 2" descr="C:\Users\Yasmine\Documents\My Scans\NNNNNnewScaan009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76400" y="2133600"/>
              <a:ext cx="5866691" cy="3396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8" name="TextBox 3"/>
            <p:cNvSpPr txBox="1">
              <a:spLocks noChangeArrowheads="1"/>
            </p:cNvSpPr>
            <p:nvPr/>
          </p:nvSpPr>
          <p:spPr bwMode="auto">
            <a:xfrm>
              <a:off x="5451065" y="2667000"/>
              <a:ext cx="340135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</a:rPr>
                <a:t>1</a:t>
              </a:r>
              <a:endParaRPr lang="en-US" b="1">
                <a:solidFill>
                  <a:srgbClr val="C00000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4953354" y="3481124"/>
              <a:ext cx="1065413" cy="1242460"/>
            </a:xfrm>
            <a:prstGeom prst="rect">
              <a:avLst/>
            </a:prstGeom>
            <a:noFill/>
            <a:ln w="539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5608283" y="3022136"/>
              <a:ext cx="0" cy="462351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1" name="TextBox 6"/>
            <p:cNvSpPr txBox="1">
              <a:spLocks noChangeArrowheads="1"/>
            </p:cNvSpPr>
            <p:nvPr/>
          </p:nvSpPr>
          <p:spPr bwMode="auto">
            <a:xfrm>
              <a:off x="2196970" y="3144654"/>
              <a:ext cx="34015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</a:rPr>
                <a:t>2</a:t>
              </a:r>
              <a:endParaRPr lang="en-US" b="1">
                <a:solidFill>
                  <a:srgbClr val="C00000"/>
                </a:solidFill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2437409" y="3385291"/>
              <a:ext cx="387423" cy="19839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3" name="TextBox 8"/>
            <p:cNvSpPr txBox="1">
              <a:spLocks noChangeArrowheads="1"/>
            </p:cNvSpPr>
            <p:nvPr/>
          </p:nvSpPr>
          <p:spPr bwMode="auto">
            <a:xfrm>
              <a:off x="2362200" y="4495800"/>
              <a:ext cx="34015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</a:rPr>
                <a:t>3</a:t>
              </a:r>
              <a:endParaRPr lang="en-US" b="1">
                <a:solidFill>
                  <a:srgbClr val="C0000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2668018" y="4777386"/>
              <a:ext cx="387423" cy="19839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4042448" y="2361396"/>
              <a:ext cx="302098" cy="351386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76" name="TextBox 11"/>
            <p:cNvSpPr txBox="1">
              <a:spLocks noChangeArrowheads="1"/>
            </p:cNvSpPr>
            <p:nvPr/>
          </p:nvSpPr>
          <p:spPr bwMode="auto">
            <a:xfrm>
              <a:off x="4269587" y="2060448"/>
              <a:ext cx="34015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C00000"/>
                  </a:solidFill>
                </a:rPr>
                <a:t>4</a:t>
              </a:r>
              <a:endParaRPr lang="en-US" b="1">
                <a:solidFill>
                  <a:srgbClr val="C00000"/>
                </a:solidFill>
              </a:endParaRPr>
            </a:p>
          </p:txBody>
        </p:sp>
      </p:grp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 l="1961" t="11443" r="1102" b="3188"/>
          <a:stretch>
            <a:fillRect/>
          </a:stretch>
        </p:blipFill>
        <p:spPr bwMode="auto">
          <a:xfrm>
            <a:off x="304800" y="3602038"/>
            <a:ext cx="426720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62000" y="762000"/>
            <a:ext cx="3124200" cy="954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Ground Compact Bone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bone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600" y="762000"/>
            <a:ext cx="3327400" cy="5943600"/>
          </a:xfrm>
          <a:prstGeom prst="rect">
            <a:avLst/>
          </a:prstGeom>
          <a:noFill/>
          <a:ln w="28575">
            <a:solidFill>
              <a:schemeClr val="bg2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6387" name="TextBox 9"/>
          <p:cNvSpPr txBox="1">
            <a:spLocks noChangeArrowheads="1"/>
          </p:cNvSpPr>
          <p:nvPr/>
        </p:nvSpPr>
        <p:spPr bwMode="auto">
          <a:xfrm>
            <a:off x="3733800" y="228600"/>
            <a:ext cx="1447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002060"/>
                </a:solidFill>
              </a:rPr>
              <a:t>Sites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0" y="1143000"/>
            <a:ext cx="4800600" cy="3108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0" hangingPunct="0">
              <a:buFontTx/>
              <a:buAutoNum type="arabicPeriod"/>
              <a:defRPr/>
            </a:pPr>
            <a:r>
              <a:rPr lang="en-US" altLang="ar-SA" sz="2800" b="1" dirty="0" err="1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Metaphysis</a:t>
            </a:r>
            <a:r>
              <a:rPr lang="en-US" altLang="ar-SA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 &amp; </a:t>
            </a:r>
            <a:r>
              <a:rPr lang="en-US" altLang="ar-SA" sz="2800" b="1" dirty="0" err="1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diaphysis</a:t>
            </a:r>
            <a:r>
              <a:rPr lang="en-US" altLang="ar-SA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 (shaft) of long bones:  (one central cavity)</a:t>
            </a:r>
          </a:p>
          <a:p>
            <a:pPr marL="457200" indent="-457200" eaLnBrk="0" hangingPunct="0">
              <a:defRPr/>
            </a:pPr>
            <a:endParaRPr lang="en-US" altLang="ar-SA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457200" indent="-457200" eaLnBrk="0" hangingPunct="0">
              <a:defRPr/>
            </a:pPr>
            <a:endParaRPr lang="en-US" altLang="ar-SA" sz="28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  <a:p>
            <a:pPr marL="457200" indent="-457200" eaLnBrk="0" hangingPunct="0">
              <a:defRPr/>
            </a:pPr>
            <a:r>
              <a:rPr lang="en-US" altLang="ar-SA" sz="28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2. Outer &amp; inner tables of flat bones: (no cavities</a:t>
            </a:r>
            <a:r>
              <a:rPr lang="en-US" altLang="ar-SA" sz="28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</a:rPr>
              <a:t>)</a:t>
            </a:r>
            <a:endParaRPr lang="en-US" altLang="en-US" sz="2800" b="1" dirty="0">
              <a:solidFill>
                <a:schemeClr val="accent1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16390" name="Picture 6" descr="http://o.quizlet.com/GvsWh78mdy6bBbnjrozWTQ_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199" y="4572000"/>
            <a:ext cx="5324347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femu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2057400"/>
            <a:ext cx="21193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2" descr="ossi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981200"/>
            <a:ext cx="4495800" cy="46482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676400" y="152400"/>
            <a:ext cx="5562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II- </a:t>
            </a:r>
            <a:r>
              <a:rPr lang="en-US" sz="40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Cancellous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bone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90600" y="990600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In the </a:t>
            </a:r>
            <a:r>
              <a:rPr lang="en-US" sz="2400" b="1" dirty="0" err="1" smtClean="0">
                <a:solidFill>
                  <a:schemeClr val="accent1">
                    <a:lumMod val="50000"/>
                  </a:schemeClr>
                </a:solidFill>
              </a:rPr>
              <a:t>diploë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flat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bones (between outer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&amp; inner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tables)</a:t>
            </a:r>
            <a:endParaRPr lang="en-US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90600" y="2743200"/>
            <a:ext cx="914400" cy="914400"/>
          </a:xfrm>
          <a:prstGeom prst="straightConnector1">
            <a:avLst/>
          </a:prstGeom>
          <a:ln w="381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5" name="TextBox 7"/>
          <p:cNvSpPr txBox="1">
            <a:spLocks noChangeArrowheads="1"/>
          </p:cNvSpPr>
          <p:nvPr/>
        </p:nvSpPr>
        <p:spPr bwMode="auto">
          <a:xfrm flipH="1">
            <a:off x="107950" y="2286000"/>
            <a:ext cx="18732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err="1"/>
              <a:t>Trabeculae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248400" y="990600"/>
            <a:ext cx="289560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In the 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</a:rPr>
              <a:t>epiphysis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of long bones</a:t>
            </a:r>
          </a:p>
        </p:txBody>
      </p:sp>
      <p:cxnSp>
        <p:nvCxnSpPr>
          <p:cNvPr id="11" name="Elbow Connector 10"/>
          <p:cNvCxnSpPr/>
          <p:nvPr/>
        </p:nvCxnSpPr>
        <p:spPr>
          <a:xfrm>
            <a:off x="6629400" y="2667000"/>
            <a:ext cx="1828800" cy="1588"/>
          </a:xfrm>
          <a:prstGeom prst="bentConnector3">
            <a:avLst>
              <a:gd name="adj1" fmla="val 50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bone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1447800"/>
            <a:ext cx="5334000" cy="4060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743200" y="4572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Cancellous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bone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752600"/>
            <a:ext cx="2057400" cy="4619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b="1" dirty="0" err="1">
                <a:latin typeface="Arial" pitchFamily="34" charset="0"/>
                <a:cs typeface="Arial" pitchFamily="34" charset="0"/>
              </a:rPr>
              <a:t>Trabeculae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733800"/>
            <a:ext cx="2362200" cy="83026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400" b="1" dirty="0">
                <a:latin typeface="Arial" pitchFamily="34" charset="0"/>
                <a:cs typeface="Arial" pitchFamily="34" charset="0"/>
              </a:rPr>
              <a:t>Bone marrow cavities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133600" y="2209800"/>
            <a:ext cx="2133600" cy="30480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981200" y="2209800"/>
            <a:ext cx="3429000" cy="129540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5" idx="3"/>
          </p:cNvCxnSpPr>
          <p:nvPr/>
        </p:nvCxnSpPr>
        <p:spPr>
          <a:xfrm>
            <a:off x="2590800" y="4149725"/>
            <a:ext cx="2286000" cy="727075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Yasmine\Documents\My Scans\AAAAANnewScaan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524000"/>
            <a:ext cx="5638800" cy="3733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58000" y="1905000"/>
            <a:ext cx="1524000" cy="40005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b="1" dirty="0" err="1">
                <a:latin typeface="Arial" pitchFamily="34" charset="0"/>
                <a:cs typeface="Arial" pitchFamily="34" charset="0"/>
              </a:rPr>
              <a:t>Trabeculae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895600"/>
            <a:ext cx="1295400" cy="1016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latin typeface="Arial" pitchFamily="34" charset="0"/>
                <a:cs typeface="Arial" pitchFamily="34" charset="0"/>
              </a:rPr>
              <a:t>Bone marrow cavities</a:t>
            </a:r>
          </a:p>
        </p:txBody>
      </p:sp>
      <p:sp>
        <p:nvSpPr>
          <p:cNvPr id="19461" name="TextBox 2"/>
          <p:cNvSpPr txBox="1">
            <a:spLocks noChangeArrowheads="1"/>
          </p:cNvSpPr>
          <p:nvPr/>
        </p:nvSpPr>
        <p:spPr bwMode="auto">
          <a:xfrm>
            <a:off x="2438400" y="381000"/>
            <a:ext cx="4038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</a:rPr>
              <a:t>Cancellous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bone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ar-SA" sz="36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Bone Development</a:t>
            </a:r>
            <a:br>
              <a:rPr lang="en-US" altLang="ar-SA" sz="36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</a:br>
            <a:r>
              <a:rPr lang="en-US" altLang="ar-SA" sz="36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(Ossification = </a:t>
            </a:r>
            <a:r>
              <a:rPr lang="en-US" altLang="ar-SA" sz="3600" b="1" dirty="0" err="1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osteogenesis</a:t>
            </a:r>
            <a:r>
              <a:rPr lang="en-US" altLang="ar-SA" sz="3600" b="1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</a:rPr>
              <a:t>)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762000" y="1524000"/>
            <a:ext cx="7696200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/>
            <a:r>
              <a:rPr lang="en-US" altLang="en-US" sz="2400" dirty="0">
                <a:latin typeface="Times New Roman" pitchFamily="18" charset="0"/>
              </a:rPr>
              <a:t> </a:t>
            </a:r>
            <a:r>
              <a:rPr lang="en-US" altLang="en-US" sz="2800" b="1" dirty="0">
                <a:solidFill>
                  <a:srgbClr val="002060"/>
                </a:solidFill>
              </a:rPr>
              <a:t>1</a:t>
            </a:r>
            <a:r>
              <a:rPr lang="en-US" altLang="en-US" sz="2800" b="1" dirty="0" smtClean="0">
                <a:solidFill>
                  <a:srgbClr val="002060"/>
                </a:solidFill>
              </a:rPr>
              <a:t>. </a:t>
            </a:r>
            <a:r>
              <a:rPr lang="en-US" altLang="en-US" sz="2800" b="1" dirty="0" err="1" smtClean="0">
                <a:solidFill>
                  <a:srgbClr val="002060"/>
                </a:solidFill>
              </a:rPr>
              <a:t>Intramembranous</a:t>
            </a:r>
            <a:r>
              <a:rPr lang="en-US" altLang="en-US" sz="2800" b="1" dirty="0" smtClean="0">
                <a:solidFill>
                  <a:srgbClr val="002060"/>
                </a:solidFill>
              </a:rPr>
              <a:t> o</a:t>
            </a:r>
            <a:r>
              <a:rPr lang="en-US" altLang="ar-SA" sz="2800" b="1" dirty="0" smtClean="0">
                <a:solidFill>
                  <a:srgbClr val="002060"/>
                </a:solidFill>
              </a:rPr>
              <a:t>ssification</a:t>
            </a:r>
            <a:endParaRPr lang="en-US" altLang="ar-SA" sz="2800" b="1" dirty="0">
              <a:solidFill>
                <a:srgbClr val="002060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838200" y="2438400"/>
            <a:ext cx="7086600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 eaLnBrk="0" hangingPunct="0"/>
            <a:r>
              <a:rPr lang="en-US" altLang="ar-SA" sz="2800" b="1" dirty="0">
                <a:solidFill>
                  <a:srgbClr val="002060"/>
                </a:solidFill>
              </a:rPr>
              <a:t>2. </a:t>
            </a:r>
            <a:r>
              <a:rPr lang="en-US" altLang="ar-SA" sz="2800" b="1" dirty="0" err="1" smtClean="0">
                <a:solidFill>
                  <a:srgbClr val="002060"/>
                </a:solidFill>
              </a:rPr>
              <a:t>Endochondrial</a:t>
            </a:r>
            <a:r>
              <a:rPr lang="en-US" altLang="ar-SA" sz="2800" b="1" dirty="0" smtClean="0">
                <a:solidFill>
                  <a:srgbClr val="002060"/>
                </a:solidFill>
              </a:rPr>
              <a:t> </a:t>
            </a:r>
            <a:r>
              <a:rPr lang="en-US" altLang="ar-SA" sz="2800" b="1" dirty="0">
                <a:solidFill>
                  <a:srgbClr val="002060"/>
                </a:solidFill>
              </a:rPr>
              <a:t>ossification (I.C.O)</a:t>
            </a:r>
          </a:p>
        </p:txBody>
      </p:sp>
      <p:sp>
        <p:nvSpPr>
          <p:cNvPr id="20485" name="Text Box 15"/>
          <p:cNvSpPr txBox="1">
            <a:spLocks noChangeArrowheads="1"/>
          </p:cNvSpPr>
          <p:nvPr/>
        </p:nvSpPr>
        <p:spPr bwMode="auto">
          <a:xfrm>
            <a:off x="4251325" y="29368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one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990600"/>
            <a:ext cx="4876800" cy="51816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2400" y="1828800"/>
            <a:ext cx="4419600" cy="40386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ar-SA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Zone of resting cartilage</a:t>
            </a: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altLang="ar-SA" sz="2400" b="1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ar-SA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Zone of </a:t>
            </a:r>
            <a:r>
              <a:rPr lang="en-US" altLang="ar-SA" sz="24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proliferation</a:t>
            </a:r>
            <a:endParaRPr lang="en-US" altLang="ar-SA" sz="2400" b="1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altLang="ar-SA" sz="2400" b="1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ar-SA" sz="2400" b="1" dirty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Zone of maturation and </a:t>
            </a:r>
            <a:r>
              <a:rPr lang="en-US" altLang="ar-SA" sz="24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hypertrophy</a:t>
            </a: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altLang="ar-SA" sz="2400" b="1" dirty="0" smtClean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ar-SA" sz="24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Zone of calcification</a:t>
            </a: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altLang="ar-SA" sz="2400" b="1" dirty="0" smtClean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ar-SA" sz="2400" b="1" dirty="0" smtClean="0">
                <a:solidFill>
                  <a:schemeClr val="accent2">
                    <a:lumMod val="75000"/>
                  </a:schemeClr>
                </a:solidFill>
                <a:latin typeface="Arial" charset="0"/>
              </a:rPr>
              <a:t>Zone of ossification</a:t>
            </a:r>
            <a:endParaRPr lang="en-US" altLang="en-US" sz="2400" b="1" dirty="0">
              <a:solidFill>
                <a:schemeClr val="accent2">
                  <a:lumMod val="75000"/>
                </a:schemeClr>
              </a:solidFill>
              <a:latin typeface="Arial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2057400" y="381000"/>
            <a:ext cx="35702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rgbClr val="CC0000"/>
              </a:buClr>
            </a:pPr>
            <a:r>
              <a:rPr lang="en-US" sz="3600" b="1" dirty="0">
                <a:solidFill>
                  <a:srgbClr val="002060"/>
                </a:solidFill>
              </a:rPr>
              <a:t>Zones of  I.C.O 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bone26"/>
          <p:cNvPicPr>
            <a:picLocks noChangeAspect="1" noChangeArrowheads="1"/>
          </p:cNvPicPr>
          <p:nvPr/>
        </p:nvPicPr>
        <p:blipFill>
          <a:blip r:embed="rId2"/>
          <a:srcRect r="29687"/>
          <a:stretch>
            <a:fillRect/>
          </a:stretch>
        </p:blipFill>
        <p:spPr bwMode="auto">
          <a:xfrm>
            <a:off x="4114800" y="1219200"/>
            <a:ext cx="3429000" cy="510540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52400" y="1219200"/>
            <a:ext cx="4419600" cy="5638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Zone of resting cartilage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altLang="ar-S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Zone of proliferation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lang="en-US" altLang="ar-SA" sz="2400" b="1" dirty="0" smtClean="0">
              <a:solidFill>
                <a:schemeClr val="accent2">
                  <a:lumMod val="75000"/>
                </a:schemeClr>
              </a:solidFill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endParaRPr kumimoji="0" lang="en-US" altLang="ar-S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Zone of maturation and </a:t>
            </a:r>
            <a:r>
              <a:rPr kumimoji="0" lang="en-US" alt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hypertrophy</a:t>
            </a:r>
            <a:endParaRPr kumimoji="0" lang="en-US" altLang="ar-S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Zone of calcification</a:t>
            </a: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altLang="ar-S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altLang="ar-SA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altLang="ar-S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Zone of ossification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876800" y="2057400"/>
            <a:ext cx="3124200" cy="609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3555" name="Group 15"/>
          <p:cNvGrpSpPr>
            <a:grpSpLocks/>
          </p:cNvGrpSpPr>
          <p:nvPr/>
        </p:nvGrpSpPr>
        <p:grpSpPr bwMode="auto">
          <a:xfrm>
            <a:off x="4419600" y="1371600"/>
            <a:ext cx="3657600" cy="4800600"/>
            <a:chOff x="2514600" y="1600200"/>
            <a:chExt cx="3657600" cy="4005072"/>
          </a:xfrm>
        </p:grpSpPr>
        <p:pic>
          <p:nvPicPr>
            <p:cNvPr id="23560" name="Picture 2" descr="C:\Users\Yasmine\Documents\My Scans\ANnewScaan009.jpg"/>
            <p:cNvPicPr>
              <a:picLocks noChangeAspect="1" noChangeArrowheads="1"/>
            </p:cNvPicPr>
            <p:nvPr/>
          </p:nvPicPr>
          <p:blipFill>
            <a:blip r:embed="rId2"/>
            <a:srcRect l="6775" r="11919"/>
            <a:stretch>
              <a:fillRect/>
            </a:stretch>
          </p:blipFill>
          <p:spPr bwMode="auto">
            <a:xfrm>
              <a:off x="2514600" y="1600200"/>
              <a:ext cx="3657600" cy="4005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Rectangle 3"/>
            <p:cNvSpPr/>
            <p:nvPr/>
          </p:nvSpPr>
          <p:spPr>
            <a:xfrm>
              <a:off x="2971800" y="1600200"/>
              <a:ext cx="3124200" cy="68605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971800" y="2895491"/>
              <a:ext cx="3124200" cy="533745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971800" y="3429236"/>
              <a:ext cx="3124200" cy="2133654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564" name="TextBox 8"/>
            <p:cNvSpPr txBox="1">
              <a:spLocks noChangeArrowheads="1"/>
            </p:cNvSpPr>
            <p:nvPr/>
          </p:nvSpPr>
          <p:spPr bwMode="auto">
            <a:xfrm>
              <a:off x="5791200" y="1752600"/>
              <a:ext cx="304800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/>
                <a:t>1</a:t>
              </a:r>
            </a:p>
          </p:txBody>
        </p:sp>
        <p:sp>
          <p:nvSpPr>
            <p:cNvPr id="23565" name="Rectangle 9"/>
            <p:cNvSpPr>
              <a:spLocks noChangeArrowheads="1"/>
            </p:cNvSpPr>
            <p:nvPr/>
          </p:nvSpPr>
          <p:spPr bwMode="auto">
            <a:xfrm>
              <a:off x="5715000" y="2362200"/>
              <a:ext cx="381000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/>
                <a:t>2</a:t>
              </a:r>
            </a:p>
          </p:txBody>
        </p:sp>
        <p:sp>
          <p:nvSpPr>
            <p:cNvPr id="23566" name="Rectangle 10"/>
            <p:cNvSpPr>
              <a:spLocks noChangeArrowheads="1"/>
            </p:cNvSpPr>
            <p:nvPr/>
          </p:nvSpPr>
          <p:spPr bwMode="auto">
            <a:xfrm>
              <a:off x="5715000" y="2967335"/>
              <a:ext cx="340158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/>
                <a:t>3</a:t>
              </a:r>
            </a:p>
          </p:txBody>
        </p:sp>
        <p:sp>
          <p:nvSpPr>
            <p:cNvPr id="23567" name="Rectangle 11"/>
            <p:cNvSpPr>
              <a:spLocks noChangeArrowheads="1"/>
            </p:cNvSpPr>
            <p:nvPr/>
          </p:nvSpPr>
          <p:spPr bwMode="auto">
            <a:xfrm>
              <a:off x="5715000" y="3581400"/>
              <a:ext cx="340158" cy="46166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/>
                <a:t>4</a:t>
              </a:r>
            </a:p>
          </p:txBody>
        </p:sp>
      </p:grpSp>
      <p:sp>
        <p:nvSpPr>
          <p:cNvPr id="14" name="Rectangle 13"/>
          <p:cNvSpPr/>
          <p:nvPr/>
        </p:nvSpPr>
        <p:spPr>
          <a:xfrm>
            <a:off x="685800" y="1371600"/>
            <a:ext cx="3657600" cy="440120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proliferation &amp; arrangement of </a:t>
            </a:r>
            <a:r>
              <a:rPr lang="en-US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chondrocytes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maturation and hypertrophy of </a:t>
            </a:r>
            <a:r>
              <a:rPr lang="en-US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chondrocytes</a:t>
            </a: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calcification of cartilage matrix and degeneration of </a:t>
            </a:r>
            <a:r>
              <a:rPr lang="en-US" sz="2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chondrocytes</a:t>
            </a:r>
            <a:r>
              <a:rPr lang="en-U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ossification</a:t>
            </a:r>
          </a:p>
        </p:txBody>
      </p:sp>
      <p:sp>
        <p:nvSpPr>
          <p:cNvPr id="23559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>
            <a:spAutoFit/>
          </a:bodyPr>
          <a:lstStyle/>
          <a:p>
            <a:pPr algn="ctr">
              <a:buClr>
                <a:srgbClr val="CC0000"/>
              </a:buClr>
            </a:pPr>
            <a:r>
              <a:rPr lang="en-US" sz="36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Zones of  I.C.O </a:t>
            </a:r>
            <a:endParaRPr lang="en-US" sz="2400" b="1" dirty="0" smtClean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7772400" cy="4572000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“Zone of resting cartilage is missing in this micrograph”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79" name="Title 3"/>
          <p:cNvSpPr>
            <a:spLocks noGrp="1"/>
          </p:cNvSpPr>
          <p:nvPr>
            <p:ph type="ctrTitle"/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pPr eaLnBrk="1" hangingPunct="1"/>
            <a:r>
              <a:rPr smtClean="0"/>
              <a:t>FORMATIVE ASSESSMENT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90600" y="304800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ar-SA" b="1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BONE (Osseous Tissue)</a:t>
            </a: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838200" y="1600200"/>
            <a:ext cx="7602538" cy="366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defRPr/>
            </a:pPr>
            <a:r>
              <a:rPr lang="en-US" altLang="ar-SA" sz="3200" b="1" u="sng" dirty="0">
                <a:solidFill>
                  <a:srgbClr val="C00000"/>
                </a:solidFill>
              </a:rPr>
              <a:t>Slides (4)</a:t>
            </a:r>
          </a:p>
          <a:p>
            <a:pPr eaLnBrk="0" hangingPunct="0">
              <a:buClr>
                <a:schemeClr val="hlink"/>
              </a:buClr>
              <a:defRPr/>
            </a:pPr>
            <a:endParaRPr lang="en-US" altLang="ar-SA" sz="3200" b="1" u="sng" dirty="0">
              <a:solidFill>
                <a:srgbClr val="C00000"/>
              </a:solidFill>
            </a:endParaRPr>
          </a:p>
          <a:p>
            <a:pPr marL="514350" indent="-514350" eaLnBrk="0" hangingPunct="0">
              <a:buFont typeface="+mj-lt"/>
              <a:buAutoNum type="arabicPeriod"/>
              <a:defRPr/>
            </a:pPr>
            <a:r>
              <a:rPr lang="en-US" altLang="ar-SA" sz="2800" b="1" dirty="0">
                <a:solidFill>
                  <a:srgbClr val="002060"/>
                </a:solidFill>
              </a:rPr>
              <a:t>Ground compact </a:t>
            </a:r>
            <a:r>
              <a:rPr lang="en-US" altLang="ar-SA" sz="2800" b="1" dirty="0" smtClean="0">
                <a:solidFill>
                  <a:srgbClr val="002060"/>
                </a:solidFill>
              </a:rPr>
              <a:t>bone (Not stained).</a:t>
            </a:r>
            <a:endParaRPr lang="en-US" altLang="ar-SA" sz="2800" b="1" dirty="0">
              <a:solidFill>
                <a:srgbClr val="002060"/>
              </a:solidFill>
            </a:endParaRPr>
          </a:p>
          <a:p>
            <a:pPr marL="514350" indent="-514350" eaLnBrk="0" hangingPunct="0">
              <a:buFont typeface="+mj-lt"/>
              <a:buAutoNum type="arabicPeriod"/>
              <a:defRPr/>
            </a:pPr>
            <a:r>
              <a:rPr lang="en-US" altLang="ar-SA" sz="2800" b="1" dirty="0">
                <a:solidFill>
                  <a:srgbClr val="002060"/>
                </a:solidFill>
              </a:rPr>
              <a:t>Decalcified compact </a:t>
            </a:r>
            <a:r>
              <a:rPr lang="en-US" altLang="ar-SA" sz="2800" b="1" dirty="0" smtClean="0">
                <a:solidFill>
                  <a:srgbClr val="002060"/>
                </a:solidFill>
              </a:rPr>
              <a:t>bone (H&amp;E).</a:t>
            </a:r>
            <a:endParaRPr lang="en-US" altLang="ar-SA" sz="2800" b="1" dirty="0">
              <a:solidFill>
                <a:srgbClr val="002060"/>
              </a:solidFill>
            </a:endParaRPr>
          </a:p>
          <a:p>
            <a:pPr marL="514350" indent="-514350" eaLnBrk="0" hangingPunct="0">
              <a:buFont typeface="+mj-lt"/>
              <a:buAutoNum type="arabicPeriod"/>
              <a:defRPr/>
            </a:pPr>
            <a:r>
              <a:rPr lang="en-US" altLang="ar-SA" sz="2800" b="1" dirty="0" err="1">
                <a:solidFill>
                  <a:srgbClr val="002060"/>
                </a:solidFill>
              </a:rPr>
              <a:t>Endochondral</a:t>
            </a:r>
            <a:r>
              <a:rPr lang="en-US" altLang="ar-SA" sz="2800" b="1" dirty="0">
                <a:solidFill>
                  <a:srgbClr val="002060"/>
                </a:solidFill>
              </a:rPr>
              <a:t> </a:t>
            </a:r>
            <a:r>
              <a:rPr lang="en-US" altLang="ar-SA" sz="2800" b="1" dirty="0" smtClean="0">
                <a:solidFill>
                  <a:srgbClr val="002060"/>
                </a:solidFill>
              </a:rPr>
              <a:t>ossification</a:t>
            </a:r>
            <a:r>
              <a:rPr lang="en-US" altLang="ar-SA" sz="2800" b="1" dirty="0">
                <a:solidFill>
                  <a:srgbClr val="002060"/>
                </a:solidFill>
              </a:rPr>
              <a:t> (H&amp;E).</a:t>
            </a:r>
          </a:p>
          <a:p>
            <a:pPr marL="514350" indent="-514350" eaLnBrk="0" hangingPunct="0">
              <a:buFont typeface="+mj-lt"/>
              <a:buAutoNum type="arabicPeriod"/>
              <a:defRPr/>
            </a:pPr>
            <a:r>
              <a:rPr lang="en-US" altLang="ar-SA" sz="2800" b="1" dirty="0" err="1">
                <a:solidFill>
                  <a:srgbClr val="002060"/>
                </a:solidFill>
              </a:rPr>
              <a:t>Cancellous</a:t>
            </a:r>
            <a:r>
              <a:rPr lang="en-US" altLang="ar-SA" sz="2800" b="1" dirty="0">
                <a:solidFill>
                  <a:srgbClr val="002060"/>
                </a:solidFill>
              </a:rPr>
              <a:t> </a:t>
            </a:r>
            <a:r>
              <a:rPr lang="en-US" altLang="ar-SA" sz="2800" b="1" dirty="0" smtClean="0">
                <a:solidFill>
                  <a:srgbClr val="002060"/>
                </a:solidFill>
              </a:rPr>
              <a:t>bone</a:t>
            </a:r>
            <a:r>
              <a:rPr lang="en-US" altLang="ar-SA" sz="2800" b="1" dirty="0">
                <a:solidFill>
                  <a:srgbClr val="002060"/>
                </a:solidFill>
              </a:rPr>
              <a:t> (H&amp;E).</a:t>
            </a:r>
          </a:p>
          <a:p>
            <a:pPr marL="514350" indent="-514350" eaLnBrk="0" hangingPunct="0">
              <a:defRPr/>
            </a:pPr>
            <a:endParaRPr lang="en-US" altLang="ar-SA" sz="2800" b="1" dirty="0">
              <a:solidFill>
                <a:srgbClr val="002060"/>
              </a:solidFill>
            </a:endParaRPr>
          </a:p>
          <a:p>
            <a:pPr eaLnBrk="0" hangingPunct="0">
              <a:defRPr/>
            </a:pPr>
            <a:r>
              <a:rPr lang="en-US" altLang="ar-SA" sz="2800" b="1" dirty="0">
                <a:solidFill>
                  <a:schemeClr val="accent1">
                    <a:lumMod val="75000"/>
                  </a:schemeClr>
                </a:solidFill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6627" name="Picture 2" descr="bon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8000" r="13620"/>
          <a:stretch>
            <a:fillRect/>
          </a:stretch>
        </p:blipFill>
        <p:spPr>
          <a:xfrm>
            <a:off x="4114800" y="2514600"/>
            <a:ext cx="3886200" cy="3505200"/>
          </a:xfrm>
        </p:spPr>
      </p:pic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228600" y="1371600"/>
            <a:ext cx="82296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The pointed structure in compact bone is called: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3200" b="1" dirty="0">
                <a:solidFill>
                  <a:srgbClr val="002060"/>
                </a:solidFill>
              </a:rPr>
              <a:t>a. </a:t>
            </a:r>
            <a:r>
              <a:rPr lang="en-US" sz="3200" b="1" dirty="0" err="1">
                <a:solidFill>
                  <a:srgbClr val="002060"/>
                </a:solidFill>
              </a:rPr>
              <a:t>osteoclast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b. </a:t>
            </a:r>
            <a:r>
              <a:rPr lang="en-US" sz="3200" b="1" dirty="0" err="1">
                <a:solidFill>
                  <a:srgbClr val="002060"/>
                </a:solidFill>
              </a:rPr>
              <a:t>osteon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c. </a:t>
            </a:r>
            <a:r>
              <a:rPr lang="en-US" sz="3200" b="1" dirty="0" err="1">
                <a:solidFill>
                  <a:srgbClr val="002060"/>
                </a:solidFill>
              </a:rPr>
              <a:t>osteocyte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d. </a:t>
            </a:r>
            <a:r>
              <a:rPr lang="en-US" sz="3200" b="1" dirty="0" err="1">
                <a:solidFill>
                  <a:srgbClr val="002060"/>
                </a:solidFill>
              </a:rPr>
              <a:t>osteoblast</a:t>
            </a:r>
            <a:r>
              <a:rPr lang="en-US" sz="3200" b="1" dirty="0">
                <a:solidFill>
                  <a:srgbClr val="002060"/>
                </a:solidFill>
              </a:rPr>
              <a:t>.</a:t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e. </a:t>
            </a:r>
            <a:r>
              <a:rPr lang="en-US" sz="3200" b="1" dirty="0" err="1">
                <a:solidFill>
                  <a:srgbClr val="002060"/>
                </a:solidFill>
              </a:rPr>
              <a:t>osteoid</a:t>
            </a:r>
            <a:endParaRPr lang="en-US" sz="3200" b="1" dirty="0">
              <a:solidFill>
                <a:srgbClr val="002060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rot="10800000" flipV="1">
            <a:off x="4191000" y="4419600"/>
            <a:ext cx="1752600" cy="228600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04800" y="3351212"/>
            <a:ext cx="213360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28600" y="2057400"/>
            <a:ext cx="58674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Match each bone cell with its probable site:</a:t>
            </a: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a-  inside lacunae in the </a:t>
            </a:r>
            <a:r>
              <a:rPr lang="en-US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osteon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b- in </a:t>
            </a:r>
            <a:r>
              <a:rPr lang="en-US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Howship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lacunae </a:t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c- lining the </a:t>
            </a:r>
            <a:r>
              <a:rPr lang="en-US" sz="2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Haversian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canal </a:t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d- at areas of new bone formation </a:t>
            </a:r>
            <a:b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en-US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7651" name="Picture 4" descr="New Imag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28205"/>
          <a:stretch>
            <a:fillRect/>
          </a:stretch>
        </p:blipFill>
        <p:spPr>
          <a:xfrm>
            <a:off x="5943600" y="990600"/>
            <a:ext cx="2133600" cy="5600700"/>
          </a:xfrm>
          <a:ln w="38100">
            <a:solidFill>
              <a:schemeClr val="tx1"/>
            </a:solidFill>
          </a:ln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6400800" y="1143000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7391400" y="2286000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27654" name="TextBox 6"/>
          <p:cNvSpPr txBox="1">
            <a:spLocks noChangeArrowheads="1"/>
          </p:cNvSpPr>
          <p:nvPr/>
        </p:nvSpPr>
        <p:spPr bwMode="auto">
          <a:xfrm>
            <a:off x="6324600" y="3810000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27655" name="TextBox 9"/>
          <p:cNvSpPr txBox="1">
            <a:spLocks noChangeArrowheads="1"/>
          </p:cNvSpPr>
          <p:nvPr/>
        </p:nvSpPr>
        <p:spPr bwMode="auto">
          <a:xfrm>
            <a:off x="6172200" y="990600"/>
            <a:ext cx="533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7656" name="TextBox 6"/>
          <p:cNvSpPr txBox="1">
            <a:spLocks noChangeArrowheads="1"/>
          </p:cNvSpPr>
          <p:nvPr/>
        </p:nvSpPr>
        <p:spPr bwMode="auto">
          <a:xfrm>
            <a:off x="6743700" y="5105400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95600" y="2514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0" y="34290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42672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5562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9144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The interstitial bone lamellae represent: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 eaLnBrk="1" hangingPunct="1">
              <a:buFont typeface="Calibri" pitchFamily="34" charset="0"/>
              <a:buAutoNum type="alphaLcParenR"/>
            </a:pPr>
            <a:r>
              <a:rPr lang="en-US" sz="32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Newly formed bone tissue.</a:t>
            </a:r>
          </a:p>
          <a:p>
            <a:pPr marL="514350" indent="-514350" eaLnBrk="1" hangingPunct="1">
              <a:buFont typeface="Calibri" pitchFamily="34" charset="0"/>
              <a:buAutoNum type="alphaLcParenR"/>
            </a:pPr>
            <a:r>
              <a:rPr lang="en-US" sz="32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Remnants of old bone.</a:t>
            </a:r>
          </a:p>
          <a:p>
            <a:pPr marL="514350" indent="-514350" eaLnBrk="1" hangingPunct="1">
              <a:buFont typeface="Calibri" pitchFamily="34" charset="0"/>
              <a:buAutoNum type="alphaLcParenR"/>
            </a:pPr>
            <a:r>
              <a:rPr lang="en-US" sz="32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Functional unit of the compact bone</a:t>
            </a:r>
          </a:p>
          <a:p>
            <a:pPr marL="514350" indent="-514350" eaLnBrk="1" hangingPunct="1">
              <a:buFont typeface="Calibri" pitchFamily="34" charset="0"/>
              <a:buAutoNum type="alphaLcParenR"/>
            </a:pPr>
            <a:r>
              <a:rPr lang="en-US" sz="3200" b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All of the above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371600" y="2590800"/>
            <a:ext cx="449580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one26"/>
          <p:cNvPicPr>
            <a:picLocks noChangeAspect="1" noChangeArrowheads="1"/>
          </p:cNvPicPr>
          <p:nvPr/>
        </p:nvPicPr>
        <p:blipFill>
          <a:blip r:embed="rId2"/>
          <a:srcRect r="29688"/>
          <a:stretch>
            <a:fillRect/>
          </a:stretch>
        </p:blipFill>
        <p:spPr bwMode="auto">
          <a:xfrm>
            <a:off x="4343400" y="381000"/>
            <a:ext cx="3429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001000" y="381000"/>
            <a:ext cx="533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24800" y="2066925"/>
            <a:ext cx="533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01000" y="4038600"/>
            <a:ext cx="533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01000" y="3352800"/>
            <a:ext cx="533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c</a:t>
            </a:r>
          </a:p>
        </p:txBody>
      </p:sp>
      <p:sp>
        <p:nvSpPr>
          <p:cNvPr id="11" name="Content Placeholder 10"/>
          <p:cNvSpPr txBox="1">
            <a:spLocks/>
          </p:cNvSpPr>
          <p:nvPr/>
        </p:nvSpPr>
        <p:spPr>
          <a:xfrm>
            <a:off x="228600" y="0"/>
            <a:ext cx="4648200" cy="5973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Name the pointed stages</a:t>
            </a:r>
          </a:p>
        </p:txBody>
      </p:sp>
      <p:sp>
        <p:nvSpPr>
          <p:cNvPr id="12" name="Right Bracket 11"/>
          <p:cNvSpPr/>
          <p:nvPr/>
        </p:nvSpPr>
        <p:spPr>
          <a:xfrm>
            <a:off x="7772400" y="4038600"/>
            <a:ext cx="76200" cy="457200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Bracket 12"/>
          <p:cNvSpPr/>
          <p:nvPr/>
        </p:nvSpPr>
        <p:spPr>
          <a:xfrm>
            <a:off x="7802881" y="4572000"/>
            <a:ext cx="45719" cy="1905000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Bracket 13"/>
          <p:cNvSpPr/>
          <p:nvPr/>
        </p:nvSpPr>
        <p:spPr>
          <a:xfrm>
            <a:off x="7772400" y="533400"/>
            <a:ext cx="76200" cy="685800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"/>
          </p:nvPr>
        </p:nvSpPr>
        <p:spPr>
          <a:xfrm>
            <a:off x="0" y="1295400"/>
            <a:ext cx="4267200" cy="4953000"/>
          </a:xfrm>
        </p:spPr>
        <p:txBody>
          <a:bodyPr/>
          <a:lstStyle/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pPr marL="342900" indent="-342900">
              <a:buFont typeface="+mj-lt"/>
              <a:buAutoNum type="alphaLcParenR"/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resting cartilage</a:t>
            </a:r>
          </a:p>
          <a:p>
            <a:pPr marL="342900" indent="-342900">
              <a:buFont typeface="+mj-lt"/>
              <a:buAutoNum type="alphaLcParenR"/>
              <a:defRPr/>
            </a:pPr>
            <a:endParaRPr lang="en-US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LcParenR"/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</a:t>
            </a: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of proliferation &amp; arrangement of </a:t>
            </a:r>
            <a:r>
              <a:rPr lang="en-US" sz="1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chondrocytes</a:t>
            </a:r>
            <a:endParaRPr lang="en-US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LcParenR"/>
              <a:defRPr/>
            </a:pPr>
            <a:endParaRPr lang="en-US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LcParenR"/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maturation and hypertrophy of </a:t>
            </a:r>
            <a:r>
              <a:rPr lang="en-US" sz="1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chondrocytes</a:t>
            </a:r>
            <a:endParaRPr lang="en-US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LcParenR"/>
              <a:defRPr/>
            </a:pPr>
            <a:endParaRPr lang="en-US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LcParenR"/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calcification of cartilage matrix and degeneration of </a:t>
            </a:r>
            <a:r>
              <a:rPr lang="en-US" sz="1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chondrocytes</a:t>
            </a: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342900" indent="-342900">
              <a:buFont typeface="+mj-lt"/>
              <a:buAutoNum type="alphaLcParenR"/>
              <a:defRPr/>
            </a:pPr>
            <a:endParaRPr lang="en-US" sz="1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lphaLcParenR"/>
              <a:defRPr/>
            </a:pPr>
            <a:r>
              <a:rPr lang="en-US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Zone of ossification</a:t>
            </a:r>
            <a:endParaRPr lang="en-US" sz="1800" dirty="0"/>
          </a:p>
        </p:txBody>
      </p:sp>
      <p:sp>
        <p:nvSpPr>
          <p:cNvPr id="17" name="Right Bracket 16"/>
          <p:cNvSpPr/>
          <p:nvPr/>
        </p:nvSpPr>
        <p:spPr>
          <a:xfrm>
            <a:off x="7772400" y="3505200"/>
            <a:ext cx="76200" cy="457200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001000" y="5343525"/>
            <a:ext cx="5334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tx1">
                    <a:lumMod val="95000"/>
                  </a:schemeClr>
                </a:solidFill>
              </a:rPr>
              <a:t>e</a:t>
            </a:r>
            <a:endParaRPr lang="en-US" sz="28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19" name="Right Bracket 18"/>
          <p:cNvSpPr/>
          <p:nvPr/>
        </p:nvSpPr>
        <p:spPr>
          <a:xfrm>
            <a:off x="7772400" y="1295400"/>
            <a:ext cx="76200" cy="2133600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6600" b="1" smtClean="0"/>
              <a:t>THANK YOU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057400" y="2057400"/>
            <a:ext cx="430847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3200" b="1" dirty="0">
                <a:solidFill>
                  <a:srgbClr val="002060"/>
                </a:solidFill>
                <a:latin typeface="Times New Roman" pitchFamily="18" charset="0"/>
              </a:rPr>
              <a:t>1. </a:t>
            </a:r>
            <a:r>
              <a:rPr lang="en-US" altLang="ar-SA" sz="3200" b="1" dirty="0" err="1" smtClean="0">
                <a:solidFill>
                  <a:srgbClr val="002060"/>
                </a:solidFill>
                <a:latin typeface="Times New Roman" pitchFamily="18" charset="0"/>
              </a:rPr>
              <a:t>Osteoprogenitor</a:t>
            </a:r>
            <a:r>
              <a:rPr lang="en-US" altLang="ar-SA" sz="3200" b="1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altLang="ar-SA" sz="3200" b="1" dirty="0">
                <a:solidFill>
                  <a:srgbClr val="002060"/>
                </a:solidFill>
                <a:latin typeface="Times New Roman" pitchFamily="18" charset="0"/>
              </a:rPr>
              <a:t>cells</a:t>
            </a:r>
          </a:p>
          <a:p>
            <a:pPr eaLnBrk="0" hangingPunct="0"/>
            <a:endParaRPr lang="en-US" altLang="ar-SA" sz="32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r>
              <a:rPr lang="en-US" altLang="ar-SA" sz="3200" b="1" dirty="0">
                <a:solidFill>
                  <a:srgbClr val="002060"/>
                </a:solidFill>
                <a:latin typeface="Times New Roman" pitchFamily="18" charset="0"/>
              </a:rPr>
              <a:t>2. </a:t>
            </a:r>
            <a:r>
              <a:rPr lang="en-US" altLang="ar-SA" sz="3200" b="1" dirty="0" err="1">
                <a:solidFill>
                  <a:srgbClr val="002060"/>
                </a:solidFill>
                <a:latin typeface="Times New Roman" pitchFamily="18" charset="0"/>
              </a:rPr>
              <a:t>Osteoblasts</a:t>
            </a:r>
            <a:endParaRPr lang="en-US" altLang="ar-SA" sz="32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endParaRPr lang="en-US" altLang="ar-SA" sz="32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r>
              <a:rPr lang="en-US" altLang="ar-SA" sz="3200" b="1" dirty="0">
                <a:solidFill>
                  <a:srgbClr val="002060"/>
                </a:solidFill>
                <a:latin typeface="Times New Roman" pitchFamily="18" charset="0"/>
              </a:rPr>
              <a:t>3. </a:t>
            </a:r>
            <a:r>
              <a:rPr lang="en-US" altLang="ar-SA" sz="3200" b="1" dirty="0" err="1">
                <a:solidFill>
                  <a:srgbClr val="002060"/>
                </a:solidFill>
                <a:latin typeface="Times New Roman" pitchFamily="18" charset="0"/>
              </a:rPr>
              <a:t>Osteocytes</a:t>
            </a:r>
            <a:endParaRPr lang="en-US" altLang="ar-SA" sz="32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endParaRPr lang="en-US" altLang="ar-SA" sz="3200" b="1" dirty="0">
              <a:solidFill>
                <a:srgbClr val="002060"/>
              </a:solidFill>
              <a:latin typeface="Times New Roman" pitchFamily="18" charset="0"/>
            </a:endParaRPr>
          </a:p>
          <a:p>
            <a:pPr eaLnBrk="0" hangingPunct="0"/>
            <a:r>
              <a:rPr lang="en-US" altLang="ar-SA" sz="3200" b="1" dirty="0">
                <a:solidFill>
                  <a:srgbClr val="002060"/>
                </a:solidFill>
                <a:latin typeface="Times New Roman" pitchFamily="18" charset="0"/>
              </a:rPr>
              <a:t>4. </a:t>
            </a:r>
            <a:r>
              <a:rPr lang="en-US" altLang="ar-SA" sz="3200" b="1" dirty="0" err="1" smtClean="0">
                <a:solidFill>
                  <a:srgbClr val="002060"/>
                </a:solidFill>
                <a:latin typeface="Times New Roman" pitchFamily="18" charset="0"/>
              </a:rPr>
              <a:t>Osteoclasts</a:t>
            </a:r>
            <a:endParaRPr lang="en-US" altLang="ar-SA" sz="32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 bwMode="auto">
          <a:xfrm>
            <a:off x="2590800" y="685800"/>
            <a:ext cx="3048000" cy="64611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Bone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4"/>
          <p:cNvGrpSpPr>
            <a:grpSpLocks/>
          </p:cNvGrpSpPr>
          <p:nvPr/>
        </p:nvGrpSpPr>
        <p:grpSpPr bwMode="auto">
          <a:xfrm>
            <a:off x="914400" y="381000"/>
            <a:ext cx="5483225" cy="4953000"/>
            <a:chOff x="1371600" y="-806971"/>
            <a:chExt cx="5354619" cy="5609343"/>
          </a:xfrm>
        </p:grpSpPr>
        <p:pic>
          <p:nvPicPr>
            <p:cNvPr id="2" name="Picture 7" descr="bon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27221" y="142302"/>
              <a:ext cx="2613749" cy="2428918"/>
            </a:xfrm>
            <a:prstGeom prst="rect">
              <a:avLst/>
            </a:prstGeom>
            <a:noFill/>
            <a:ln w="38100">
              <a:solidFill>
                <a:schemeClr val="tx2">
                  <a:lumMod val="50000"/>
                </a:schemeClr>
              </a:solidFill>
            </a:ln>
          </p:spPr>
        </p:pic>
        <p:pic>
          <p:nvPicPr>
            <p:cNvPr id="3" name="Picture 6" descr="bone im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71600" y="1524862"/>
              <a:ext cx="2274241" cy="3277510"/>
            </a:xfrm>
            <a:prstGeom prst="rect">
              <a:avLst/>
            </a:prstGeom>
            <a:noFill/>
            <a:ln w="381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4" name="TextBox 3"/>
            <p:cNvSpPr txBox="1"/>
            <p:nvPr/>
          </p:nvSpPr>
          <p:spPr>
            <a:xfrm>
              <a:off x="3678396" y="-806971"/>
              <a:ext cx="3047823" cy="5843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3200" b="1" dirty="0">
                  <a:solidFill>
                    <a:schemeClr val="accent1">
                      <a:lumMod val="50000"/>
                    </a:schemeClr>
                  </a:solidFill>
                </a:rPr>
                <a:t>Bone Cells</a:t>
              </a:r>
            </a:p>
          </p:txBody>
        </p:sp>
      </p:grp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3352800" y="2971800"/>
            <a:ext cx="140936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ar-SA" sz="2000" b="1" dirty="0">
                <a:solidFill>
                  <a:srgbClr val="002060"/>
                </a:solidFill>
              </a:rPr>
              <a:t> </a:t>
            </a:r>
            <a:r>
              <a:rPr lang="en-US" altLang="ar-SA" dirty="0" err="1">
                <a:solidFill>
                  <a:srgbClr val="002060"/>
                </a:solidFill>
              </a:rPr>
              <a:t>Osteocytes</a:t>
            </a:r>
            <a:endParaRPr lang="en-US" dirty="0"/>
          </a:p>
        </p:txBody>
      </p:sp>
      <p:pic>
        <p:nvPicPr>
          <p:cNvPr id="7" name="Picture 7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3505199"/>
            <a:ext cx="3962400" cy="3149600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914400"/>
            <a:ext cx="4572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Types of bone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0" y="2057400"/>
            <a:ext cx="6324600" cy="30469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Primary (woven) Bone.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Secondary (lamellar) Bone 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Compact bone.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200" b="1" dirty="0" err="1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Cancellous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bone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3200" b="1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990600"/>
            <a:ext cx="7620000" cy="329320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I-Compact bone</a:t>
            </a:r>
          </a:p>
          <a:p>
            <a:pPr algn="ctr">
              <a:defRPr/>
            </a:pP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Decalcified compact 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bone (H&amp;E).</a:t>
            </a: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en-US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Ground compact </a:t>
            </a:r>
            <a:r>
              <a:rPr lang="en-US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bone (Not stained).</a:t>
            </a: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2" name="Picture 4" descr="compact bon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7391400" cy="5803900"/>
          </a:xfrm>
          <a:prstGeom prst="rect">
            <a:avLst/>
          </a:prstGeom>
          <a:noFill/>
          <a:ln w="28575">
            <a:solidFill>
              <a:schemeClr val="bg1">
                <a:lumMod val="95000"/>
                <a:lumOff val="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590800" y="101600"/>
            <a:ext cx="434340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I- Compact </a:t>
            </a:r>
            <a:r>
              <a:rPr lang="en-US" sz="40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bone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00200"/>
            <a:ext cx="3581400" cy="3940175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00400" y="304800"/>
            <a:ext cx="3124200" cy="954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Decalcified Compact Bone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5295900" y="2476500"/>
            <a:ext cx="1219200" cy="76200"/>
          </a:xfrm>
          <a:prstGeom prst="straightConnector1">
            <a:avLst/>
          </a:prstGeom>
          <a:ln w="444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5400000">
            <a:off x="1295401" y="2895600"/>
            <a:ext cx="1828800" cy="3175"/>
          </a:xfrm>
          <a:prstGeom prst="straightConnector1">
            <a:avLst/>
          </a:prstGeom>
          <a:ln w="444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"/>
          <p:cNvSpPr txBox="1">
            <a:spLocks noChangeArrowheads="1"/>
          </p:cNvSpPr>
          <p:nvPr/>
        </p:nvSpPr>
        <p:spPr bwMode="auto">
          <a:xfrm>
            <a:off x="762000" y="3937000"/>
            <a:ext cx="1371600" cy="1015663"/>
          </a:xfrm>
          <a:prstGeom prst="rect">
            <a:avLst/>
          </a:prstGeom>
          <a:noFill/>
          <a:ln w="28575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 err="1">
                <a:latin typeface="Calibri" pitchFamily="34" charset="0"/>
              </a:rPr>
              <a:t>Osteon</a:t>
            </a:r>
            <a:endParaRPr lang="en-US" sz="2000" b="1" dirty="0">
              <a:latin typeface="Calibri" pitchFamily="34" charset="0"/>
            </a:endParaRPr>
          </a:p>
          <a:p>
            <a:pPr>
              <a:defRPr/>
            </a:pPr>
            <a:r>
              <a:rPr lang="en-US" sz="2000" b="1" dirty="0">
                <a:latin typeface="Calibri" pitchFamily="34" charset="0"/>
              </a:rPr>
              <a:t>(</a:t>
            </a:r>
            <a:r>
              <a:rPr lang="en-US" sz="2000" b="1" dirty="0" err="1">
                <a:latin typeface="Calibri" pitchFamily="34" charset="0"/>
              </a:rPr>
              <a:t>Haversian</a:t>
            </a:r>
            <a:r>
              <a:rPr lang="en-US" sz="2000" b="1" dirty="0">
                <a:latin typeface="Calibri" pitchFamily="34" charset="0"/>
              </a:rPr>
              <a:t> system)</a:t>
            </a:r>
          </a:p>
        </p:txBody>
      </p:sp>
      <p:pic>
        <p:nvPicPr>
          <p:cNvPr id="13321" name="Picture 2" descr="C:\Documents and Settings\سبحان الله\Desktop\Fig Module 4\Bone\decalcbone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600200"/>
            <a:ext cx="4833938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one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5800" y="1225550"/>
            <a:ext cx="3733800" cy="37925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4339" name="Picture 2" descr="bon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905000"/>
            <a:ext cx="44958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2000" y="457200"/>
            <a:ext cx="3124200" cy="954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Ground Compact Bone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1242</TotalTime>
  <Words>375</Words>
  <Application>Microsoft Office PowerPoint</Application>
  <PresentationFormat>On-screen Show (4:3)</PresentationFormat>
  <Paragraphs>140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Equity</vt:lpstr>
      <vt:lpstr>THE BONE</vt:lpstr>
      <vt:lpstr>BONE (Osseous Tissue)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Bone Development (Ossification = osteogenesis)</vt:lpstr>
      <vt:lpstr>Slide 16</vt:lpstr>
      <vt:lpstr>Slide 17</vt:lpstr>
      <vt:lpstr>Zones of  I.C.O </vt:lpstr>
      <vt:lpstr>FORMATIVE ASSESSMENT</vt:lpstr>
      <vt:lpstr>Slide 20</vt:lpstr>
      <vt:lpstr>Match each bone cell with its probable site: a-  inside lacunae in the osteon   b- in Howship lacunae   c- lining the Haversian canal   d- at areas of new bone formation   </vt:lpstr>
      <vt:lpstr>The interstitial bone lamellae represent:</vt:lpstr>
      <vt:lpstr>Slide 23</vt:lpstr>
      <vt:lpstr>THANK YOU</vt:lpstr>
    </vt:vector>
  </TitlesOfParts>
  <Company>WW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BONE</dc:title>
  <dc:creator>WW</dc:creator>
  <cp:lastModifiedBy>Home</cp:lastModifiedBy>
  <cp:revision>59</cp:revision>
  <dcterms:created xsi:type="dcterms:W3CDTF">2010-02-08T22:01:03Z</dcterms:created>
  <dcterms:modified xsi:type="dcterms:W3CDTF">2013-02-20T20:04:22Z</dcterms:modified>
</cp:coreProperties>
</file>