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2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>
  <p:sldMasterIdLst>
    <p:sldMasterId id="2147483652" r:id="rId1"/>
    <p:sldMasterId id="2147483680" r:id="rId2"/>
  </p:sldMasterIdLst>
  <p:notesMasterIdLst>
    <p:notesMasterId r:id="rId28"/>
  </p:notesMasterIdLst>
  <p:sldIdLst>
    <p:sldId id="4855" r:id="rId3"/>
    <p:sldId id="4856" r:id="rId4"/>
    <p:sldId id="4857" r:id="rId5"/>
    <p:sldId id="4868" r:id="rId6"/>
    <p:sldId id="4858" r:id="rId7"/>
    <p:sldId id="4869" r:id="rId8"/>
    <p:sldId id="4859" r:id="rId9"/>
    <p:sldId id="4870" r:id="rId10"/>
    <p:sldId id="4860" r:id="rId11"/>
    <p:sldId id="4871" r:id="rId12"/>
    <p:sldId id="4861" r:id="rId13"/>
    <p:sldId id="4872" r:id="rId14"/>
    <p:sldId id="4862" r:id="rId15"/>
    <p:sldId id="4873" r:id="rId16"/>
    <p:sldId id="4863" r:id="rId17"/>
    <p:sldId id="4874" r:id="rId18"/>
    <p:sldId id="4864" r:id="rId19"/>
    <p:sldId id="4875" r:id="rId20"/>
    <p:sldId id="4865" r:id="rId21"/>
    <p:sldId id="4876" r:id="rId22"/>
    <p:sldId id="4866" r:id="rId23"/>
    <p:sldId id="4877" r:id="rId24"/>
    <p:sldId id="4867" r:id="rId25"/>
    <p:sldId id="4878" r:id="rId26"/>
    <p:sldId id="2353" r:id="rId27"/>
  </p:sldIdLst>
  <p:sldSz cx="12192000" cy="6858000"/>
  <p:notesSz cx="6858000" cy="9144000"/>
  <p:embeddedFontLst>
    <p:embeddedFont>
      <p:font typeface="ae_AlMothnna" panose="020B0803030604020204" pitchFamily="34" charset="-78"/>
      <p:bold r:id="rId29"/>
    </p:embeddedFont>
    <p:embeddedFont>
      <p:font typeface="AGA Rasheeq Bold" pitchFamily="2" charset="-78"/>
      <p:regular r:id="rId30"/>
    </p:embeddedFont>
    <p:embeddedFont>
      <p:font typeface="Albertus Medium" panose="020E0602030304020304" pitchFamily="34" charset="0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ترنيمة ليل العشاء السري" id="{458AC9D9-7612-4AE6-81BA-91ED10D75B54}">
          <p14:sldIdLst>
            <p14:sldId id="4855"/>
            <p14:sldId id="4856"/>
            <p14:sldId id="4857"/>
            <p14:sldId id="4868"/>
            <p14:sldId id="4858"/>
            <p14:sldId id="4869"/>
            <p14:sldId id="4859"/>
            <p14:sldId id="4870"/>
            <p14:sldId id="4860"/>
            <p14:sldId id="4871"/>
            <p14:sldId id="4861"/>
            <p14:sldId id="4872"/>
            <p14:sldId id="4862"/>
            <p14:sldId id="4873"/>
            <p14:sldId id="4863"/>
            <p14:sldId id="4874"/>
            <p14:sldId id="4864"/>
            <p14:sldId id="4875"/>
            <p14:sldId id="4865"/>
            <p14:sldId id="4876"/>
            <p14:sldId id="4866"/>
            <p14:sldId id="4877"/>
            <p14:sldId id="4867"/>
            <p14:sldId id="4878"/>
          </p14:sldIdLst>
        </p14:section>
        <p14:section name="End" id="{72CC9CA1-BEBD-4217-96AD-F6934B9DB1B1}">
          <p14:sldIdLst>
            <p14:sldId id="23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Nagy Henry" initials="P.N.H" lastIdx="2" clrIdx="0">
    <p:extLst>
      <p:ext uri="{19B8F6BF-5375-455C-9EA6-DF929625EA0E}">
        <p15:presenceInfo xmlns:p15="http://schemas.microsoft.com/office/powerpoint/2012/main" userId="Peter Nagy Henr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009900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294" autoAdjust="0"/>
    <p:restoredTop sz="90055" autoAdjust="0"/>
  </p:normalViewPr>
  <p:slideViewPr>
    <p:cSldViewPr snapToGrid="0">
      <p:cViewPr varScale="1">
        <p:scale>
          <a:sx n="65" d="100"/>
          <a:sy n="65" d="100"/>
        </p:scale>
        <p:origin x="336" y="84"/>
      </p:cViewPr>
      <p:guideLst>
        <p:guide orient="horz" pos="2136"/>
        <p:guide pos="3840"/>
      </p:guideLst>
    </p:cSldViewPr>
  </p:slideViewPr>
  <p:outlineViewPr>
    <p:cViewPr>
      <p:scale>
        <a:sx n="50" d="100"/>
        <a:sy n="50" d="100"/>
      </p:scale>
      <p:origin x="0" y="-590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2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0F1A1-4D4E-4CFA-8FF3-EA2D024BB2CB}" type="datetimeFigureOut">
              <a:rPr lang="en-US" smtClean="0"/>
              <a:t>25-Apr-24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0F020-1BA8-41F1-8BB0-BD627796D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2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7361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8667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1244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9042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6416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55326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359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5674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8812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38265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4447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0076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06369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02803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18353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27094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70648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1200" b="1" kern="1200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المائدة الطقسية للكنيسة القبطية </a:t>
            </a:r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sz="1200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F29AF-94F0-40F3-A581-7798FE54392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751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3305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804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7084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508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3982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8891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EG" sz="1200" b="1" spc="60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e_AlMothnna" pitchFamily="34" charset="-78"/>
                <a:ea typeface="+mn-ea"/>
                <a:cs typeface="+mj-cs"/>
              </a:rPr>
              <a:t>المائدة الطقسية للكنيسة القبطية الأرثوذوكسية</a:t>
            </a:r>
            <a:endParaRPr lang="en-US" sz="1200" b="1" spc="60" dirty="0">
              <a:solidFill>
                <a:schemeClr val="bg1"/>
              </a:solidFill>
              <a:effectLst>
                <a:outerShdw blurRad="50800" dist="25400" dir="5400000" algn="t" rotWithShape="0">
                  <a:prstClr val="black">
                    <a:alpha val="15000"/>
                  </a:prstClr>
                </a:outerShdw>
              </a:effectLst>
              <a:latin typeface="ae_AlMothnna" pitchFamily="34" charset="-78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60" dirty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  <a:latin typeface="Albertus Medium" panose="020E0602030304020304" pitchFamily="34" charset="0"/>
                <a:ea typeface="+mn-ea"/>
                <a:cs typeface="+mj-cs"/>
              </a:rPr>
              <a:t>The Liturgical Encyclopedia of the Coptic Orthodox Church</a:t>
            </a:r>
            <a:endParaRPr lang="en-US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0F020-1BA8-41F1-8BB0-BD627796DC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603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B39D1-DFFF-40B6-A808-682801BF30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70A38-E460-4592-A9F8-EF0571580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C9F69-A9C2-48E8-B04D-702A758DDF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C1AD69-DD4E-47AB-AC38-931364219000}" type="datetimeFigureOut">
              <a:rPr lang="en-US" smtClean="0"/>
              <a:t>25-Apr-24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C3647-EB95-4CFE-AFB0-C54DA0C97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6E799-43A2-4DEA-8DF7-A90423AC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939FE4-5BE3-49C8-9E56-12D35901D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55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887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B39D1-DFFF-40B6-A808-682801BF30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70A38-E460-4592-A9F8-EF0571580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C9F69-A9C2-48E8-B04D-702A758DD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AD69-DD4E-47AB-AC38-931364219000}" type="datetimeFigureOut">
              <a:rPr lang="en-US" smtClean="0"/>
              <a:t>25-Apr-24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C3647-EB95-4CFE-AFB0-C54DA0C97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6E799-43A2-4DEA-8DF7-A90423AC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39FE4-5BE3-49C8-9E56-12D35901D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3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BAAF2C-0BFB-5F96-5F6D-D27231B9FC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6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32484D-6A23-44BC-8F9D-1A576490E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EA534-5637-4838-8277-1C7BB3B17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F301D-22E6-41E7-95F7-AFB27FE1D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1AD69-DD4E-47AB-AC38-931364219000}" type="datetimeFigureOut">
              <a:rPr lang="en-US" smtClean="0"/>
              <a:t>25-Apr-24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8E579-9CED-4CB8-BD89-A74EE819C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5D99D-5230-4D2F-83F4-DC0010FEC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39FE4-5BE3-49C8-9E56-12D35901D2C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9D6BC8-3D60-4F25-B181-DD46D119FB4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0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لَيْلُ العَشاءِ السِّري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لَيْلُ العَشاءِ السِّري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أخذ خبزاً وكسر </a:t>
            </a:r>
          </a:p>
          <a:p>
            <a:pPr lvl="0" algn="ctr" rtl="1" fontAlgn="base">
              <a:spcAft>
                <a:spcPct val="0"/>
              </a:spcAft>
              <a:defRPr/>
            </a:pPr>
            <a:r>
              <a:rPr lang="ar-EG" sz="6600" b="1" dirty="0">
                <a:solidFill>
                  <a:prstClr val="white"/>
                </a:solidFill>
                <a:cs typeface="AGA Rasheeq Bold" pitchFamily="2" charset="-78"/>
              </a:rPr>
              <a:t>وقالَ هذا جَسدي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Night of the Last Supper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Night of the Last Supper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took bread and broke it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said: This is My Body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31371"/>
            <a:ext cx="55882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Lay’lol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3asha el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serry</a:t>
            </a:r>
            <a:endParaRPr lang="es-ES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Lay’lol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3asha el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serry</a:t>
            </a:r>
            <a:endParaRPr lang="es-ES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Akhaza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khozan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kasar</a:t>
            </a:r>
            <a:endParaRPr lang="es-ES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haza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gasady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970136"/>
      </p:ext>
    </p:extLst>
  </p:cSld>
  <p:clrMapOvr>
    <a:masterClrMapping/>
  </p:clrMapOvr>
  <p:transition spd="med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0040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قلبي أنا أُعطيك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ومالي أُهديك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قوَّ</a:t>
            </a:r>
            <a:r>
              <a:rPr lang="ar-EG" sz="6600" b="1" dirty="0">
                <a:solidFill>
                  <a:prstClr val="white"/>
                </a:solidFill>
                <a:latin typeface="Calibri" panose="020F0502020204030204"/>
                <a:cs typeface="AGA Rasheeq Bold" pitchFamily="2" charset="-78"/>
              </a:rPr>
              <a:t>ي</a:t>
            </a: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 رجائي فيك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مصدر الحبِ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26527"/>
            <a:ext cx="6542142" cy="22734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My heart I give to 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All what I have is Yours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My hope is strong in 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 fountain of all love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5" y="4219861"/>
            <a:ext cx="5991365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 ana o3tek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 maleya ohdek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Aw’y ragae fek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masdar el 7oby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457674"/>
      </p:ext>
    </p:extLst>
  </p:cSld>
  <p:clrMapOvr>
    <a:masterClrMapping/>
  </p:clrMapOvr>
  <p:transition spd="med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57803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واضع الضمير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والحس والتفكير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طهرني يا قدير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من وصمة الإثم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56023"/>
            <a:ext cx="6542142" cy="22882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 You Who gives conscious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good reflection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Purify me O Might One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From the shame of sin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5" y="4131372"/>
            <a:ext cx="5991365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wade3 al damer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Wal 7osno wal tafker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Taherny ya kader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wasmat el ethmy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757171"/>
      </p:ext>
    </p:extLst>
  </p:cSld>
  <p:clrMapOvr>
    <a:masterClrMapping/>
  </p:clrMapOvr>
  <p:transition spd="med"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183983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غافر الذنوب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ماسح العيوب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حافظ القلوب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56023"/>
            <a:ext cx="6542142" cy="23029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 You Who forgive sins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Forgetting all afflictions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 You Who keep the heart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34131" y="4205112"/>
            <a:ext cx="5176685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ghafer al zenob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mase7 al 3eyob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7afez al kolob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132029"/>
      </p:ext>
    </p:extLst>
  </p:cSld>
  <p:clrMapOvr>
    <a:masterClrMapping/>
  </p:clrMapOvr>
  <p:transition spd="med"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66759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بالشوك كَلَلُوك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والمر قد سقوك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بالحربة طعنوك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 thorns they crowned 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they gave sour to drink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 spear they pierced 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34131" y="4234611"/>
            <a:ext cx="4939313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Bel showky kalilok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Wel mory kad sakok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Bel 7arba ta3anok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047089"/>
      </p:ext>
    </p:extLst>
  </p:cSld>
  <p:clrMapOvr>
    <a:masterClrMapping/>
  </p:clrMapOvr>
  <p:transition spd="med">
    <p:split orient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56348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سيدي المجروح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لما أسلمت الروح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والمريمات تنوح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56023"/>
            <a:ext cx="6542142" cy="23029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 my wounded Master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When You gave up the spirit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All the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Marys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were crying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4" y="4234610"/>
            <a:ext cx="522412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sayed’el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magro7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Lama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aslam’t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al ro7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maryamat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tano7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928419"/>
      </p:ext>
    </p:extLst>
  </p:cSld>
  <p:clrMapOvr>
    <a:masterClrMapping/>
  </p:clrMapOvr>
  <p:transition spd="med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Mawlana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askana</a:t>
            </a:r>
            <a:endParaRPr lang="es-ES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khamra’tel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Fadan</a:t>
            </a: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Yaso3 7abib </a:t>
            </a:r>
            <a:r>
              <a:rPr lang="es-ES" sz="36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612544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814232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أخذوه للبستان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لفوه في الأكفانِ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حارس البستان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أين وضعوا ربي؟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27972"/>
            <a:ext cx="65421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They took Him to the garden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They wrapped Him in the shroud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 keeper of the garden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Where they placed my Master</a:t>
            </a:r>
            <a:endParaRPr kumimoji="0" lang="ar-EG" sz="32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4" y="4205113"/>
            <a:ext cx="5485004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Akhazoh lel bostan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Lafoh fel akfan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7ares al bostan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804243"/>
      </p:ext>
    </p:extLst>
  </p:cSld>
  <p:clrMapOvr>
    <a:masterClrMapping/>
  </p:clrMapOvr>
  <p:transition spd="med"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32686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قام من القبور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واندهش الجمهور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جاء الملاك يقول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26527"/>
            <a:ext cx="6542142" cy="23029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rose from the dead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people were amazed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angel came and said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34131" y="4264105"/>
            <a:ext cx="5176685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Kama min’al kebor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Wan dahash’al gomhor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Ga al malak yakol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683395"/>
      </p:ext>
    </p:extLst>
  </p:cSld>
  <p:clrMapOvr>
    <a:masterClrMapping/>
  </p:clrMapOvr>
  <p:transition spd="med"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432189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72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ليل آلام ربي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ليل آلام ربي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أخذَ كأساً وشكر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وقال هذا دمي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06074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Night when my Lord suffered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Night when my Lord suffered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took wine and gave thanks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said: This is My Blood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6" y="4175617"/>
            <a:ext cx="5735726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Laylo alam Raby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Laylo alam Raby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Akhaza ka’san wa shakar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 kal haza dammy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507026"/>
      </p:ext>
    </p:extLst>
  </p:cSld>
  <p:clrMapOvr>
    <a:masterClrMapping/>
  </p:clrMapOvr>
  <p:transition spd="med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42671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هذا غذاء الروح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وضامد الجروح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عَبيره يَفُوح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في هيكل الرب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165066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This is the food of souls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Is offered to us all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His aroma spread to all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the temple of God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5" y="4175616"/>
            <a:ext cx="5991365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Haza gheza el ro7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 damed’al gero7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3aberaho yafo7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Fe haykal el Raby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808332"/>
      </p:ext>
    </p:extLst>
  </p:cSld>
  <p:clrMapOvr>
    <a:masterClrMapping/>
  </p:clrMapOvr>
  <p:transition spd="med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30844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هذا عشاء العريس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قُدُمَ للعروس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والوعد بالفردوس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لحفظ العهد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061830"/>
            <a:ext cx="6542142" cy="245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This is the Groom’s supper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Is given to His bride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Promising eternal life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Up in the Lord’s kingdom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5" y="4131369"/>
            <a:ext cx="5991365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Haza 3asha el 3ares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Kodema lel 3aros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Wal wa3do bel ferdos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Le7afez el 3ahdy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493177"/>
      </p:ext>
    </p:extLst>
  </p:cSld>
  <p:clrMapOvr>
    <a:masterClrMapping/>
  </p:clrMapOvr>
  <p:transition spd="med"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مَولانا أسقانا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مِنْ خمرة الحُب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فدانا أحيانا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يسوع حبيب قلبي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11778"/>
            <a:ext cx="6542142" cy="22144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Our Master, gave to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wine of His 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saved us and revived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Jesus the love of my heart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19383" y="4146119"/>
            <a:ext cx="5057301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Mawlana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askana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khamra’tel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7oby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Fadan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a7yana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Yaso3 7abib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kalby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91DD5F-69E6-7DFD-546C-81EAD6056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8757" cy="401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89919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DF88B8F3-8D5E-4725-A8BE-726ABCDDA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57" y="101039"/>
            <a:ext cx="654214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سيدي المحبوب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ساتر العيوب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يا مَاحي الذنوب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GA Rasheeq Bold" pitchFamily="2" charset="-78"/>
              </a:rPr>
              <a:t>داوٍ كُلُوم نفسي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308DF-205F-49AF-8A0A-70AB9B33C057}"/>
              </a:ext>
            </a:extLst>
          </p:cNvPr>
          <p:cNvSpPr txBox="1"/>
          <p:nvPr/>
        </p:nvSpPr>
        <p:spPr>
          <a:xfrm>
            <a:off x="5454868" y="4272218"/>
            <a:ext cx="6542142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 my beloved Master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Who covers transgressions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 You who forgive all sins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Heal the illness of my soul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C4674-7DC9-480C-8008-C0A5A0A80CE8}"/>
              </a:ext>
            </a:extLst>
          </p:cNvPr>
          <p:cNvSpPr txBox="1"/>
          <p:nvPr/>
        </p:nvSpPr>
        <p:spPr>
          <a:xfrm>
            <a:off x="104635" y="4131372"/>
            <a:ext cx="5991365" cy="21982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sayedy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el ma7bob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sater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al 3eyob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 ma7ey’al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zenob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Dawy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kolom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s-E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nafsy</a:t>
            </a:r>
            <a:endParaRPr kumimoji="0" lang="ar-EG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AF40D-8B1A-26F9-232F-6B57982D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176684" cy="410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092717"/>
      </p:ext>
    </p:extLst>
  </p:cSld>
  <p:clrMapOvr>
    <a:masterClrMapping/>
  </p:clrMapOvr>
  <p:transition spd="med">
    <p:split orient="vert"/>
  </p:transition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12930</TotalTime>
  <Words>1415</Words>
  <Application>Microsoft Office PowerPoint</Application>
  <PresentationFormat>Widescreen</PresentationFormat>
  <Paragraphs>363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Times New Roman</vt:lpstr>
      <vt:lpstr>Calibri</vt:lpstr>
      <vt:lpstr>Albertus Medium</vt:lpstr>
      <vt:lpstr>AGA Rasheeq Bold</vt:lpstr>
      <vt:lpstr>ae_AlMothnna</vt:lpstr>
      <vt:lpstr>Calibri Light</vt:lpstr>
      <vt:lpstr>Arial</vt:lpstr>
      <vt:lpstr>1_Custom Design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المائدة الطقسية للكنيسة القبطية الأرثوذوكسية</Manager>
  <Company>المائدة الطقسية للكنيسة القبطية الأرثوذوكسية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مديح للقديس الأنبا توماس السائح</dc:title>
  <dc:subject>مديح للقديس الأنبا توماس السائح</dc:subject>
  <dc:creator>المائدة الطقسية للكنيسة القبطية الأرثوذوكسية</dc:creator>
  <cp:keywords>مدائح القديسين</cp:keywords>
  <dc:description>المائدة الطقسية للكنيسة القبطية الأرثوذوكسية</dc:description>
  <cp:lastModifiedBy>osama Atef</cp:lastModifiedBy>
  <cp:revision>930</cp:revision>
  <dcterms:created xsi:type="dcterms:W3CDTF">2013-09-18T11:06:47Z</dcterms:created>
  <dcterms:modified xsi:type="dcterms:W3CDTF">2024-04-25T16:10:25Z</dcterms:modified>
  <cp:category>مدائح القديسين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589066</vt:lpwstr>
  </property>
  <property fmtid="{D5CDD505-2E9C-101B-9397-08002B2CF9AE}" name="NXPowerLiteSettings" pid="3">
    <vt:lpwstr>E700052003A000</vt:lpwstr>
  </property>
  <property fmtid="{D5CDD505-2E9C-101B-9397-08002B2CF9AE}" name="NXPowerLiteVersion" pid="4">
    <vt:lpwstr>D9.1.2</vt:lpwstr>
  </property>
</Properties>
</file>