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9"/>
  </p:notesMasterIdLst>
  <p:sldIdLst>
    <p:sldId id="259" r:id="rId2"/>
    <p:sldId id="260" r:id="rId3"/>
    <p:sldId id="269" r:id="rId4"/>
    <p:sldId id="268" r:id="rId5"/>
    <p:sldId id="262" r:id="rId6"/>
    <p:sldId id="261" r:id="rId7"/>
    <p:sldId id="267" r:id="rId8"/>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4926" autoAdjust="0"/>
    <p:restoredTop sz="86323" autoAdjust="0"/>
  </p:normalViewPr>
  <p:slideViewPr>
    <p:cSldViewPr snapToGrid="0" showGuides="1">
      <p:cViewPr varScale="1">
        <p:scale>
          <a:sx n="136" d="100"/>
          <a:sy n="136" d="100"/>
        </p:scale>
        <p:origin x="1402" y="77"/>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23-06-2022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7</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23-06-2022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23-06-2022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23-06-2022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23-06-2022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23-06-2022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23-06-2022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23-06-2022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23-06-2022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23-06-2022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23-06-2022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23-06-2022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23-06-2022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ccd-imagers-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global-ccd-imagers-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ccd-imagers-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databridgemarketresearch.com/request-a-sample/?dbmr=global-ccd-imagers-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0"/>
            <a:ext cx="3702479" cy="830997"/>
          </a:xfrm>
          <a:prstGeom prst="rect">
            <a:avLst/>
          </a:prstGeom>
          <a:noFill/>
        </p:spPr>
        <p:txBody>
          <a:bodyPr wrap="square" rtlCol="0">
            <a:spAutoFit/>
          </a:bodyPr>
          <a:lstStyle/>
          <a:p>
            <a:r>
              <a:rPr lang="en-US" sz="1600" b="1" dirty="0">
                <a:solidFill>
                  <a:schemeClr val="bg1"/>
                </a:solidFill>
              </a:rPr>
              <a:t>Charge-Coupled Device (CCD) Imagers </a:t>
            </a:r>
            <a:r>
              <a:rPr lang="en-US" sz="1600" b="1" dirty="0" smtClean="0">
                <a:solidFill>
                  <a:schemeClr val="bg1"/>
                </a:solidFill>
              </a:rPr>
              <a:t>Market </a:t>
            </a:r>
            <a:r>
              <a:rPr lang="en-US" sz="1600" b="1" dirty="0" smtClean="0">
                <a:solidFill>
                  <a:schemeClr val="bg1"/>
                </a:solidFill>
              </a:rPr>
              <a:t>- </a:t>
            </a:r>
            <a:r>
              <a:rPr lang="en-US" sz="1600" b="1" dirty="0">
                <a:solidFill>
                  <a:schemeClr val="bg1"/>
                </a:solidFill>
              </a:rPr>
              <a:t>Industry Trends, Size, Share and Forecast to </a:t>
            </a:r>
            <a:r>
              <a:rPr lang="en-US" sz="1600" b="1" dirty="0" smtClean="0">
                <a:solidFill>
                  <a:schemeClr val="bg1"/>
                </a:solidFill>
              </a:rPr>
              <a:t>2029 </a:t>
            </a:r>
            <a:r>
              <a:rPr lang="en-US" sz="1600" b="1" dirty="0">
                <a:solidFill>
                  <a:schemeClr val="bg1"/>
                </a:solidFill>
              </a:rPr>
              <a:t>Market</a:t>
            </a:r>
            <a:endParaRPr lang="en-IN" sz="1600" b="1" dirty="0">
              <a:solidFill>
                <a:schemeClr val="bg1"/>
              </a:solidFill>
            </a:endParaRPr>
          </a:p>
        </p:txBody>
      </p:sp>
      <p:sp>
        <p:nvSpPr>
          <p:cNvPr id="6" name="TextBox 5"/>
          <p:cNvSpPr txBox="1"/>
          <p:nvPr/>
        </p:nvSpPr>
        <p:spPr>
          <a:xfrm>
            <a:off x="179572" y="1136563"/>
            <a:ext cx="5114165" cy="2292935"/>
          </a:xfrm>
          <a:prstGeom prst="rect">
            <a:avLst/>
          </a:prstGeom>
          <a:noFill/>
        </p:spPr>
        <p:txBody>
          <a:bodyPr wrap="square" rtlCol="0">
            <a:spAutoFit/>
          </a:bodyPr>
          <a:lstStyle/>
          <a:p>
            <a:r>
              <a:rPr lang="en-IN" sz="1300" dirty="0"/>
              <a:t>The market type, organization size, availability on-premises, end-users’ organization type, and the availability in areas such as North America, South America, Europe, Asia-Pacific and Middle East &amp; Africa are few of the vital aspects that are kept into view while formulating this Charge-Coupled Device (CCD) Imagers Market report. The market size, revenue generated from the sales and technologies by various application segments are also evaluated in this wide ranging Charge-Coupled Device (CCD) Imagers Market report.</a:t>
            </a:r>
            <a:r>
              <a:rPr lang="en-IN" sz="1300" dirty="0"/>
              <a:t/>
            </a:r>
            <a:br>
              <a:rPr lang="en-IN" sz="1300" dirty="0"/>
            </a:br>
            <a:endParaRPr lang="en-IN" sz="1300" dirty="0"/>
          </a:p>
          <a:p>
            <a:r>
              <a:rPr lang="en-IN" sz="1300" dirty="0"/>
              <a:t/>
            </a:r>
            <a:br>
              <a:rPr lang="en-IN" sz="1300" dirty="0"/>
            </a:br>
            <a:endParaRPr lang="en-IN" sz="1300" dirty="0"/>
          </a:p>
        </p:txBody>
      </p:sp>
      <p:sp>
        <p:nvSpPr>
          <p:cNvPr id="7" name="TextBox 6"/>
          <p:cNvSpPr txBox="1"/>
          <p:nvPr/>
        </p:nvSpPr>
        <p:spPr>
          <a:xfrm>
            <a:off x="291710" y="3242463"/>
            <a:ext cx="4889890" cy="738664"/>
          </a:xfrm>
          <a:prstGeom prst="rect">
            <a:avLst/>
          </a:prstGeom>
          <a:noFill/>
        </p:spPr>
        <p:txBody>
          <a:bodyPr wrap="square" rtlCol="0">
            <a:spAutoFit/>
          </a:bodyPr>
          <a:lstStyle/>
          <a:p>
            <a:r>
              <a:rPr lang="en-US" sz="1400" b="1" dirty="0" smtClean="0"/>
              <a:t>Browse Full Report :</a:t>
            </a:r>
            <a:r>
              <a:rPr lang="en-IN" sz="1400" b="1" dirty="0"/>
              <a:t> </a:t>
            </a:r>
            <a:r>
              <a:rPr lang="en-IN" sz="1400" b="1" dirty="0">
                <a:hlinkClick r:id="rId3"/>
              </a:rPr>
              <a:t>https://</a:t>
            </a:r>
            <a:r>
              <a:rPr lang="en-IN" sz="1400" b="1" dirty="0" smtClean="0">
                <a:hlinkClick r:id="rId3"/>
              </a:rPr>
              <a:t>www.databridgemarketresearch.com/reports/global-ccd-imagers-market</a:t>
            </a:r>
            <a:r>
              <a:rPr lang="en-IN" sz="1400" b="1" dirty="0" smtClean="0"/>
              <a:t> </a:t>
            </a:r>
            <a:endParaRPr lang="en-US"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94608" y="852984"/>
            <a:ext cx="5161789" cy="3154710"/>
          </a:xfrm>
          <a:prstGeom prst="rect">
            <a:avLst/>
          </a:prstGeom>
          <a:noFill/>
        </p:spPr>
        <p:txBody>
          <a:bodyPr wrap="square" rtlCol="0">
            <a:spAutoFit/>
          </a:bodyPr>
          <a:lstStyle/>
          <a:p>
            <a:r>
              <a:rPr lang="en-IN" sz="1300" dirty="0"/>
              <a:t>The Image Charger (CCD) market is expected to register a 5.1% market growth during the forecast period of 2022-2029. The Data Bridge market research report for CCD Imaging Chargers Market provides analysis and insight into various factors that are expected to persist during the forecast period, while demonstrating their impact on the growth of the market</a:t>
            </a:r>
            <a:r>
              <a:rPr lang="en-IN" sz="1300" dirty="0" smtClean="0"/>
              <a:t>.</a:t>
            </a:r>
          </a:p>
          <a:p>
            <a:endParaRPr lang="en-IN" sz="1300" dirty="0"/>
          </a:p>
          <a:p>
            <a:r>
              <a:rPr lang="en-IN" sz="1300" dirty="0"/>
              <a:t>The increasing use of CCD image sensors for automated optical verification (AOI) is </a:t>
            </a:r>
            <a:r>
              <a:rPr lang="en-IN" sz="1300" dirty="0" err="1"/>
              <a:t>fueling</a:t>
            </a:r>
            <a:r>
              <a:rPr lang="en-IN" sz="1300" dirty="0"/>
              <a:t> the growth of the image charger (CCD) market.</a:t>
            </a:r>
          </a:p>
          <a:p>
            <a:r>
              <a:rPr lang="en-IN" sz="1300" dirty="0"/>
              <a:t>Camcorders that contain a charged pair (CCD) device are called CCD cameras. This is an integrated circuit transistor light sensor.</a:t>
            </a:r>
          </a:p>
          <a:p>
            <a:endParaRPr lang="en-IN" sz="1300" dirty="0"/>
          </a:p>
          <a:p>
            <a:endParaRPr lang="en-IN" sz="1400" b="1" dirty="0"/>
          </a:p>
          <a:p>
            <a:r>
              <a:rPr lang="en-US" sz="1400" b="1" dirty="0" smtClean="0"/>
              <a:t>Get Details TOC </a:t>
            </a:r>
            <a:r>
              <a:rPr lang="en-US" sz="1400" b="1" dirty="0"/>
              <a:t>: </a:t>
            </a:r>
            <a:r>
              <a:rPr lang="en-US" sz="1400" b="1" dirty="0">
                <a:hlinkClick r:id="rId3"/>
              </a:rPr>
              <a:t>https://www.databridgemarketresearch.com/toc/?</a:t>
            </a:r>
            <a:r>
              <a:rPr lang="en-US" sz="1400" b="1" dirty="0" smtClean="0">
                <a:hlinkClick r:id="rId3"/>
              </a:rPr>
              <a:t>dbmr=global-ccd-imagers-market</a:t>
            </a:r>
            <a:r>
              <a:rPr lang="en-US" sz="1400" b="1" dirty="0" smtClean="0"/>
              <a:t> </a:t>
            </a:r>
            <a:endParaRPr lang="en-IN" sz="1400" dirty="0"/>
          </a:p>
        </p:txBody>
      </p:sp>
      <p:sp>
        <p:nvSpPr>
          <p:cNvPr id="8" name="TextBox 7"/>
          <p:cNvSpPr txBox="1"/>
          <p:nvPr/>
        </p:nvSpPr>
        <p:spPr>
          <a:xfrm>
            <a:off x="0" y="66865"/>
            <a:ext cx="3685649" cy="584775"/>
          </a:xfrm>
          <a:prstGeom prst="rect">
            <a:avLst/>
          </a:prstGeom>
          <a:noFill/>
        </p:spPr>
        <p:txBody>
          <a:bodyPr wrap="square" rtlCol="0">
            <a:spAutoFit/>
          </a:bodyPr>
          <a:lstStyle/>
          <a:p>
            <a:r>
              <a:rPr lang="en-US" sz="1600" b="1" dirty="0">
                <a:solidFill>
                  <a:schemeClr val="bg1"/>
                </a:solidFill>
              </a:rPr>
              <a:t>Charge-Coupled Device (CCD) Imagers </a:t>
            </a:r>
            <a:r>
              <a:rPr lang="en-US" sz="1600" b="1" dirty="0" smtClean="0">
                <a:solidFill>
                  <a:schemeClr val="bg1"/>
                </a:solidFill>
              </a:rPr>
              <a:t>Market </a:t>
            </a:r>
            <a:r>
              <a:rPr lang="en-IN" sz="1600" b="1" dirty="0" smtClean="0">
                <a:solidFill>
                  <a:schemeClr val="bg1"/>
                </a:solidFill>
              </a:rPr>
              <a:t>Grow </a:t>
            </a:r>
            <a:r>
              <a:rPr lang="en-IN" sz="1600" b="1" dirty="0">
                <a:solidFill>
                  <a:schemeClr val="bg1"/>
                </a:solidFill>
              </a:rPr>
              <a:t>with </a:t>
            </a:r>
            <a:r>
              <a:rPr lang="en-IN" sz="1600" b="1" dirty="0" smtClean="0">
                <a:solidFill>
                  <a:schemeClr val="bg1"/>
                </a:solidFill>
              </a:rPr>
              <a:t>5.1</a:t>
            </a:r>
            <a:r>
              <a:rPr lang="en-IN" sz="1600" b="1" dirty="0" smtClean="0">
                <a:solidFill>
                  <a:schemeClr val="bg1"/>
                </a:solidFill>
              </a:rPr>
              <a:t>% </a:t>
            </a:r>
            <a:r>
              <a:rPr lang="en-IN" sz="1600" b="1" dirty="0">
                <a:solidFill>
                  <a:schemeClr val="bg1"/>
                </a:solidFill>
              </a:rPr>
              <a:t>CAGR by 2029</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294" y="190734"/>
            <a:ext cx="3427598" cy="584775"/>
          </a:xfrm>
          <a:prstGeom prst="rect">
            <a:avLst/>
          </a:prstGeom>
          <a:noFill/>
        </p:spPr>
        <p:txBody>
          <a:bodyPr wrap="square" rtlCol="0">
            <a:spAutoFit/>
          </a:bodyPr>
          <a:lstStyle/>
          <a:p>
            <a:r>
              <a:rPr lang="en-IN" sz="1600" b="1" dirty="0">
                <a:solidFill>
                  <a:schemeClr val="bg1"/>
                </a:solidFill>
              </a:rPr>
              <a:t>Charge-Coupled Device (CCD) Imagers </a:t>
            </a:r>
            <a:r>
              <a:rPr lang="en-IN" sz="1600" b="1" dirty="0" smtClean="0">
                <a:solidFill>
                  <a:schemeClr val="bg1"/>
                </a:solidFill>
              </a:rPr>
              <a:t>Market </a:t>
            </a:r>
            <a:r>
              <a:rPr lang="en-IN" sz="1600" b="1" dirty="0" smtClean="0">
                <a:solidFill>
                  <a:schemeClr val="bg1"/>
                </a:solidFill>
              </a:rPr>
              <a:t>Regional </a:t>
            </a:r>
            <a:r>
              <a:rPr lang="en-IN" sz="1600" b="1" dirty="0" smtClean="0">
                <a:solidFill>
                  <a:schemeClr val="bg1"/>
                </a:solidFill>
              </a:rPr>
              <a:t>Analysis</a:t>
            </a:r>
            <a:endParaRPr lang="en-IN" sz="1600" b="1" dirty="0">
              <a:solidFill>
                <a:schemeClr val="bg1"/>
              </a:solidFill>
            </a:endParaRPr>
          </a:p>
        </p:txBody>
      </p:sp>
      <p:sp>
        <p:nvSpPr>
          <p:cNvPr id="3" name="TextBox 2"/>
          <p:cNvSpPr txBox="1"/>
          <p:nvPr/>
        </p:nvSpPr>
        <p:spPr>
          <a:xfrm>
            <a:off x="224393" y="1110744"/>
            <a:ext cx="4824441" cy="2462213"/>
          </a:xfrm>
          <a:prstGeom prst="rect">
            <a:avLst/>
          </a:prstGeom>
          <a:noFill/>
        </p:spPr>
        <p:txBody>
          <a:bodyPr wrap="square" rtlCol="0">
            <a:spAutoFit/>
          </a:bodyPr>
          <a:lstStyle/>
          <a:p>
            <a:r>
              <a:rPr lang="en-IN" sz="1400" dirty="0" smtClean="0"/>
              <a:t>Market is analysed on the basis of following regions:</a:t>
            </a:r>
          </a:p>
          <a:p>
            <a:endParaRPr lang="en-IN" sz="1400" dirty="0"/>
          </a:p>
          <a:p>
            <a:pPr marL="285750" indent="-285750">
              <a:buFont typeface="Wingdings" panose="05000000000000000000" pitchFamily="2" charset="2"/>
              <a:buChar char="q"/>
            </a:pPr>
            <a:r>
              <a:rPr lang="en-IN" sz="1400" dirty="0" smtClean="0"/>
              <a:t>North America</a:t>
            </a:r>
            <a:endParaRPr lang="en-IN" sz="1400" dirty="0" smtClean="0"/>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Europe</a:t>
            </a:r>
            <a:endParaRPr lang="en-IN" sz="1400" dirty="0" smtClean="0"/>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Asia-Pacific</a:t>
            </a:r>
            <a:endParaRPr lang="en-IN" sz="1400" dirty="0" smtClean="0"/>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South America</a:t>
            </a:r>
            <a:endParaRPr lang="en-IN" sz="1400" dirty="0" smtClean="0"/>
          </a:p>
          <a:p>
            <a:pPr marL="285750" indent="-285750">
              <a:buFont typeface="Wingdings" panose="05000000000000000000" pitchFamily="2" charset="2"/>
              <a:buChar char="q"/>
            </a:pPr>
            <a:endParaRPr lang="en-IN" sz="1400" dirty="0" smtClean="0"/>
          </a:p>
          <a:p>
            <a:pPr marL="285750" indent="-285750">
              <a:buFont typeface="Wingdings" panose="05000000000000000000" pitchFamily="2" charset="2"/>
              <a:buChar char="q"/>
            </a:pPr>
            <a:r>
              <a:rPr lang="en-IN" sz="1400" dirty="0" smtClean="0"/>
              <a:t>Middle East and Africa</a:t>
            </a:r>
            <a:endParaRPr lang="en-IN" sz="1400" dirty="0"/>
          </a:p>
        </p:txBody>
      </p:sp>
    </p:spTree>
    <p:extLst>
      <p:ext uri="{BB962C8B-B14F-4D97-AF65-F5344CB8AC3E}">
        <p14:creationId xmlns:p14="http://schemas.microsoft.com/office/powerpoint/2010/main" val="531686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097" y="95366"/>
            <a:ext cx="3966139" cy="646331"/>
          </a:xfrm>
          <a:prstGeom prst="rect">
            <a:avLst/>
          </a:prstGeom>
          <a:noFill/>
        </p:spPr>
        <p:txBody>
          <a:bodyPr wrap="square" rtlCol="0">
            <a:spAutoFit/>
          </a:bodyPr>
          <a:lstStyle/>
          <a:p>
            <a:r>
              <a:rPr lang="en-US" sz="1800" b="1" dirty="0">
                <a:solidFill>
                  <a:schemeClr val="bg1"/>
                </a:solidFill>
              </a:rPr>
              <a:t>Charge-Coupled Device (CCD) Imagers </a:t>
            </a:r>
            <a:r>
              <a:rPr lang="en-US" sz="1800" b="1" dirty="0" smtClean="0">
                <a:solidFill>
                  <a:schemeClr val="bg1"/>
                </a:solidFill>
              </a:rPr>
              <a:t>Market </a:t>
            </a:r>
            <a:r>
              <a:rPr lang="en-IN" sz="1800" b="1" dirty="0" smtClean="0">
                <a:solidFill>
                  <a:schemeClr val="bg1"/>
                </a:solidFill>
              </a:rPr>
              <a:t>By </a:t>
            </a:r>
            <a:r>
              <a:rPr lang="en-IN" sz="1800" b="1" dirty="0" smtClean="0">
                <a:solidFill>
                  <a:schemeClr val="bg1"/>
                </a:solidFill>
              </a:rPr>
              <a:t>2029</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89755" y="946937"/>
            <a:ext cx="5212675" cy="3036032"/>
          </a:xfrm>
          <a:prstGeom prst="rect">
            <a:avLst/>
          </a:prstGeom>
        </p:spPr>
      </p:pic>
    </p:spTree>
    <p:extLst>
      <p:ext uri="{BB962C8B-B14F-4D97-AF65-F5344CB8AC3E}">
        <p14:creationId xmlns:p14="http://schemas.microsoft.com/office/powerpoint/2010/main" val="1145088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0"/>
            <a:ext cx="3724916" cy="923330"/>
          </a:xfrm>
          <a:prstGeom prst="rect">
            <a:avLst/>
          </a:prstGeom>
          <a:noFill/>
        </p:spPr>
        <p:txBody>
          <a:bodyPr wrap="square" rtlCol="0">
            <a:spAutoFit/>
          </a:bodyPr>
          <a:lstStyle/>
          <a:p>
            <a:r>
              <a:rPr lang="en-IN" sz="1800" b="1" dirty="0" smtClean="0">
                <a:solidFill>
                  <a:schemeClr val="bg1"/>
                </a:solidFill>
              </a:rPr>
              <a:t>Major Key Players for </a:t>
            </a:r>
            <a:r>
              <a:rPr lang="en-US" sz="1800" b="1" dirty="0">
                <a:solidFill>
                  <a:schemeClr val="bg1"/>
                </a:solidFill>
              </a:rPr>
              <a:t>Charge-Coupled Device (CCD) Imagers </a:t>
            </a:r>
            <a:r>
              <a:rPr lang="en-US" sz="1800" b="1" dirty="0" smtClean="0">
                <a:solidFill>
                  <a:schemeClr val="bg1"/>
                </a:solidFill>
              </a:rPr>
              <a:t>Market</a:t>
            </a:r>
            <a:endParaRPr lang="en-US" sz="1800" b="1" dirty="0">
              <a:solidFill>
                <a:schemeClr val="bg1"/>
              </a:solidFill>
            </a:endParaRPr>
          </a:p>
        </p:txBody>
      </p:sp>
      <p:sp>
        <p:nvSpPr>
          <p:cNvPr id="5" name="TextBox 4"/>
          <p:cNvSpPr txBox="1"/>
          <p:nvPr/>
        </p:nvSpPr>
        <p:spPr>
          <a:xfrm>
            <a:off x="181490" y="831080"/>
            <a:ext cx="4705350" cy="2292935"/>
          </a:xfrm>
          <a:prstGeom prst="rect">
            <a:avLst/>
          </a:prstGeom>
          <a:noFill/>
        </p:spPr>
        <p:txBody>
          <a:bodyPr wrap="square" rtlCol="0">
            <a:spAutoFit/>
          </a:bodyPr>
          <a:lstStyle/>
          <a:p>
            <a:r>
              <a:rPr lang="en-IN" sz="1300" b="1" dirty="0" smtClean="0"/>
              <a:t>Some of the major players operating in this market are :</a:t>
            </a:r>
          </a:p>
          <a:p>
            <a:pPr marL="285750" indent="-285750">
              <a:buFont typeface="Wingdings" panose="05000000000000000000" pitchFamily="2" charset="2"/>
              <a:buChar char="q"/>
            </a:pPr>
            <a:endParaRPr lang="en-IN" sz="1300" dirty="0"/>
          </a:p>
          <a:p>
            <a:pPr marL="285750" lvl="0" indent="-285750">
              <a:buFont typeface="Wingdings" panose="05000000000000000000" pitchFamily="2" charset="2"/>
              <a:buChar char="q"/>
            </a:pPr>
            <a:r>
              <a:rPr lang="en-IN" sz="1300" dirty="0"/>
              <a:t>   </a:t>
            </a:r>
            <a:r>
              <a:rPr lang="en-IN" sz="1300" dirty="0"/>
              <a:t>Sony Corporation</a:t>
            </a:r>
          </a:p>
          <a:p>
            <a:pPr marL="285750" lvl="0" indent="-285750">
              <a:buFont typeface="Wingdings" panose="05000000000000000000" pitchFamily="2" charset="2"/>
              <a:buChar char="q"/>
            </a:pPr>
            <a:r>
              <a:rPr lang="en-IN" sz="1300" dirty="0"/>
              <a:t>Teledyne Technologies Inc.</a:t>
            </a:r>
          </a:p>
          <a:p>
            <a:pPr marL="285750" lvl="0" indent="-285750">
              <a:buFont typeface="Wingdings" panose="05000000000000000000" pitchFamily="2" charset="2"/>
              <a:buChar char="q"/>
            </a:pPr>
            <a:r>
              <a:rPr lang="en-IN" sz="1300" dirty="0"/>
              <a:t>TE Connectivity</a:t>
            </a:r>
          </a:p>
          <a:p>
            <a:pPr marL="285750" lvl="0" indent="-285750">
              <a:buFont typeface="Wingdings" panose="05000000000000000000" pitchFamily="2" charset="2"/>
              <a:buChar char="q"/>
            </a:pPr>
            <a:r>
              <a:rPr lang="en-IN" sz="1300" dirty="0"/>
              <a:t>NXP Semiconductor</a:t>
            </a:r>
          </a:p>
          <a:p>
            <a:pPr marL="285750" lvl="0" indent="-285750">
              <a:buFont typeface="Wingdings" panose="05000000000000000000" pitchFamily="2" charset="2"/>
              <a:buChar char="q"/>
            </a:pPr>
            <a:r>
              <a:rPr lang="en-IN" sz="1300" dirty="0"/>
              <a:t>Samsung</a:t>
            </a:r>
          </a:p>
          <a:p>
            <a:pPr marL="285750" lvl="0" indent="-285750">
              <a:buFont typeface="Wingdings" panose="05000000000000000000" pitchFamily="2" charset="2"/>
              <a:buChar char="q"/>
            </a:pPr>
            <a:r>
              <a:rPr lang="en-IN" sz="1300" dirty="0"/>
              <a:t>Honeywell International Inc.</a:t>
            </a:r>
          </a:p>
          <a:p>
            <a:pPr marL="285750" lvl="0" indent="-285750">
              <a:buFont typeface="Wingdings" panose="05000000000000000000" pitchFamily="2" charset="2"/>
              <a:buChar char="q"/>
            </a:pPr>
            <a:r>
              <a:rPr lang="en-IN" sz="1300" dirty="0" err="1"/>
              <a:t>TekscanInc</a:t>
            </a:r>
            <a:endParaRPr lang="en-IN" sz="1300" dirty="0"/>
          </a:p>
          <a:p>
            <a:pPr marL="285750" lvl="0" indent="-285750">
              <a:buFont typeface="Wingdings" panose="05000000000000000000" pitchFamily="2" charset="2"/>
              <a:buChar char="q"/>
            </a:pPr>
            <a:r>
              <a:rPr lang="en-IN" sz="1300" dirty="0" err="1"/>
              <a:t>Sysmex</a:t>
            </a:r>
            <a:r>
              <a:rPr lang="en-IN" sz="1300" dirty="0"/>
              <a:t> Corporation</a:t>
            </a:r>
          </a:p>
          <a:p>
            <a:pPr marL="285750" lvl="0" indent="-285750">
              <a:buFont typeface="Wingdings" panose="05000000000000000000" pitchFamily="2" charset="2"/>
              <a:buChar char="q"/>
            </a:pPr>
            <a:r>
              <a:rPr lang="en-IN" sz="1300" dirty="0"/>
              <a:t>ON Semiconductor</a:t>
            </a:r>
            <a:endParaRPr lang="en-IN" sz="1300" dirty="0"/>
          </a:p>
        </p:txBody>
      </p:sp>
      <p:sp>
        <p:nvSpPr>
          <p:cNvPr id="6" name="TextBox 5"/>
          <p:cNvSpPr txBox="1"/>
          <p:nvPr/>
        </p:nvSpPr>
        <p:spPr>
          <a:xfrm>
            <a:off x="0" y="3194290"/>
            <a:ext cx="5496041" cy="738664"/>
          </a:xfrm>
          <a:prstGeom prst="rect">
            <a:avLst/>
          </a:prstGeom>
          <a:noFill/>
        </p:spPr>
        <p:txBody>
          <a:bodyPr wrap="square" rtlCol="0">
            <a:spAutoFit/>
          </a:bodyPr>
          <a:lstStyle/>
          <a:p>
            <a:pPr algn="ctr"/>
            <a:r>
              <a:rPr lang="en-IN" sz="1400" b="1" dirty="0" smtClean="0"/>
              <a:t>Inquire Before Buying </a:t>
            </a:r>
            <a:r>
              <a:rPr lang="en-IN" sz="1400" b="1" dirty="0"/>
              <a:t>: </a:t>
            </a:r>
            <a:r>
              <a:rPr lang="en-IN" sz="1400" b="1" dirty="0">
                <a:hlinkClick r:id="rId3"/>
              </a:rPr>
              <a:t>https://www.databridgemarketresearch.com/inquire-before-buying/?</a:t>
            </a:r>
            <a:r>
              <a:rPr lang="en-IN" sz="1400" b="1" dirty="0" smtClean="0">
                <a:hlinkClick r:id="rId3"/>
              </a:rPr>
              <a:t>dbmr=global-ccd-imagers-market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4251009" y="3785725"/>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543393" y="983649"/>
            <a:ext cx="5029201" cy="2092881"/>
          </a:xfrm>
          <a:prstGeom prst="rect">
            <a:avLst/>
          </a:prstGeom>
          <a:noFill/>
        </p:spPr>
        <p:txBody>
          <a:bodyPr wrap="square" rtlCol="0">
            <a:spAutoFit/>
          </a:bodyPr>
          <a:lstStyle/>
          <a:p>
            <a:pPr algn="just"/>
            <a:endParaRPr lang="en-US" sz="1300" b="1" dirty="0" smtClean="0"/>
          </a:p>
          <a:p>
            <a:pPr marL="171450" indent="-171450" algn="just">
              <a:buFont typeface="Arial" panose="020B0604020202020204" pitchFamily="34" charset="0"/>
              <a:buChar char="•"/>
            </a:pPr>
            <a:r>
              <a:rPr lang="en-US" sz="1300" b="1" dirty="0" smtClean="0"/>
              <a:t>Image Processing</a:t>
            </a:r>
            <a:endParaRPr lang="en-US" sz="1300" b="1" dirty="0" smtClean="0"/>
          </a:p>
          <a:p>
            <a:pPr marL="171450" indent="-171450" algn="just">
              <a:buFont typeface="Arial" panose="020B0604020202020204" pitchFamily="34" charset="0"/>
              <a:buChar char="•"/>
            </a:pPr>
            <a:r>
              <a:rPr lang="en-US" sz="1300" b="1" dirty="0" smtClean="0"/>
              <a:t>Mobility</a:t>
            </a:r>
            <a:endParaRPr lang="en-US" sz="1300" b="1" dirty="0" smtClean="0"/>
          </a:p>
          <a:p>
            <a:pPr marL="171450" indent="-171450" algn="just">
              <a:buFont typeface="Arial" panose="020B0604020202020204" pitchFamily="34" charset="0"/>
              <a:buChar char="•"/>
            </a:pPr>
            <a:r>
              <a:rPr lang="en-US" sz="1300" b="1" dirty="0" smtClean="0"/>
              <a:t>End </a:t>
            </a:r>
            <a:r>
              <a:rPr lang="en-US" sz="1300" b="1" dirty="0" smtClean="0"/>
              <a:t>use</a:t>
            </a:r>
            <a:endParaRPr lang="en-US" sz="1300" b="1" dirty="0" smtClean="0"/>
          </a:p>
          <a:p>
            <a:pPr marL="171450" indent="-171450" algn="just">
              <a:buFont typeface="Arial" panose="020B0604020202020204" pitchFamily="34" charset="0"/>
              <a:buChar char="•"/>
            </a:pPr>
            <a:r>
              <a:rPr lang="en-US" sz="1300" b="1" dirty="0" smtClean="0"/>
              <a:t>Application</a:t>
            </a:r>
          </a:p>
          <a:p>
            <a:pPr marL="171450" indent="-171450" algn="just">
              <a:buFont typeface="Arial" panose="020B0604020202020204" pitchFamily="34" charset="0"/>
              <a:buChar char="•"/>
            </a:pPr>
            <a:r>
              <a:rPr lang="en-US" sz="1300" b="1" dirty="0" smtClean="0"/>
              <a:t>Country</a:t>
            </a:r>
          </a:p>
          <a:p>
            <a:pPr marL="171450" indent="-171450" algn="just">
              <a:buFont typeface="Arial" panose="020B0604020202020204" pitchFamily="34" charset="0"/>
              <a:buChar char="•"/>
            </a:pPr>
            <a:r>
              <a:rPr lang="en-US" sz="1300" b="1" dirty="0" smtClean="0"/>
              <a:t>Industry </a:t>
            </a:r>
            <a:r>
              <a:rPr lang="en-US" sz="1300" b="1" dirty="0"/>
              <a:t>Trends and Forecast to </a:t>
            </a:r>
            <a:r>
              <a:rPr lang="en-US" sz="1300" b="1" dirty="0" smtClean="0"/>
              <a:t>2029</a:t>
            </a:r>
          </a:p>
          <a:p>
            <a:pPr marL="171450" indent="-171450" algn="just">
              <a:buFont typeface="Arial" panose="020B0604020202020204" pitchFamily="34" charset="0"/>
              <a:buChar char="•"/>
            </a:pPr>
            <a:endParaRPr lang="en-US" sz="1300" b="1" dirty="0" smtClean="0"/>
          </a:p>
          <a:p>
            <a:pPr algn="just"/>
            <a:endParaRPr lang="en-US" sz="1300" dirty="0" smtClean="0"/>
          </a:p>
          <a:p>
            <a:pPr algn="just"/>
            <a:endParaRPr lang="en-US" sz="1300" dirty="0" smtClean="0"/>
          </a:p>
        </p:txBody>
      </p:sp>
      <p:sp>
        <p:nvSpPr>
          <p:cNvPr id="5" name="TextBox 4"/>
          <p:cNvSpPr txBox="1"/>
          <p:nvPr/>
        </p:nvSpPr>
        <p:spPr>
          <a:xfrm>
            <a:off x="187959" y="99041"/>
            <a:ext cx="3514519" cy="646331"/>
          </a:xfrm>
          <a:prstGeom prst="rect">
            <a:avLst/>
          </a:prstGeom>
          <a:noFill/>
        </p:spPr>
        <p:txBody>
          <a:bodyPr wrap="square" rtlCol="0">
            <a:spAutoFit/>
          </a:bodyPr>
          <a:lstStyle/>
          <a:p>
            <a:r>
              <a:rPr lang="en-US" sz="1800" b="1" dirty="0">
                <a:solidFill>
                  <a:schemeClr val="bg1"/>
                </a:solidFill>
              </a:rPr>
              <a:t>Charge-Coupled Device (CCD) Imagers </a:t>
            </a:r>
            <a:r>
              <a:rPr lang="en-US" sz="1800" b="1" dirty="0" smtClean="0">
                <a:solidFill>
                  <a:schemeClr val="bg1"/>
                </a:solidFill>
              </a:rPr>
              <a:t>Market </a:t>
            </a:r>
            <a:r>
              <a:rPr lang="en-IN" sz="1800" b="1" dirty="0" smtClean="0">
                <a:solidFill>
                  <a:schemeClr val="bg1"/>
                </a:solidFill>
              </a:rPr>
              <a:t>Segmentation</a:t>
            </a:r>
            <a:endParaRPr lang="en-IN" sz="1800" b="1" dirty="0" smtClean="0">
              <a:solidFill>
                <a:schemeClr val="bg1"/>
              </a:solidFill>
            </a:endParaRPr>
          </a:p>
        </p:txBody>
      </p:sp>
      <p:sp>
        <p:nvSpPr>
          <p:cNvPr id="7" name="Rectangle 6"/>
          <p:cNvSpPr/>
          <p:nvPr/>
        </p:nvSpPr>
        <p:spPr>
          <a:xfrm>
            <a:off x="0" y="3004127"/>
            <a:ext cx="5441521" cy="738664"/>
          </a:xfrm>
          <a:prstGeom prst="rect">
            <a:avLst/>
          </a:prstGeom>
        </p:spPr>
        <p:txBody>
          <a:bodyPr wrap="square">
            <a:spAutoFit/>
          </a:bodyPr>
          <a:lstStyle/>
          <a:p>
            <a:pPr algn="ctr"/>
            <a:r>
              <a:rPr lang="en-US" sz="1400" b="1" dirty="0" smtClean="0"/>
              <a:t>Get Exclusive Sample Report</a:t>
            </a:r>
            <a:r>
              <a:rPr lang="en-US" sz="1400" b="1" dirty="0"/>
              <a:t>: </a:t>
            </a:r>
            <a:r>
              <a:rPr lang="en-US" sz="1400" b="1" dirty="0">
                <a:hlinkClick r:id="rId3"/>
              </a:rPr>
              <a:t>https://www.databridgemarketresearch.com/request-a-sample/?</a:t>
            </a:r>
            <a:r>
              <a:rPr lang="en-US" sz="1400" b="1" dirty="0" smtClean="0">
                <a:hlinkClick r:id="rId3"/>
              </a:rPr>
              <a:t>dbmr=global-ccd-imagers-market</a:t>
            </a:r>
            <a:r>
              <a:rPr lang="en-US" sz="1400" b="1" dirty="0" smtClean="0"/>
              <a:t> </a:t>
            </a:r>
            <a:endParaRPr lang="en-US" sz="1400" b="1"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7</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0" y="123183"/>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1219</TotalTime>
  <Words>434</Words>
  <Application>Microsoft Office PowerPoint</Application>
  <PresentationFormat>Custom</PresentationFormat>
  <Paragraphs>66</Paragraphs>
  <Slides>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Franklin Gothic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SONAL BHARDE</cp:lastModifiedBy>
  <cp:revision>232</cp:revision>
  <dcterms:created xsi:type="dcterms:W3CDTF">2017-06-09T12:52:16Z</dcterms:created>
  <dcterms:modified xsi:type="dcterms:W3CDTF">2022-06-23T08:14:30Z</dcterms:modified>
</cp:coreProperties>
</file>