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65" r:id="rId5"/>
    <p:sldId id="260" r:id="rId6"/>
    <p:sldId id="261" r:id="rId7"/>
    <p:sldId id="262" r:id="rId8"/>
    <p:sldId id="258"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96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B0A24BB-AC53-4427-9E00-3D51AD78DF92}" type="datetimeFigureOut">
              <a:rPr lang="en-US" smtClean="0"/>
              <a:t>4/2/2012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3777C34-7812-4F63-A252-09FE48984E3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0A24BB-AC53-4427-9E00-3D51AD78DF92}" type="datetimeFigureOut">
              <a:rPr lang="en-US" smtClean="0"/>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777C34-7812-4F63-A252-09FE48984E37}" type="slidenum">
              <a:rPr lang="en-US" smtClean="0"/>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0A24BB-AC53-4427-9E00-3D51AD78DF92}" type="datetimeFigureOut">
              <a:rPr lang="en-US" smtClean="0"/>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777C34-7812-4F63-A252-09FE48984E37}" type="slidenum">
              <a:rPr lang="en-US" smtClean="0"/>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B0A24BB-AC53-4427-9E00-3D51AD78DF92}" type="datetimeFigureOut">
              <a:rPr lang="en-US" smtClean="0"/>
              <a:t>4/2/2012</a:t>
            </a:fld>
            <a:endParaRPr lang="en-US"/>
          </a:p>
        </p:txBody>
      </p:sp>
      <p:sp>
        <p:nvSpPr>
          <p:cNvPr id="9" name="Slide Number Placeholder 8"/>
          <p:cNvSpPr>
            <a:spLocks noGrp="1"/>
          </p:cNvSpPr>
          <p:nvPr>
            <p:ph type="sldNum" sz="quarter" idx="15"/>
          </p:nvPr>
        </p:nvSpPr>
        <p:spPr/>
        <p:txBody>
          <a:bodyPr rtlCol="0"/>
          <a:lstStyle/>
          <a:p>
            <a:fld id="{B3777C34-7812-4F63-A252-09FE48984E37}"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B0A24BB-AC53-4427-9E00-3D51AD78DF92}" type="datetimeFigureOut">
              <a:rPr lang="en-US" smtClean="0"/>
              <a:t>4/2/2012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3777C34-7812-4F63-A252-09FE48984E3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B0A24BB-AC53-4427-9E00-3D51AD78DF92}" type="datetimeFigureOut">
              <a:rPr lang="en-US" smtClean="0"/>
              <a:t>4/2/2012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777C34-7812-4F63-A252-09FE48984E37}"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B0A24BB-AC53-4427-9E00-3D51AD78DF92}" type="datetimeFigureOut">
              <a:rPr lang="en-US" smtClean="0"/>
              <a:t>4/2/2012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777C34-7812-4F63-A252-09FE48984E37}"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B0A24BB-AC53-4427-9E00-3D51AD78DF92}" type="datetimeFigureOut">
              <a:rPr lang="en-US" smtClean="0"/>
              <a:t>4/2/2012</a:t>
            </a:fld>
            <a:endParaRPr lang="en-US"/>
          </a:p>
        </p:txBody>
      </p:sp>
      <p:sp>
        <p:nvSpPr>
          <p:cNvPr id="7" name="Slide Number Placeholder 6"/>
          <p:cNvSpPr>
            <a:spLocks noGrp="1"/>
          </p:cNvSpPr>
          <p:nvPr>
            <p:ph type="sldNum" sz="quarter" idx="11"/>
          </p:nvPr>
        </p:nvSpPr>
        <p:spPr/>
        <p:txBody>
          <a:bodyPr rtlCol="0"/>
          <a:lstStyle/>
          <a:p>
            <a:fld id="{B3777C34-7812-4F63-A252-09FE48984E37}"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0A24BB-AC53-4427-9E00-3D51AD78DF92}" type="datetimeFigureOut">
              <a:rPr lang="en-US" smtClean="0"/>
              <a:t>4/2/2012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777C34-7812-4F63-A252-09FE48984E37}" type="slidenum">
              <a:rPr lang="en-US" smtClean="0"/>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B0A24BB-AC53-4427-9E00-3D51AD78DF92}" type="datetimeFigureOut">
              <a:rPr lang="en-US" smtClean="0"/>
              <a:t>4/2/2012</a:t>
            </a:fld>
            <a:endParaRPr lang="en-US"/>
          </a:p>
        </p:txBody>
      </p:sp>
      <p:sp>
        <p:nvSpPr>
          <p:cNvPr id="22" name="Slide Number Placeholder 21"/>
          <p:cNvSpPr>
            <a:spLocks noGrp="1"/>
          </p:cNvSpPr>
          <p:nvPr>
            <p:ph type="sldNum" sz="quarter" idx="15"/>
          </p:nvPr>
        </p:nvSpPr>
        <p:spPr/>
        <p:txBody>
          <a:bodyPr rtlCol="0"/>
          <a:lstStyle/>
          <a:p>
            <a:fld id="{B3777C34-7812-4F63-A252-09FE48984E37}"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B0A24BB-AC53-4427-9E00-3D51AD78DF92}" type="datetimeFigureOut">
              <a:rPr lang="en-US" smtClean="0"/>
              <a:t>4/2/2012</a:t>
            </a:fld>
            <a:endParaRPr lang="en-US"/>
          </a:p>
        </p:txBody>
      </p:sp>
      <p:sp>
        <p:nvSpPr>
          <p:cNvPr id="18" name="Slide Number Placeholder 17"/>
          <p:cNvSpPr>
            <a:spLocks noGrp="1"/>
          </p:cNvSpPr>
          <p:nvPr>
            <p:ph type="sldNum" sz="quarter" idx="11"/>
          </p:nvPr>
        </p:nvSpPr>
        <p:spPr/>
        <p:txBody>
          <a:bodyPr rtlCol="0"/>
          <a:lstStyle/>
          <a:p>
            <a:fld id="{B3777C34-7812-4F63-A252-09FE48984E37}"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B0A24BB-AC53-4427-9E00-3D51AD78DF92}" type="datetimeFigureOut">
              <a:rPr lang="en-US" smtClean="0"/>
              <a:t>4/2/2012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3777C34-7812-4F63-A252-09FE48984E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295400"/>
            <a:ext cx="738535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EMILY DICKINSON</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Rectangle 2"/>
          <p:cNvSpPr/>
          <p:nvPr/>
        </p:nvSpPr>
        <p:spPr>
          <a:xfrm>
            <a:off x="1686305" y="2514600"/>
            <a:ext cx="6109366" cy="584775"/>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200" b="1" dirty="0" smtClean="0">
                <a:ln/>
                <a:solidFill>
                  <a:schemeClr val="accent3"/>
                </a:solidFill>
              </a:rPr>
              <a:t>Success is counted sweetest</a:t>
            </a:r>
            <a:endParaRPr lang="en-US" sz="3200" b="1" cap="none" spc="0" dirty="0">
              <a:ln/>
              <a:solidFill>
                <a:schemeClr val="accent3"/>
              </a:solidFill>
              <a:effectLst/>
            </a:endParaRPr>
          </a:p>
        </p:txBody>
      </p:sp>
      <p:sp>
        <p:nvSpPr>
          <p:cNvPr id="4" name="Rectangle 3"/>
          <p:cNvSpPr/>
          <p:nvPr/>
        </p:nvSpPr>
        <p:spPr>
          <a:xfrm>
            <a:off x="2209800" y="3048000"/>
            <a:ext cx="5016117" cy="52322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dirty="0" smtClean="0">
                <a:ln/>
                <a:solidFill>
                  <a:schemeClr val="accent3"/>
                </a:solidFill>
              </a:rPr>
              <a:t>I’m Nobody! Who are you?</a:t>
            </a:r>
            <a:endParaRPr lang="en-US" sz="2800" b="1" cap="none" spc="0" dirty="0">
              <a:ln/>
              <a:solidFill>
                <a:schemeClr val="accent3"/>
              </a:solidFill>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143000"/>
            <a:ext cx="8001000" cy="3970318"/>
          </a:xfrm>
          <a:prstGeom prst="rect">
            <a:avLst/>
          </a:prstGeom>
          <a:noFill/>
        </p:spPr>
        <p:txBody>
          <a:bodyPr wrap="squar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I'm nobody! Who are you?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Are you nobody, too?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Then there's a pair of us—don't tell!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They'd banish us, you know. </a:t>
            </a:r>
          </a:p>
          <a:p>
            <a:pPr algn="ctr"/>
            <a:endPar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endParaRPr>
          </a:p>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How dreary to be somebody!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How public, like a frog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To tell your name the livelong day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To an admiring bog! </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28600"/>
            <a:ext cx="8001000" cy="6124754"/>
          </a:xfrm>
          <a:prstGeom prst="rect">
            <a:avLst/>
          </a:prstGeom>
          <a:noFill/>
        </p:spPr>
        <p:txBody>
          <a:bodyPr wrap="square" lIns="91440" tIns="45720" rIns="91440" bIns="45720">
            <a:spAutoFit/>
          </a:bodyP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Success is counted sweetest</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By those who ne'er succeed.</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To comprehend a nectar</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Requires sorest need.</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Not one of all the purple Host</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Who took the Flag today</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Can tell the definition</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So clear of Victory</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As he defeated--dying--</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On whose forbidden ear</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The distant strains of triumph</a:t>
            </a:r>
            <a:b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b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dobe Ming Std L" pitchFamily="18" charset="-128"/>
                <a:ea typeface="Adobe Ming Std L" pitchFamily="18" charset="-128"/>
              </a:rPr>
              <a:t>Burst agonized and clear!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8001000" cy="2677656"/>
          </a:xfrm>
          <a:prstGeom prst="rect">
            <a:avLst/>
          </a:prstGeom>
          <a:noFill/>
        </p:spPr>
        <p:txBody>
          <a:bodyPr wrap="square" lIns="91440" tIns="45720" rIns="91440" bIns="45720">
            <a:spAutoFit/>
          </a:bodyPr>
          <a:lstStyle/>
          <a:p>
            <a:pPr algn="just"/>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rPr>
              <a:t>This poem’s message, carried forth in a few different metaphors, is that those who succeed never truly appreciate it—it is only those who fail, or who lack something, that can truly appreciate how wonderful it would be if they did succeed. </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066800"/>
            <a:ext cx="8001000" cy="2246769"/>
          </a:xfrm>
          <a:prstGeom prst="rect">
            <a:avLst/>
          </a:prstGeom>
          <a:noFill/>
        </p:spPr>
        <p:txBody>
          <a:bodyPr wrap="square" lIns="91440" tIns="45720" rIns="91440" bIns="45720">
            <a:spAutoFit/>
          </a:bodyPr>
          <a:lstStyle/>
          <a:p>
            <a:pPr algn="just"/>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cs typeface="Arial" pitchFamily="34" charset="0"/>
              </a:rPr>
              <a:t>The dilemma presented by this poem is that it is not just those who strive for longer before succeeding that can appreciate it more, it is only those who “ne’er succeed” who can count it “sweetest” to succeed. </a:t>
            </a:r>
            <a:endPar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cs typeface="Arial"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066800"/>
            <a:ext cx="8001000" cy="1815882"/>
          </a:xfrm>
          <a:prstGeom prst="rect">
            <a:avLst/>
          </a:prstGeom>
          <a:noFill/>
        </p:spPr>
        <p:txBody>
          <a:bodyPr wrap="square" lIns="91440" tIns="45720" rIns="91440" bIns="45720">
            <a:spAutoFit/>
          </a:bodyPr>
          <a:lstStyle/>
          <a:p>
            <a:pPr algn="just"/>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cs typeface="Arial" pitchFamily="34" charset="0"/>
              </a:rPr>
              <a:t> This means, then, that no one ever truly appreciates success to its full desert, because those who could, once offered the chance, lose the ability to.</a:t>
            </a:r>
            <a:endPar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cs typeface="Arial"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066800"/>
            <a:ext cx="8001000" cy="3539430"/>
          </a:xfrm>
          <a:prstGeom prst="rect">
            <a:avLst/>
          </a:prstGeom>
          <a:noFill/>
        </p:spPr>
        <p:txBody>
          <a:bodyPr wrap="square" lIns="91440" tIns="45720" rIns="91440" bIns="45720">
            <a:spAutoFit/>
          </a:bodyPr>
          <a:lstStyle/>
          <a:p>
            <a:pPr algn="just"/>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rPr>
              <a:t>This poem opens with a literally impossible declaration—that the speaker is “Nobody.” This nobody-</a:t>
            </a:r>
            <a:r>
              <a:rPr lang="en-US" sz="28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rPr>
              <a:t>ness</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rPr>
              <a:t>, however, quickly comes to mean that she is outside of the public sphere; perhaps, here Dickinson is touching on her own failure to become a published poet, and thus the fact that to most of society, she is “Nobody.”</a:t>
            </a:r>
            <a:endPar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dobe Ming Std L" pitchFamily="18" charset="-128"/>
              <a:ea typeface="Adobe Ming Std L" pitchFamily="18" charset="-128"/>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TotalTime>
  <Words>210</Words>
  <Application>Microsoft Office PowerPoint</Application>
  <PresentationFormat>On-screen Show (4:3)</PresentationFormat>
  <Paragraphs>11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cp:revision>
  <dcterms:created xsi:type="dcterms:W3CDTF">2012-04-02T15:15:40Z</dcterms:created>
  <dcterms:modified xsi:type="dcterms:W3CDTF">2012-04-02T16:48:13Z</dcterms:modified>
</cp:coreProperties>
</file>