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3"/>
  </p:notes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91" r:id="rId17"/>
    <p:sldId id="292" r:id="rId18"/>
    <p:sldId id="273" r:id="rId19"/>
    <p:sldId id="274" r:id="rId20"/>
    <p:sldId id="293" r:id="rId21"/>
    <p:sldId id="294" r:id="rId22"/>
    <p:sldId id="295" r:id="rId23"/>
    <p:sldId id="296" r:id="rId24"/>
    <p:sldId id="300" r:id="rId25"/>
    <p:sldId id="298" r:id="rId26"/>
    <p:sldId id="301" r:id="rId27"/>
    <p:sldId id="276" r:id="rId28"/>
    <p:sldId id="348" r:id="rId29"/>
    <p:sldId id="349" r:id="rId30"/>
    <p:sldId id="289" r:id="rId31"/>
    <p:sldId id="290" r:id="rId32"/>
    <p:sldId id="350" r:id="rId33"/>
    <p:sldId id="286" r:id="rId34"/>
    <p:sldId id="287" r:id="rId35"/>
    <p:sldId id="288" r:id="rId36"/>
    <p:sldId id="302" r:id="rId37"/>
    <p:sldId id="303" r:id="rId38"/>
    <p:sldId id="304" r:id="rId39"/>
    <p:sldId id="305" r:id="rId40"/>
    <p:sldId id="306" r:id="rId41"/>
    <p:sldId id="307" r:id="rId42"/>
    <p:sldId id="308" r:id="rId43"/>
    <p:sldId id="309" r:id="rId44"/>
    <p:sldId id="310" r:id="rId45"/>
    <p:sldId id="311" r:id="rId46"/>
    <p:sldId id="312" r:id="rId47"/>
    <p:sldId id="313" r:id="rId48"/>
    <p:sldId id="314" r:id="rId49"/>
    <p:sldId id="315" r:id="rId50"/>
    <p:sldId id="316" r:id="rId51"/>
    <p:sldId id="317" r:id="rId52"/>
    <p:sldId id="318" r:id="rId53"/>
    <p:sldId id="319" r:id="rId54"/>
    <p:sldId id="320" r:id="rId55"/>
    <p:sldId id="321" r:id="rId56"/>
    <p:sldId id="322" r:id="rId57"/>
    <p:sldId id="323" r:id="rId58"/>
    <p:sldId id="324" r:id="rId59"/>
    <p:sldId id="337" r:id="rId60"/>
    <p:sldId id="325" r:id="rId61"/>
    <p:sldId id="326" r:id="rId62"/>
    <p:sldId id="327" r:id="rId63"/>
    <p:sldId id="328" r:id="rId64"/>
    <p:sldId id="329" r:id="rId65"/>
    <p:sldId id="330" r:id="rId66"/>
    <p:sldId id="331" r:id="rId67"/>
    <p:sldId id="332" r:id="rId68"/>
    <p:sldId id="333" r:id="rId69"/>
    <p:sldId id="334" r:id="rId70"/>
    <p:sldId id="335" r:id="rId71"/>
    <p:sldId id="339" r:id="rId72"/>
    <p:sldId id="340" r:id="rId73"/>
    <p:sldId id="341" r:id="rId74"/>
    <p:sldId id="342" r:id="rId75"/>
    <p:sldId id="343" r:id="rId76"/>
    <p:sldId id="344" r:id="rId77"/>
    <p:sldId id="345" r:id="rId78"/>
    <p:sldId id="346" r:id="rId79"/>
    <p:sldId id="357" r:id="rId80"/>
    <p:sldId id="358" r:id="rId81"/>
    <p:sldId id="347" r:id="rId8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6717" autoAdjust="0"/>
  </p:normalViewPr>
  <p:slideViewPr>
    <p:cSldViewPr>
      <p:cViewPr varScale="1">
        <p:scale>
          <a:sx n="29" d="100"/>
          <a:sy n="29" d="100"/>
        </p:scale>
        <p:origin x="-84" y="-3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82121-4462-4590-A309-B16A4580CBD4}" type="datetimeFigureOut">
              <a:rPr lang="fr-FR" smtClean="0"/>
              <a:pPr/>
              <a:t>11/12/2010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CCB968-032F-424A-9791-78CCF03BF4B7}" type="slidenum">
              <a:rPr lang="fr-FR" smtClean="0"/>
              <a:pPr/>
              <a:t>‹N°›</a:t>
            </a:fld>
            <a:endParaRPr lang="fr-F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14CCB968-032F-424A-9791-78CCF03BF4B7}" type="slidenum">
              <a:rPr lang="fr-FR" smtClean="0"/>
              <a:pPr/>
              <a:t>58</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BE"/>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BE"/>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BE"/>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7" name="Espace réservé de la date 6"/>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BE"/>
          </a:p>
        </p:txBody>
      </p:sp>
      <p:sp>
        <p:nvSpPr>
          <p:cNvPr id="3" name="Espace réservé de la date 2"/>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BE"/>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BE"/>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BE"/>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11/12/2010</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BE"/>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09A6D-C09C-4548-B29A-6CF363A7E532}" type="datetimeFigureOut">
              <a:rPr lang="fr-FR" smtClean="0"/>
              <a:pPr/>
              <a:t>11/12/2010</a:t>
            </a:fld>
            <a:endParaRPr lang="fr-BE"/>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4668DC-857F-487D-BFFA-8C0CA5037977}" type="slidenum">
              <a:rPr lang="fr-BE" smtClean="0"/>
              <a:pPr/>
              <a:t>‹N°›</a:t>
            </a:fld>
            <a:endParaRPr lang="fr-BE"/>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google.fr/imgres?imgurl=http://www.enviro2b.com/wp-content/uploads/bruit/bruit_sante.jpg&amp;imgrefurl=http://www.enviro2b.com/2007/03/06/attention-au-bruit/&amp;usg=__HhadM3flQOefT041zu8FKwgn8sE=&amp;h=600&amp;w=600&amp;sz=66&amp;hl=fr&amp;start=3&amp;zoom=1&amp;tbnid=16vS_VlRoR78GM:&amp;tbnh=135&amp;tbnw=135&amp;prev=/images?q=bruit&amp;um=1&amp;hl=fr&amp;sa=X&amp;tbs=isch:1&amp;um=1&amp;itbs=1"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fr.wikipedia.org/wiki/Conurbation" TargetMode="External"/><Relationship Id="rId2" Type="http://schemas.openxmlformats.org/officeDocument/2006/relationships/hyperlink" Target="http://fr.wikipedia.org/wiki/Bruit_ambiant" TargetMode="External"/><Relationship Id="rId1" Type="http://schemas.openxmlformats.org/officeDocument/2006/relationships/slideLayout" Target="../slideLayouts/slideLayout2.xml"/><Relationship Id="rId5" Type="http://schemas.openxmlformats.org/officeDocument/2006/relationships/hyperlink" Target="http://fr.wikipedia.org/wiki/Nuisance" TargetMode="External"/><Relationship Id="rId4" Type="http://schemas.openxmlformats.org/officeDocument/2006/relationships/hyperlink" Target="http://fr.wikipedia.org/wiki/Bruit"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fr.wikipedia.org/wiki/%C3%89tudes_d'environnement_d'un_projet_routier" TargetMode="External"/><Relationship Id="rId2" Type="http://schemas.openxmlformats.org/officeDocument/2006/relationships/hyperlink" Target="http://fr.wikipedia.org/wiki/Cartographie_des_corridors_biologiques" TargetMode="External"/><Relationship Id="rId1" Type="http://schemas.openxmlformats.org/officeDocument/2006/relationships/slideLayout" Target="../slideLayouts/slideLayout2.xml"/><Relationship Id="rId5" Type="http://schemas.openxmlformats.org/officeDocument/2006/relationships/hyperlink" Target="http://fr.wikipedia.org/wiki/%C3%89crans_acoustiques" TargetMode="External"/><Relationship Id="rId4" Type="http://schemas.openxmlformats.org/officeDocument/2006/relationships/hyperlink" Target="http://fr.wikipedia.org/wiki/Observatoires_de_l'environnement"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fr.wikipedia.org/wiki/Isolation_phonique" TargetMode="External"/><Relationship Id="rId3" Type="http://schemas.openxmlformats.org/officeDocument/2006/relationships/hyperlink" Target="http://fr.wikipedia.org/wiki/Acousticien" TargetMode="External"/><Relationship Id="rId7" Type="http://schemas.openxmlformats.org/officeDocument/2006/relationships/hyperlink" Target="http://fr.wikipedia.org/wiki/M%C3%A9trologie" TargetMode="External"/><Relationship Id="rId12" Type="http://schemas.openxmlformats.org/officeDocument/2006/relationships/hyperlink" Target="http://fr.wikipedia.org/wiki/%C3%89valuation_environnementale" TargetMode="External"/><Relationship Id="rId2" Type="http://schemas.openxmlformats.org/officeDocument/2006/relationships/hyperlink" Target="http://fr.wikipedia.org/wiki/Zones_calmes" TargetMode="External"/><Relationship Id="rId1" Type="http://schemas.openxmlformats.org/officeDocument/2006/relationships/slideLayout" Target="../slideLayouts/slideLayout2.xml"/><Relationship Id="rId6" Type="http://schemas.openxmlformats.org/officeDocument/2006/relationships/hyperlink" Target="http://fr.wikipedia.org/wiki/Urbaniste" TargetMode="External"/><Relationship Id="rId11" Type="http://schemas.openxmlformats.org/officeDocument/2006/relationships/hyperlink" Target="http://fr.wikipedia.org/wiki/P%C3%A9dagogue" TargetMode="External"/><Relationship Id="rId5" Type="http://schemas.openxmlformats.org/officeDocument/2006/relationships/hyperlink" Target="http://fr.wikipedia.org/wiki/Sant%C3%A9-environnement" TargetMode="External"/><Relationship Id="rId10" Type="http://schemas.openxmlformats.org/officeDocument/2006/relationships/hyperlink" Target="http://fr.wikipedia.org/wiki/Informaticien" TargetMode="External"/><Relationship Id="rId4" Type="http://schemas.openxmlformats.org/officeDocument/2006/relationships/hyperlink" Target="http://fr.wikipedia.org/wiki/Cartographe" TargetMode="External"/><Relationship Id="rId9" Type="http://schemas.openxmlformats.org/officeDocument/2006/relationships/hyperlink" Target="http://fr.wikipedia.org/wiki/Mod%C3%A9lisateur" TargetMode="Externa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fr.wikipedia.org/wiki/Casques_de_protection_auriculaire" TargetMode="External"/><Relationship Id="rId7" Type="http://schemas.openxmlformats.org/officeDocument/2006/relationships/hyperlink" Target="http://fr.wikipedia.org/wiki/Boules_Qui%C3%A8s" TargetMode="External"/><Relationship Id="rId2" Type="http://schemas.openxmlformats.org/officeDocument/2006/relationships/hyperlink" Target="http://fr.wikipedia.org/wiki/Protections_auditives" TargetMode="External"/><Relationship Id="rId1" Type="http://schemas.openxmlformats.org/officeDocument/2006/relationships/slideLayout" Target="../slideLayouts/slideLayout2.xml"/><Relationship Id="rId6" Type="http://schemas.openxmlformats.org/officeDocument/2006/relationships/hyperlink" Target="http://fr.wikipedia.org/wiki/Qui%C3%A8s" TargetMode="External"/><Relationship Id="rId5" Type="http://schemas.openxmlformats.org/officeDocument/2006/relationships/hyperlink" Target="http://fr.wikipedia.org/wiki/Tampons_auriculaires" TargetMode="External"/><Relationship Id="rId4" Type="http://schemas.openxmlformats.org/officeDocument/2006/relationships/hyperlink" Target="http://fr.wikipedia.org/wiki/Tir_sportif" TargetMode="External"/></Relationships>
</file>

<file path=ppt/slides/_rels/slide8.xml.rels><?xml version="1.0" encoding="UTF-8" standalone="yes"?>
<Relationships xmlns="http://schemas.openxmlformats.org/package/2006/relationships"><Relationship Id="rId2" Type="http://schemas.openxmlformats.org/officeDocument/2006/relationships/hyperlink" Target="http://www.goupil-industrie.com/fr/glossaire/g/gene-sonore.php" TargetMode="Externa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hyperlink" Target="http://fr.wikipedia.org/wiki/Terrasse_v%C3%A9g%C3%A9talis%C3%A9e" TargetMode="External"/><Relationship Id="rId3" Type="http://schemas.openxmlformats.org/officeDocument/2006/relationships/hyperlink" Target="http://fr.wikipedia.org/wiki/Mur_anti-bruit" TargetMode="External"/><Relationship Id="rId7" Type="http://schemas.openxmlformats.org/officeDocument/2006/relationships/hyperlink" Target="http://fr.wikipedia.org/wiki/%C3%89coconception" TargetMode="External"/><Relationship Id="rId2" Type="http://schemas.openxmlformats.org/officeDocument/2006/relationships/hyperlink" Target="http://fr.wikipedia.org/wiki/Isolation_sonore" TargetMode="External"/><Relationship Id="rId1" Type="http://schemas.openxmlformats.org/officeDocument/2006/relationships/slideLayout" Target="../slideLayouts/slideLayout2.xml"/><Relationship Id="rId6" Type="http://schemas.openxmlformats.org/officeDocument/2006/relationships/hyperlink" Target="http://fr.wikipedia.org/wiki/Insonorisation" TargetMode="External"/><Relationship Id="rId11" Type="http://schemas.openxmlformats.org/officeDocument/2006/relationships/hyperlink" Target="http://fr.wikipedia.org/wiki/R%C3%A9flexion_acoustique" TargetMode="External"/><Relationship Id="rId5" Type="http://schemas.openxmlformats.org/officeDocument/2006/relationships/hyperlink" Target="http://fr.wikipedia.org/wiki/Compresseur" TargetMode="External"/><Relationship Id="rId10" Type="http://schemas.openxmlformats.org/officeDocument/2006/relationships/hyperlink" Target="http://fr.wikipedia.org/wiki/Terre" TargetMode="External"/><Relationship Id="rId4" Type="http://schemas.openxmlformats.org/officeDocument/2006/relationships/hyperlink" Target="http://fr.wikipedia.org/wiki/Moteur" TargetMode="External"/><Relationship Id="rId9" Type="http://schemas.openxmlformats.org/officeDocument/2006/relationships/hyperlink" Target="http://fr.wikipedia.org/wiki/%C3%89co-mat%C3%A9riaux" TargetMode="External"/></Relationships>
</file>

<file path=ppt/slides/_rels/slide81.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hyperlink" Target="http://www.bruit.f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500562" y="857232"/>
            <a:ext cx="4643470" cy="4000528"/>
          </a:xfrm>
          <a:prstGeom prst="rect">
            <a:avLst/>
          </a:prstGeom>
          <a:solidFill>
            <a:srgbClr val="FF0000"/>
          </a:solidFill>
          <a:ln w="9525">
            <a:noFill/>
            <a:miter lim="800000"/>
            <a:headEnd/>
            <a:tailEnd/>
          </a:ln>
          <a:effectLst>
            <a:glow rad="228600">
              <a:schemeClr val="accent6">
                <a:satMod val="175000"/>
                <a:alpha val="40000"/>
              </a:schemeClr>
            </a:glow>
            <a:outerShdw blurRad="184150" dist="241300" dir="11520000" sx="110000" sy="110000" algn="ctr">
              <a:srgbClr val="000000">
                <a:alpha val="18000"/>
              </a:srgbClr>
            </a:outerShdw>
            <a:reflection blurRad="6350" stA="50000" endA="300" endPos="90000" dist="50800" dir="5400000" sy="-100000" algn="bl" rotWithShape="0"/>
          </a:effectLst>
          <a:scene3d>
            <a:camera prst="isometricOffAxis2Left"/>
            <a:lightRig rig="flood" dir="t">
              <a:rot lat="0" lon="0" rev="13800000"/>
            </a:lightRig>
          </a:scene3d>
          <a:sp3d extrusionH="107950" prstMaterial="plastic">
            <a:bevelT w="82550" h="63500" prst="slope"/>
            <a:bevelB/>
          </a:sp3d>
        </p:spPr>
      </p:pic>
      <p:pic>
        <p:nvPicPr>
          <p:cNvPr id="7" name="Image 6" descr="http://t2.gstatic.com/images?q=tbn:16vS_VlRoR78GM:http://www.enviro2b.com/wp-content/uploads/bruit/bruit_sante.jpg">
            <a:hlinkClick r:id="rId3"/>
          </p:cNvPr>
          <p:cNvPicPr/>
          <p:nvPr/>
        </p:nvPicPr>
        <p:blipFill>
          <a:blip r:embed="rId4"/>
          <a:srcRect/>
          <a:stretch>
            <a:fillRect/>
          </a:stretch>
        </p:blipFill>
        <p:spPr bwMode="auto">
          <a:xfrm>
            <a:off x="0" y="928670"/>
            <a:ext cx="4214842" cy="3714752"/>
          </a:xfrm>
          <a:prstGeom prst="rect">
            <a:avLst/>
          </a:prstGeom>
          <a:solidFill>
            <a:schemeClr val="accent6">
              <a:lumMod val="75000"/>
            </a:schemeClr>
          </a:solidFill>
          <a:ln w="34925">
            <a:noFill/>
            <a:miter lim="800000"/>
            <a:headEnd/>
            <a:tailEnd/>
          </a:ln>
          <a:effectLst>
            <a:glow rad="228600">
              <a:schemeClr val="accent6">
                <a:satMod val="175000"/>
                <a:alpha val="40000"/>
              </a:schemeClr>
            </a:glow>
            <a:outerShdw blurRad="184150" dist="241300" dir="11520000" sx="110000" sy="110000" algn="ctr">
              <a:srgbClr val="000000">
                <a:alpha val="18000"/>
              </a:srgbClr>
            </a:outerShdw>
            <a:reflection blurRad="6350" stA="50000" endA="295" endPos="92000" dist="101600" dir="5400000" sy="-100000" algn="bl" rotWithShape="0"/>
          </a:effectLst>
          <a:scene3d>
            <a:camera prst="isometricOffAxis1Right"/>
            <a:lightRig rig="flood" dir="t">
              <a:rot lat="0" lon="0" rev="13800000"/>
            </a:lightRig>
          </a:scene3d>
          <a:sp3d extrusionH="107950" prstMaterial="plastic">
            <a:bevelT w="82550" h="63500" prst="slope"/>
            <a:bevelB/>
          </a:sp3d>
        </p:spPr>
      </p:pic>
      <p:sp>
        <p:nvSpPr>
          <p:cNvPr id="8" name="Rectangle 7"/>
          <p:cNvSpPr/>
          <p:nvPr/>
        </p:nvSpPr>
        <p:spPr>
          <a:xfrm>
            <a:off x="1285852" y="0"/>
            <a:ext cx="5929354" cy="584775"/>
          </a:xfrm>
          <a:prstGeom prst="rect">
            <a:avLst/>
          </a:prstGeom>
        </p:spPr>
        <p:style>
          <a:lnRef idx="0">
            <a:schemeClr val="accent5"/>
          </a:lnRef>
          <a:fillRef idx="3">
            <a:schemeClr val="accent5"/>
          </a:fillRef>
          <a:effectRef idx="3">
            <a:schemeClr val="accent5"/>
          </a:effectRef>
          <a:fontRef idx="minor">
            <a:schemeClr val="lt1"/>
          </a:fontRef>
        </p:style>
        <p:txBody>
          <a:bodyPr wrap="square">
            <a:spAutoFit/>
          </a:bodyPr>
          <a:lstStyle/>
          <a:p>
            <a:r>
              <a:rPr lang="fr-FR" sz="3200" dirty="0" smtClean="0"/>
              <a:t>   La Gestion du bruit dans la ville</a:t>
            </a:r>
            <a:endParaRPr lang="fr-FR" sz="3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2" y="0"/>
            <a:ext cx="9144000"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AMPLITUDE </a:t>
            </a:r>
            <a:r>
              <a:rPr kumimoji="0" lang="fr-FR" sz="2000" b="0" i="0" u="none" strike="noStrike" cap="none" normalizeH="0" baseline="0" dirty="0" smtClean="0">
                <a:ln>
                  <a:noFill/>
                </a:ln>
                <a:solidFill>
                  <a:srgbClr val="FF0000"/>
                </a:solidFill>
                <a:effectLst/>
                <a:latin typeface="Calibri" pitchFamily="34" charset="0"/>
                <a:ea typeface="Calibri" pitchFamily="34" charset="0"/>
                <a:cs typeface="Lithos Black"/>
              </a:rPr>
              <a:t>:</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variation maximale de l’onde vibratoire, correspond à la sensation du niveau du son que l’on perçoit. Elle se caractérise par la pression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AUDIOGRAMME</a:t>
            </a:r>
            <a:r>
              <a:rPr kumimoji="0" lang="fr-FR" sz="2000" b="0" i="0" u="none" strike="noStrike" cap="none" normalizeH="0" baseline="0" dirty="0" smtClean="0">
                <a:ln>
                  <a:noFill/>
                </a:ln>
                <a:solidFill>
                  <a:srgbClr val="FF0000"/>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graphique de représentation de l’acuité auditive d’un sujet.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DURÉE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temps pendant lequel un son est émis. Cette durée est très importante dans la relation bruit et santé.</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DYNAMIQUE DU BRUIT </a:t>
            </a:r>
            <a:r>
              <a:rPr kumimoji="0" lang="fr-FR" sz="2000" b="0" i="0" u="none" strike="noStrike" cap="none" normalizeH="0" baseline="0" dirty="0" smtClean="0">
                <a:ln>
                  <a:noFill/>
                </a:ln>
                <a:solidFill>
                  <a:srgbClr val="FF0000"/>
                </a:solidFill>
                <a:effectLst/>
                <a:latin typeface="Calibri" pitchFamily="34" charset="0"/>
                <a:ea typeface="Calibri" pitchFamily="34" charset="0"/>
                <a:cs typeface="Lithos Black"/>
              </a:rPr>
              <a:t>:</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différence de niveau sonore entre maximum et minimum dans un temps donné, permet de classer les bruits en : continus (dynamique faible, ex. trafic sur une autoroute) ; fluctuants (dynamique moyenne ex. trafic jour/nuit) ; intermittents (dynamique forte, ex. marteau-piqueur)  impulsionnels (dynamique la plus forte, ex. coups de feu).</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FRÉQUENCE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nombre de vibrations par seconde. Elle est mesurée en Hertz (Hz).</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LEQ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Italic"/>
              </a:rPr>
              <a:t>level equivalent en anglais.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On utilise plus souvent Leaq,t (t, temps de référence) afin d’intégrer la durée de l’émission sonore.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LONGUEUR D’ONDE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distance parcourue par une vibration pendant une période (ou unité de temps).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PÉRIODE</a:t>
            </a:r>
            <a:r>
              <a:rPr kumimoji="0" lang="fr-FR" sz="2000" b="0" i="0" u="none" strike="noStrike" cap="none" normalizeH="0" baseline="0" dirty="0" smtClean="0">
                <a:ln>
                  <a:noFill/>
                </a:ln>
                <a:solidFill>
                  <a:srgbClr val="FF0000"/>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Lithos Blac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durée d’une vibration, elle se mesure en général en seconde.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SONOMÈTRE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GaramondItcT Book"/>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appareil muni d’un micro servant à mesurer le bruit d’un milieu.</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PRESSION ACOUSTIQUE (P)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mesurée en pascal (Pa), c’est la variation de pression engendrée par l’émission d’un son.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0" y="0"/>
            <a:ext cx="9144000" cy="65248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TIMBRE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caractère qui permet de différencier deux sons ayant la même fréquence fondamentale, comme deux voix de même tessiture ou bien la même note émise par un piano ou un violon. Le son fondamental est modulé par les harmoniques (ou ondes sonores secondaires) dont le nombre et la fréquence donnent leur caractère à chaque son, qu’il soit musical ou non.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VARIATION PÉRIODIQUE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phénomène se </a:t>
            </a:r>
            <a:r>
              <a:rPr kumimoji="0" lang="fr-FR" sz="2000" b="0" i="0" u="none" strike="noStrike" cap="none" normalizeH="0" baseline="0" dirty="0" err="1" smtClean="0">
                <a:ln>
                  <a:noFill/>
                </a:ln>
                <a:solidFill>
                  <a:schemeClr val="tx1"/>
                </a:solidFill>
                <a:effectLst/>
                <a:latin typeface="Calibri" pitchFamily="34" charset="0"/>
                <a:ea typeface="Calibri" pitchFamily="34" charset="0"/>
                <a:cs typeface="GaramondItcT Book"/>
              </a:rPr>
              <a:t>re</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 produisant identique à lui même suivant une longueur d’onde donnée.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Lithos Black"/>
              </a:rPr>
              <a:t>VITESSE :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GaramondItcT Book"/>
              </a:rPr>
              <a:t>la vitesse du son varie suivant le milieu de propagation. Elle est d’environ 340 m/s dans l’air, de 1500 m/s dans l’eau et de 5000 m/s dans le fer.</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7030A0"/>
                </a:solidFill>
                <a:effectLst/>
                <a:latin typeface="Calibri" pitchFamily="34" charset="0"/>
                <a:ea typeface="Calibri" pitchFamily="34" charset="0"/>
                <a:cs typeface="Arial" pitchFamily="34" charset="0"/>
              </a:rPr>
              <a:t>Les sons :</a:t>
            </a:r>
            <a:endParaRPr kumimoji="0" lang="fr-FR" sz="2000"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Les sons sont des vibrations de l'air qui se propagent en ondes acoustiques. Ils sont définis par leur fréquence, exprimée en Hertz (Hz).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Vibrations rapides = fréquence élevée = son aigu</a:t>
            </a:r>
            <a:b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Vibrations lentes = fréquence faible =  son grave    </a:t>
            </a:r>
            <a:endParaRPr kumimoji="0" lang="fr-FR" sz="20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rPr>
              <a:t>  </a:t>
            </a:r>
            <a:r>
              <a:rPr kumimoji="0" lang="fr-FR" sz="2000" b="1" i="0" u="none" strike="noStrike" cap="none" normalizeH="0" baseline="0" dirty="0" smtClean="0">
                <a:ln>
                  <a:noFill/>
                </a:ln>
                <a:solidFill>
                  <a:srgbClr val="7030A0"/>
                </a:solidFill>
                <a:effectLst/>
                <a:latin typeface="Calibri" pitchFamily="34" charset="0"/>
                <a:ea typeface="Times New Roman" pitchFamily="18" charset="0"/>
                <a:cs typeface="Arial" pitchFamily="34" charset="0"/>
              </a:rPr>
              <a:t>Différences entre son et bruit :</a:t>
            </a:r>
            <a:endParaRPr kumimoji="0" lang="fr-FR" sz="2000" b="1" i="0" u="none" strike="noStrike" cap="none" normalizeH="0" baseline="0" dirty="0" smtClean="0">
              <a:ln>
                <a:noFill/>
              </a:ln>
              <a:solidFill>
                <a:srgbClr val="7030A0"/>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 son est la sensation auditive due à une vibration acoustique. On distingue deux faces appropriées au son, premièrement, la face physique c'est-à-dire l'ébranlement, la perturbation dans un milieu matériel élastique, deuxièmement, la face perceptive c'est-à-dire le signal perçu par l'ouïe. Le son est donc un transfert d'énergie dans un milieu élastique qu'on peut résumer en un mot : l'onde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1"/>
          <p:cNvSpPr>
            <a:spLocks noChangeArrowheads="1"/>
          </p:cNvSpPr>
          <p:nvPr/>
        </p:nvSpPr>
        <p:spPr bwMode="auto">
          <a:xfrm>
            <a:off x="0" y="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3/Les sources de bruit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4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Tout phénomène vibratoire (voix, sonnerie de réveil, fonctionnement d’un moteur, porte qui claque…) met l’air en vibration. Les vibrations produites sont plus ou moins intenses, et se propagent dans l’air à l’image des vibrations à la surface de l’eau créées par le plongeon d’un caillou. Les spécialistes de l’acoustique distinguent plusieurs types de bruit... </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ChangeArrowheads="1"/>
          </p:cNvSpPr>
          <p:nvPr/>
        </p:nvSpPr>
        <p:spPr bwMode="auto">
          <a:xfrm>
            <a:off x="0" y="0"/>
            <a:ext cx="9144000" cy="243143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fr-FR" sz="3200" b="1" u="sng" dirty="0" smtClean="0">
                <a:latin typeface="Calibri" pitchFamily="34" charset="0"/>
                <a:ea typeface="Calibri" pitchFamily="34" charset="0"/>
                <a:cs typeface="Arial" pitchFamily="34" charset="0"/>
              </a:rPr>
              <a:t>-</a:t>
            </a: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Les bruits aériens</a:t>
            </a:r>
            <a:r>
              <a:rPr kumimoji="0" lang="fr-FR" sz="32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Les bruits aériens sont </a:t>
            </a: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diffusés par l’air</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Ils proviennent de l’extérieur (circulation, travaux…) ou de l’intérieur (voix, radio…) d’un bâtiment. Il provenant de l’extérieur aussi : la rue, le</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trafic routier, une usine, un chantier, un aéroport (avion au décollage), une  gare…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5" name="Image 4" descr="http://www.geo.fr/var/geo/storage/images/media/images/rubrique-environnement/actualite-durable/comment-paris-lutte-contre-le-bruit/417269-1-fre-FR/comment-paris-lutte-contre-le-bruit_940x705.jpg"/>
          <p:cNvPicPr/>
          <p:nvPr/>
        </p:nvPicPr>
        <p:blipFill>
          <a:blip r:embed="rId2" cstate="print"/>
          <a:srcRect/>
          <a:stretch>
            <a:fillRect/>
          </a:stretch>
        </p:blipFill>
        <p:spPr bwMode="auto">
          <a:xfrm>
            <a:off x="1500166" y="2143116"/>
            <a:ext cx="6786610" cy="4357694"/>
          </a:xfrm>
          <a:prstGeom prst="rect">
            <a:avLst/>
          </a:prstGeom>
          <a:noFill/>
          <a:ln w="9525">
            <a:noFill/>
            <a:miter lim="800000"/>
            <a:headEnd/>
            <a:tailEnd/>
          </a:ln>
          <a:effectLst>
            <a:glow rad="101600">
              <a:schemeClr val="accent3">
                <a:satMod val="175000"/>
                <a:alpha val="40000"/>
              </a:schemeClr>
            </a:glow>
            <a:outerShdw blurRad="184150" dist="241300" dir="11520000" sx="110000" sy="110000" algn="ctr">
              <a:srgbClr val="000000">
                <a:alpha val="18000"/>
              </a:srgbClr>
            </a:outerShdw>
          </a:effectLst>
          <a:scene3d>
            <a:camera prst="perspectiveRelaxed"/>
            <a:lightRig rig="flood" dir="t">
              <a:rot lat="0" lon="0" rev="13800000"/>
            </a:lightRig>
          </a:scene3d>
          <a:sp3d extrusionH="107950" prstMaterial="plastic">
            <a:bevelT w="82550" h="63500" prst="divot"/>
            <a:bevelB/>
          </a:sp3d>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0" y="0"/>
            <a:ext cx="9144000"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-LES BRUITS SOLIDIENS</a:t>
            </a:r>
            <a:endParaRPr kumimoji="0" lang="fr-FR" sz="3200" b="1" i="1"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A l’inverse des bruits aériens, les bruits solidiens sont </a:t>
            </a: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propagés dans les milieux solides</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tels que les parois d’un bâtiment. Ils sont provoqués par des chocs contre un mur ou un sol (déplacement d’une chaise, enfoncement d’un clou, etc.) ou par la </a:t>
            </a: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diffusion d’un bruit à travers une paroi mal isolée</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(musique, etc.).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-Les bruits d'impact</a:t>
            </a:r>
            <a:r>
              <a:rPr kumimoji="0" lang="fr-FR" sz="32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Les bruits d’impact font partis de la famille des bruits solidiens. Ils qualifient plus directement tous les </a:t>
            </a: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bruits issus de pas, de chocs ou de chutes d’objets</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sur un plancher.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-Les bruits de voisinage</a:t>
            </a:r>
            <a:r>
              <a:rPr kumimoji="0" lang="fr-FR" sz="32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Ce sont les bruits gênants de la vie quotidienne </a:t>
            </a: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issus de l’activité humaine</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(cris, objets bruyants, animaux). Ces bruits deviennent intolérables dès lors qu’ils sont prolongés dans le temps, de niveau élevé ou qu’ils se répètent fréquemment.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-Les bruits d'équipement</a:t>
            </a:r>
            <a:r>
              <a:rPr kumimoji="0" lang="fr-FR" sz="3200" b="0" i="0" u="sng"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Les bruits d’équipement </a:t>
            </a: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émanent des différents équipements d’un logement</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(chasses d’eau, chaudières, canalisations, ascenseurs, etc.). Ils peuvent être aériens ou solidiens.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 fonctionnement de certains appareils électroménagers génère </a:t>
            </a: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simultanément du bruit aérien et du bruit d’équipement</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Ainsi, une personne située à côté d’une machine à laver le linge entend principalement le bruit aérien créé par son fonctionnement, et une personne située dans un appartement voisin entend le bruit d’équipement créé par les vibrations de cette même machine, notamment lors de la phase d’essorage pendant laquelle les vibrations sont importantes.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r>
            <a:b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Chacun de ces bruits a des caractéristiques physiques propres et des techniques de traitement particulières, d’où la nécessité d’identifier le type de bruit et le type de propagation avant la mise en œuvre d’une solution d’isolation acoustique.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6957674" cy="8925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4-</a:t>
            </a:r>
            <a:r>
              <a:rPr kumimoji="0" lang="fr-FR"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32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cadre algérien réglementaire du bruit</a:t>
            </a:r>
            <a:endParaRPr kumimoji="0" lang="fr-FR" sz="3200" b="1" i="1"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*Journal officiel du 3 avril 2007 	 411</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1071546"/>
            <a:ext cx="9144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 ministre des transport, de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quipement, du tourisme et de la mer,</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Vu </a:t>
            </a: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le d</a:t>
            </a:r>
            <a:r>
              <a:rPr kumimoji="0" lang="fr-FR" sz="2000" b="1" i="0" u="sng"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cret no 84-810 </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du 30 ao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û</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 1984 modifi</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relatif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 sauvegarde de la vie humaine en mer,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habitabilit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bord des navires et la pr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vention de la pollution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Vu </a:t>
            </a: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le d</a:t>
            </a:r>
            <a:r>
              <a:rPr kumimoji="0" lang="fr-FR" sz="2000" b="1" i="0" u="sng"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cret no 2006-1044 du 23</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û</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 2006 relatif aux prescriptions de 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curit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et de sant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applicables en cas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exposition aux risques dus au bruit des personnels employ</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bord des navires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Vu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arrêt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du 23 novembre 1987 modifi</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relatif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 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curit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des navires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Vu la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solution A.468(XII) d e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Organisation maritime internationale du 19 novembre 1981,</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Arrête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Art.  1er.  -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finition des param</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tres physiques indicateurs du risque.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1.  Le niveau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exposition quotidienne au bruit, </a:t>
            </a:r>
            <a:r>
              <a:rPr kumimoji="0" lang="fr-FR" sz="2000" b="0" i="0" u="sng" strike="noStrike" cap="none" normalizeH="0" baseline="0" dirty="0" smtClean="0">
                <a:ln>
                  <a:noFill/>
                </a:ln>
                <a:solidFill>
                  <a:schemeClr val="tx1"/>
                </a:solidFill>
                <a:effectLst/>
                <a:latin typeface="Arial" pitchFamily="34" charset="0"/>
                <a:ea typeface="Calibri" pitchFamily="34" charset="0"/>
                <a:cs typeface="Arial" pitchFamily="34" charset="0"/>
              </a:rPr>
              <a:t>LEX</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,8h est la valeur du niveau de pression acoustique continu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quivalent pond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valu</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pendant la dur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totale effective de la journ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travail TE, normalis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par la dur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f</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rence T0 de 8 heures. Il est donn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en dB (A) par la formule :c est donn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en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cibels pond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C par la formule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0" y="0"/>
            <a:ext cx="9144000" cy="68634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LPC = 10 lg (Pc/Po)2</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ù</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Pc est la valeur maximale durant la journ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travail de la pression acoustique instantan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mesur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avec la pond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ration fr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quentielle C, au niveau de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oreille des travailleurs sans tenir compte du port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ventuel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une protection individuelle.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3.  Le niveau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exposition hebdomadaire au bruit, LEX,40h, est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valu</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aide des niveaux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exposition quotidienne au bruit. Il est donn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en dB(A) par la formule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ù</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S est le nombre de journ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es de travail durant la semaine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(LEX,8h)i est le niveau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exposition quotidienne au bruit de la -i</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me journ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travail.</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Art.  2.  -  Niveaux de pression acoustique maximaux admissibles.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Les personnels employ</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bord des navires sont susceptibles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être expos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au bruit en dehors de leurs heures effectives de travail ou durant toute la dur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 leur 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jour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bord.</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 niveau maximal de pression acoustique continu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quivalent pond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 not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Leq(24), auquel sont expos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les personnels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bord des navires durant une p</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riode de 24 heures, tel que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fini par la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solution A.468(XII) de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Organisation maritime internationale, ne doit pas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passer 80 dB (A).</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Art.  3.  -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termination des param</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tres physiques indicateurs du risque.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1"/>
          <p:cNvSpPr>
            <a:spLocks noChangeArrowheads="1"/>
          </p:cNvSpPr>
          <p:nvPr/>
        </p:nvSpPr>
        <p:spPr bwMode="auto">
          <a:xfrm>
            <a:off x="0" y="0"/>
            <a:ext cx="9144000"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Arial" pitchFamily="34" charset="0"/>
                <a:ea typeface="Calibri" pitchFamily="34" charset="0"/>
                <a:cs typeface="Arial" pitchFamily="34" charset="0"/>
              </a:rPr>
              <a:t>5/Comment le per</a:t>
            </a:r>
            <a:r>
              <a:rPr kumimoji="0" lang="fr-FR" sz="3200" b="1" i="0" u="sng" strike="noStrike" cap="none" normalizeH="0" baseline="0" dirty="0" smtClean="0">
                <a:ln>
                  <a:noFill/>
                </a:ln>
                <a:solidFill>
                  <a:schemeClr val="tx1"/>
                </a:solidFill>
                <a:effectLst/>
                <a:latin typeface="Calibri"/>
                <a:ea typeface="Calibri" pitchFamily="34" charset="0"/>
                <a:cs typeface="Arial" pitchFamily="34" charset="0"/>
              </a:rPr>
              <a:t>ç</a:t>
            </a:r>
            <a:r>
              <a:rPr kumimoji="0" lang="fr-FR" sz="3200" b="1" i="0" u="sng" strike="noStrike" cap="none" normalizeH="0" baseline="0" dirty="0" smtClean="0">
                <a:ln>
                  <a:noFill/>
                </a:ln>
                <a:solidFill>
                  <a:schemeClr val="tx1"/>
                </a:solidFill>
                <a:effectLst/>
                <a:latin typeface="Arial" pitchFamily="34" charset="0"/>
                <a:ea typeface="Calibri" pitchFamily="34" charset="0"/>
                <a:cs typeface="Arial" pitchFamily="34" charset="0"/>
              </a:rPr>
              <a:t>oit-on ?</a:t>
            </a:r>
            <a:r>
              <a:rPr kumimoji="0" lang="fr-FR" sz="3200" b="0" i="0" u="sng"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Quelle que soit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origine du bruit, </a:t>
            </a:r>
            <a: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les oreilles per</a:t>
            </a:r>
            <a:r>
              <a:rPr kumimoji="0" lang="fr-FR" sz="2000" b="1" i="0" u="none" strike="noStrike" cap="none" normalizeH="0" baseline="0" dirty="0" smtClean="0">
                <a:ln>
                  <a:noFill/>
                </a:ln>
                <a:solidFill>
                  <a:schemeClr val="tx1"/>
                </a:solidFill>
                <a:effectLst/>
                <a:latin typeface="Calibri"/>
                <a:ea typeface="Calibri" pitchFamily="34" charset="0"/>
                <a:cs typeface="Arial" pitchFamily="34" charset="0"/>
              </a:rPr>
              <a:t>ç</a:t>
            </a:r>
            <a: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oivent les vibrations de l</a:t>
            </a:r>
            <a:r>
              <a:rPr kumimoji="0" lang="fr-FR" sz="2000" b="1"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air et le cerveau interpr</a:t>
            </a:r>
            <a:r>
              <a:rPr kumimoji="0" lang="fr-FR" sz="2000" b="1"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te ces stimuli</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La perception du bruit varie donc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1" i="0" u="sng" strike="noStrike" cap="none" normalizeH="0" baseline="0" dirty="0" smtClean="0">
                <a:ln>
                  <a:noFill/>
                </a:ln>
                <a:effectLst/>
                <a:latin typeface="Arial" pitchFamily="34" charset="0"/>
                <a:ea typeface="Calibri" pitchFamily="34" charset="0"/>
                <a:cs typeface="Arial" pitchFamily="34" charset="0"/>
              </a:rPr>
              <a:t>- en fonction de la personne</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 même bruit peut être ressenti diff</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remment par deux personnes : peu gênant pour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 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gênant pour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autre.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Par exemple, la sir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ne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 camion de pompiers agresse les oreilles des passants et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conforte les personnes dont la maison br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û</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 car elle annonce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arriv</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des secours.</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 en fonction du moment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Une même personne percevra diff</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remment un bruit donn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en fonction de son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tat de sant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(bonne forme, fatigue, maladie</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et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une situation donn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Par exemple, la sonnerie du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veil est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sagr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able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entendre les jours de travail, mais peut se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v</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ler un leitmotiv les jours de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part en vacances.</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 en fonction du lieu</a:t>
            </a:r>
            <a: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fr-FR" sz="2000" b="1"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La perception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 bruit peut être diff</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rente selon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endroit 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ù</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on se trouve. Par exemple, les pots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chappement des deux-roues sont 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bruyants dans la rue o</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ù</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nous habitons, mais deviennent moins gênants sur un circuit lors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une course de motos.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0" y="0"/>
            <a:ext cx="914400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1" i="0" u="sng" strike="noStrike" cap="none" normalizeH="0" baseline="0" dirty="0" smtClean="0">
                <a:ln>
                  <a:noFill/>
                </a:ln>
                <a:solidFill>
                  <a:schemeClr val="tx1"/>
                </a:solidFill>
                <a:effectLst/>
                <a:latin typeface="Arial" pitchFamily="34" charset="0"/>
                <a:ea typeface="Calibri" pitchFamily="34" charset="0"/>
                <a:cs typeface="Arial" pitchFamily="34" charset="0"/>
              </a:rPr>
              <a:t>- et en fonction</a:t>
            </a:r>
            <a:r>
              <a:rPr kumimoji="0" lang="fr-FR" sz="2000" b="1"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r>
            <a:b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b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de nombreux autres facteurs qui interviennent dans le ressenti du bruit : 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p</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titivit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 goutte d</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eau du robinet qui fuit), continuit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(alarme bloqu</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 impuissance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agir sur la cause (le voisin a laiss</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son chien qui aboie enferm</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dans l</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appartement)</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La perception du bruit n</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est donc pas la même pour tout le monde. La gêne, notion subjective, est ressentie de mani</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re tr</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s variable d'un individu </a:t>
            </a:r>
            <a:r>
              <a:rPr kumimoji="0" lang="fr-FR" sz="2000" b="0" i="0" u="none" strike="noStrike" cap="none" normalizeH="0" baseline="0" dirty="0" smtClean="0">
                <a:ln>
                  <a:noFill/>
                </a:ln>
                <a:solidFill>
                  <a:schemeClr val="tx1"/>
                </a:solidFill>
                <a:effectLst/>
                <a:latin typeface="Calibri"/>
                <a:ea typeface="Calibri" pitchFamily="34"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Calibri" pitchFamily="34" charset="0"/>
                <a:cs typeface="Arial" pitchFamily="34" charset="0"/>
              </a:rPr>
              <a:t> l'autre.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928926" y="0"/>
            <a:ext cx="4357718" cy="707886"/>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fr-FR" b="1" u="sng" dirty="0" smtClean="0"/>
              <a:t> </a:t>
            </a:r>
            <a:r>
              <a:rPr lang="fr-FR" sz="4000" b="1" i="1" u="sng" dirty="0" smtClean="0"/>
              <a:t>plan de travail</a:t>
            </a:r>
            <a:endParaRPr lang="fr-FR" sz="4000" b="1" i="1" dirty="0"/>
          </a:p>
        </p:txBody>
      </p:sp>
      <p:sp>
        <p:nvSpPr>
          <p:cNvPr id="4098" name="Rectangle 2"/>
          <p:cNvSpPr>
            <a:spLocks noChangeArrowheads="1"/>
          </p:cNvSpPr>
          <p:nvPr/>
        </p:nvSpPr>
        <p:spPr bwMode="auto">
          <a:xfrm>
            <a:off x="0" y="928670"/>
            <a:ext cx="91440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1 .introduction et problématique</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2 .définition de bruit et les concepts liés au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3 .les sources de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4 .cadre algérien réglementaire du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5 .Comment le perçoit-on ?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6-cartographie de bruit</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7- Rapport à la durabilité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8-retours d’expérience : (gestion et réduction de bruit CEDR Europe en Avril 2010)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9" name="Rectangle 3"/>
          <p:cNvSpPr>
            <a:spLocks noChangeArrowheads="1"/>
          </p:cNvSpPr>
          <p:nvPr/>
        </p:nvSpPr>
        <p:spPr bwMode="auto">
          <a:xfrm>
            <a:off x="0" y="4332281"/>
            <a:ext cx="9144000"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-Plafonds sonores et niveaux de bruit le long des routes nationales européennes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.8-1 Plafonds de 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8-2Modèles de bruit</a:t>
            </a:r>
            <a:endPar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8-3Comparer les niveaux et plafonds de bruit à l’échelle européenne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9144000"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1" u="sng" strike="noStrike" cap="none" normalizeH="0" baseline="0" dirty="0" smtClean="0">
                <a:ln>
                  <a:noFill/>
                </a:ln>
                <a:solidFill>
                  <a:schemeClr val="tx1"/>
                </a:solidFill>
                <a:effectLst/>
                <a:latin typeface="Calibri" pitchFamily="34" charset="0"/>
                <a:ea typeface="Times New Roman" pitchFamily="18" charset="0"/>
                <a:cs typeface="Arial" pitchFamily="34" charset="0"/>
              </a:rPr>
              <a:t>6-Cartographie du bruit</a:t>
            </a:r>
            <a:endParaRPr kumimoji="0" lang="fr-FR" sz="3200" b="0" i="1"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Une </a:t>
            </a:r>
            <a:r>
              <a:rPr kumimoji="0" lang="fr-FR"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carte de bruit</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(ou carte d'exposition au bruit) est une carte représentant, généralement par des codes de couleur, l'exposition (moyenne) au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2" tooltip="Bruit ambiant"/>
              </a:rPr>
              <a:t>bruit ambiant</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r>
            <a:b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Les cartes de bruit peuvent être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mono-exposition : ex : cartographie du bruit des voies ferrées</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multi-expositions : ex: carte générale de synthèse ou carte d'exposition au bruit routier et au bruit aérien...</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associée à un segment temporaire (matin, journée, nuit...)</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faite avant ou après un projet particulier, ou à l'échelle d'un quartier, d'une ville, d'une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3" tooltip="Conurbation"/>
              </a:rPr>
              <a:t>conurbation</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réalisée sur la base d'un modèle et/ou de campagnes de mesures de terrain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Pourquoi cartographier le bruit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4" tooltip="Bruit"/>
              </a:rPr>
              <a:t>bruit</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subi est une source de stress et de dégradation de la santé. Il est en zone urbaine ou industrielle une des premières sources de plaintes des habitants.</a:t>
            </a:r>
            <a:b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Pour lutter contre cette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5" tooltip="Nuisance"/>
              </a:rPr>
              <a:t>nuisance</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il faut connaître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les sources (mobiles ou fixes),</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l'intensité et la nature du bruit, et</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l'exposition (qui, quand, où et comment y est exposé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0" y="0"/>
            <a:ext cx="91440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fr-FR" sz="2000" dirty="0" smtClean="0">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lang="fr-FR" sz="2000" dirty="0" smtClean="0">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mieux le maitriser afin d'améliorer la qualité de vie, voire la sécurité et la santé ;</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pour communiquer sur des bases communes et spatialisées avec les habitants et les acteurs sources de bruit ;</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parfois aussi pour des raisons écologiques, afin de limiter le dérangement pour la faune. C'est un des éléments à prendre en compte dans la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2" tooltip="Cartographie des corridors biologiques"/>
              </a:rPr>
              <a:t>cartographie des corridors biologiques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pour les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3" tooltip="Études d'environnement d'un projet routier"/>
              </a:rPr>
              <a:t>Études d'environnement d'un projet routier</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préalables aux études d'impact et enquêtes publiques ;</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pour des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4" tooltip="Observatoires de l'environnement"/>
              </a:rPr>
              <a:t>observatoires de l'environnement</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(observatoire du bruit, observatoire des impacts de ces infrastructures... quand ils existent) ;</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pour dimensionner et bien positionner les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5" tooltip="Écrans acoustiques"/>
              </a:rPr>
              <a:t>écrans acoustiques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32" y="357166"/>
            <a:ext cx="9215502" cy="1631216"/>
          </a:xfrm>
          <a:prstGeom prst="rect">
            <a:avLst/>
          </a:prstGeom>
        </p:spPr>
        <p:txBody>
          <a:bodyPr wrap="square">
            <a:spAutoFit/>
          </a:bodyPr>
          <a:lstStyle/>
          <a:p>
            <a:pPr lvl="0" eaLnBrk="0" fontAlgn="base" hangingPunct="0">
              <a:spcBef>
                <a:spcPct val="0"/>
              </a:spcBef>
              <a:spcAft>
                <a:spcPct val="0"/>
              </a:spcAft>
            </a:pPr>
            <a:r>
              <a:rPr lang="fr-FR" sz="2000" dirty="0" smtClean="0">
                <a:latin typeface="Calibri" pitchFamily="34" charset="0"/>
                <a:ea typeface="Times New Roman" pitchFamily="18" charset="0"/>
                <a:cs typeface="Arial" pitchFamily="34" charset="0"/>
              </a:rPr>
              <a:t>Pour élaborer des stratégies plus efficaces, divers systèmes et modèles de cartographies du bruit sont apparus.</a:t>
            </a:r>
            <a:br>
              <a:rPr lang="fr-FR" sz="2000" dirty="0" smtClean="0">
                <a:latin typeface="Calibri" pitchFamily="34" charset="0"/>
                <a:ea typeface="Times New Roman" pitchFamily="18" charset="0"/>
                <a:cs typeface="Arial" pitchFamily="34" charset="0"/>
              </a:rPr>
            </a:br>
            <a:r>
              <a:rPr lang="fr-FR" sz="2000" dirty="0" smtClean="0">
                <a:latin typeface="Calibri" pitchFamily="34" charset="0"/>
                <a:ea typeface="Times New Roman" pitchFamily="18" charset="0"/>
                <a:cs typeface="Arial" pitchFamily="34" charset="0"/>
              </a:rPr>
              <a:t>Dès la fin des années 1990, et de plus en plus souvent, ce sont d'abord les grandes conurbations, puis les constructeurs de grandes infrastructures qui ont cartographié le bruit pour :</a:t>
            </a:r>
            <a:endParaRPr lang="fr-FR" sz="2000" dirty="0" smtClean="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0"/>
            <a:ext cx="91440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-La cartographie stratégique du bruit</a:t>
            </a:r>
            <a:endParaRPr kumimoji="0" lang="fr-FR" sz="3200" b="0" i="1"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Telle que définie par l'Europe, elle doit comprendre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une représentation des niveaux de bruit,</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un outil de dénombrement de la population exposée, et de quantification des nuisances</a:t>
            </a:r>
            <a:endPar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les éléments permettant d'élaborer des plans d'action (y compris pour restaurer ou préserver des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2" tooltip="Zones calmes"/>
              </a:rPr>
              <a:t>zones calmes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 bruit étant souvent géographiquement associé aux transports et à l'industrie lourde, les cartes de bruit sont aussi une source d'indices de pollution ou de problèmes en termes de santé environnementale.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Pluridisciplinarité</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Ce travail nécessite la coopération d'</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3" tooltip="Acousticien"/>
              </a:rPr>
              <a:t>acousticiens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4" tooltip="Cartographe"/>
              </a:rPr>
              <a:t>cartographes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ingénieurs en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5" tooltip="Santé-environnement"/>
              </a:rPr>
              <a:t>santé-environnement</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6" tooltip="Urbaniste"/>
              </a:rPr>
              <a:t>urbanistes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spécialistes de la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7" tooltip="Métrologie"/>
              </a:rPr>
              <a:t>métrologie</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(mesure du bruit), de l'</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8" tooltip="Isolation phonique"/>
              </a:rPr>
              <a:t>isolation phonique</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9" tooltip="Modélisateur"/>
              </a:rPr>
              <a:t>modélisateurs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et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10" tooltip="Informaticien"/>
              </a:rPr>
              <a:t>informaticiens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mais aussi de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11" tooltip="Pédagogue"/>
              </a:rPr>
              <a:t>pédagogues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et d'</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hlinkClick r:id="rId12" tooltip="Évaluation environnementale"/>
              </a:rPr>
              <a:t>évaluateurs</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Users\vista\Documents\Downloads\Mapa_de_ruido.jpg"/>
          <p:cNvPicPr/>
          <p:nvPr/>
        </p:nvPicPr>
        <p:blipFill>
          <a:blip r:embed="rId2" cstate="print"/>
          <a:srcRect/>
          <a:stretch>
            <a:fillRect/>
          </a:stretch>
        </p:blipFill>
        <p:spPr bwMode="auto">
          <a:xfrm>
            <a:off x="0" y="0"/>
            <a:ext cx="9144032" cy="6858000"/>
          </a:xfrm>
          <a:prstGeom prst="rect">
            <a:avLst/>
          </a:prstGeom>
          <a:noFill/>
          <a:ln w="9525">
            <a:solidFill>
              <a:schemeClr val="tx1"/>
            </a:solidFill>
            <a:miter lim="800000"/>
            <a:headEnd/>
            <a:tailEnd/>
          </a:ln>
        </p:spPr>
      </p:pic>
      <p:sp>
        <p:nvSpPr>
          <p:cNvPr id="35841" name="Rectangle 1"/>
          <p:cNvSpPr>
            <a:spLocks noChangeArrowheads="1"/>
          </p:cNvSpPr>
          <p:nvPr/>
        </p:nvSpPr>
        <p:spPr bwMode="auto">
          <a:xfrm>
            <a:off x="0" y="0"/>
            <a:ext cx="2002279" cy="584775"/>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Exemples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5715016"/>
            <a:ext cx="5857884"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Exemple de carte de bruit (Ville espagnole) ;</a:t>
            </a:r>
            <a:br>
              <a:rPr kumimoji="0" lang="fr-FR" sz="16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16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les zones vertes clair sont celles qui sont les moins éloignées du niveau naturel de bruit. L'exposition la plus forte correspond aux zones rouges ou violettes</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0" y="0"/>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-Cartographies de bruit stratégiques pour les axes routiers, les axes ferroviaires ainsi que pour l’aéroport de Luxembourg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En vertu de la directive 2002/49/CE relative à l’évaluation et à la gestion du bruit dans l’environnement, le ministre de l'Environnement Lucien Lux a présenté le 8 mai 2008 les cartographies de bruit stratégiques pour les axes routiers à plus de 6 millions de passages de véhicules et les axes ferroviaires à plus de 60.000 passages de trains par an ainsi que pour l’aéroport de Luxembourg.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Cartographies de bruit stratégiques pour les axes routiers, les axes ferroviaires ainsi que pour l’aéroport de Luxembourg"/>
          <p:cNvPicPr/>
          <p:nvPr/>
        </p:nvPicPr>
        <p:blipFill>
          <a:blip r:embed="rId2"/>
          <a:srcRect/>
          <a:stretch>
            <a:fillRect/>
          </a:stretch>
        </p:blipFill>
        <p:spPr bwMode="auto">
          <a:xfrm>
            <a:off x="0" y="1"/>
            <a:ext cx="9144000" cy="6858000"/>
          </a:xfrm>
          <a:prstGeom prst="rect">
            <a:avLst/>
          </a:prstGeom>
          <a:noFill/>
          <a:ln>
            <a:solidFill>
              <a:schemeClr val="tx1"/>
            </a:solid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1"/>
          <p:cNvSpPr>
            <a:spLocks noChangeArrowheads="1"/>
          </p:cNvSpPr>
          <p:nvPr/>
        </p:nvSpPr>
        <p:spPr bwMode="auto">
          <a:xfrm>
            <a:off x="285720" y="428604"/>
            <a:ext cx="8643998" cy="3970318"/>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7- </a:t>
            </a:r>
            <a:r>
              <a:rPr kumimoji="0" lang="fr-FR" sz="32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Rapport à la durabilité </a:t>
            </a:r>
            <a:endParaRPr kumimoji="0" lang="fr-FR" sz="3200" b="0" i="1"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Eurostile"/>
              </a:rPr>
              <a:t>le béton de bois  = matériau durable à l‘avenir prometteur</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Eurostile"/>
              </a:rPr>
              <a:t>Le béton de bois est un matériau durable et éprouvé qui bénéficie d‘une durée de vie garantie de 40 à 50  ans. Le béton de bois est composé de différents copeaux grossiers de production 100% locale. Les plaquettes écorcées sont amalgamées par le biais d‘un long processus à base d‘eau et de ciment, puis mises en forme à l‘aide d‘un finisseur stationnaire.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Eurostile"/>
              </a:rPr>
              <a:t>Les éléments absorbants peuvent être colorés avec des teintes à base d‘oxyde de fer ou bien être modelés durablement et séparément avec des teintes solubles dans l‘eau. Après le séchage et la finition, les éléments absorbants sont dotés d‘une coque support en béton via une production propre.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4714876" y="142852"/>
            <a:ext cx="4286248" cy="314327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27" name="Picture 3"/>
          <p:cNvPicPr>
            <a:picLocks noChangeAspect="1" noChangeArrowheads="1"/>
          </p:cNvPicPr>
          <p:nvPr/>
        </p:nvPicPr>
        <p:blipFill>
          <a:blip r:embed="rId3"/>
          <a:srcRect/>
          <a:stretch>
            <a:fillRect/>
          </a:stretch>
        </p:blipFill>
        <p:spPr bwMode="auto">
          <a:xfrm>
            <a:off x="1142976" y="666738"/>
            <a:ext cx="2695580" cy="176213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28" name="Picture 4"/>
          <p:cNvPicPr>
            <a:picLocks noChangeAspect="1" noChangeArrowheads="1"/>
          </p:cNvPicPr>
          <p:nvPr/>
        </p:nvPicPr>
        <p:blipFill>
          <a:blip r:embed="rId4"/>
          <a:srcRect/>
          <a:stretch>
            <a:fillRect/>
          </a:stretch>
        </p:blipFill>
        <p:spPr bwMode="auto">
          <a:xfrm>
            <a:off x="428596" y="3429000"/>
            <a:ext cx="4286248" cy="292895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029" name="Picture 5"/>
          <p:cNvPicPr>
            <a:picLocks noChangeAspect="1" noChangeArrowheads="1"/>
          </p:cNvPicPr>
          <p:nvPr/>
        </p:nvPicPr>
        <p:blipFill>
          <a:blip r:embed="rId5"/>
          <a:srcRect/>
          <a:stretch>
            <a:fillRect/>
          </a:stretch>
        </p:blipFill>
        <p:spPr bwMode="auto">
          <a:xfrm>
            <a:off x="6072198" y="4143380"/>
            <a:ext cx="2428892" cy="1719267"/>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tile tx="0" ty="0" sx="100000" sy="100000" flip="none" algn="tl"/>
        </a:blipFill>
        <a:effectLst/>
      </p:bgPr>
    </p:bg>
    <p:spTree>
      <p:nvGrpSpPr>
        <p:cNvPr id="1" name=""/>
        <p:cNvGrpSpPr/>
        <p:nvPr/>
      </p:nvGrpSpPr>
      <p:grpSpPr>
        <a:xfrm>
          <a:off x="0" y="0"/>
          <a:ext cx="0" cy="0"/>
          <a:chOff x="0" y="0"/>
          <a:chExt cx="0" cy="0"/>
        </a:xfrm>
      </p:grpSpPr>
      <p:pic>
        <p:nvPicPr>
          <p:cNvPr id="4" name="Picture 10"/>
          <p:cNvPicPr>
            <a:picLocks noChangeAspect="1" noChangeArrowheads="1"/>
          </p:cNvPicPr>
          <p:nvPr/>
        </p:nvPicPr>
        <p:blipFill>
          <a:blip r:embed="rId3"/>
          <a:srcRect/>
          <a:stretch>
            <a:fillRect/>
          </a:stretch>
        </p:blipFill>
        <p:spPr bwMode="auto">
          <a:xfrm>
            <a:off x="4071934" y="3571876"/>
            <a:ext cx="4857752" cy="29289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11"/>
          <p:cNvPicPr>
            <a:picLocks noChangeAspect="1" noChangeArrowheads="1"/>
          </p:cNvPicPr>
          <p:nvPr/>
        </p:nvPicPr>
        <p:blipFill>
          <a:blip r:embed="rId4"/>
          <a:srcRect/>
          <a:stretch>
            <a:fillRect/>
          </a:stretch>
        </p:blipFill>
        <p:spPr bwMode="auto">
          <a:xfrm>
            <a:off x="642910" y="4105287"/>
            <a:ext cx="3048007" cy="189548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8"/>
          <p:cNvPicPr>
            <a:picLocks noChangeAspect="1" noChangeArrowheads="1"/>
          </p:cNvPicPr>
          <p:nvPr/>
        </p:nvPicPr>
        <p:blipFill>
          <a:blip r:embed="rId5"/>
          <a:srcRect/>
          <a:stretch>
            <a:fillRect/>
          </a:stretch>
        </p:blipFill>
        <p:spPr bwMode="auto">
          <a:xfrm>
            <a:off x="142844" y="214314"/>
            <a:ext cx="5000660" cy="292893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7" name="Picture 9"/>
          <p:cNvPicPr>
            <a:picLocks noChangeAspect="1" noChangeArrowheads="1"/>
          </p:cNvPicPr>
          <p:nvPr/>
        </p:nvPicPr>
        <p:blipFill>
          <a:blip r:embed="rId6"/>
          <a:srcRect/>
          <a:stretch>
            <a:fillRect/>
          </a:stretch>
        </p:blipFill>
        <p:spPr bwMode="auto">
          <a:xfrm>
            <a:off x="5929322" y="785794"/>
            <a:ext cx="2857520" cy="178595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srcRect/>
          <a:stretch>
            <a:fillRect/>
          </a:stretch>
        </p:blipFill>
        <p:spPr bwMode="auto">
          <a:xfrm>
            <a:off x="3357554" y="785794"/>
            <a:ext cx="5286412" cy="300039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5" name="Picture 7"/>
          <p:cNvPicPr>
            <a:picLocks noChangeAspect="1" noChangeArrowheads="1"/>
          </p:cNvPicPr>
          <p:nvPr/>
        </p:nvPicPr>
        <p:blipFill>
          <a:blip r:embed="rId3"/>
          <a:srcRect/>
          <a:stretch>
            <a:fillRect/>
          </a:stretch>
        </p:blipFill>
        <p:spPr bwMode="auto">
          <a:xfrm>
            <a:off x="500034" y="1257292"/>
            <a:ext cx="2571768" cy="195739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0" y="0"/>
            <a:ext cx="9144000"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9-Développement urbain et impact du 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9-1Situation A – Nouveau logement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9-2Situation A – Indicateurs et plafonds de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9-3Situation A – Atténuation du bruit et dispositifs à cette fin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9-4Situation B – Développement générant plus de trafic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10-Intégration du bruit dans l’entretien des routes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10-1Entretien des routes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10-2Directives sur l’utilisation de revêtements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réducteurs du 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fr-FR" sz="2400" dirty="0" smtClean="0">
                <a:latin typeface="Calibri" pitchFamily="34" charset="0"/>
                <a:ea typeface="Times New Roman" pitchFamily="18" charset="0"/>
                <a:cs typeface="Arial" pitchFamily="34" charset="0"/>
              </a:rPr>
              <a:t>10</a:t>
            </a: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-3Systèmes gestionnaires du bruit des revêtements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3714752"/>
            <a:ext cx="9144000"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11-Mesures prises pour réduire le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11-1Écrans anti-bruit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11-2Gestion du trafic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11-3surface à faible niveau de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11-4isolation des façades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11-5matériaux de construction pour écrans anti-bruit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11-6Spécifications techniques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00066" y="71414"/>
            <a:ext cx="7358082" cy="2831544"/>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fr-FR" sz="2000" dirty="0" smtClean="0">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b</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ton de bois est un m</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lange de sciure et copeaux de bois et de ciment (ou sciure, sable et ciment).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Les qualit</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 d'un tel mat</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riau sont la l</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ret</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(compar</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 </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celle d'un b</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ton classique) et l'isolation thermique.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Voir "recette" du b</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ton de bois.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500034" y="2928934"/>
            <a:ext cx="7358114" cy="4093428"/>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fr-FR" sz="2000" dirty="0" smtClean="0">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trou d'envol sera r</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serv</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en glissant dans une maille de grillage un tube ou un cylindre quelconque, fortement huil</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d'un diam</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tre compris entre 24 et 35mm selon l'esp</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ce que l'on souhaite accueillir.</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Recouvrir de b</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ton de bois sur une </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paisseur d'un ou deux centim</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tres.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Le toit est une planchette carr</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 recouverte d'un mat</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riau </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tanche, un peu plus large que le corps du nichoir dans lequel elle sera viss</a:t>
            </a:r>
            <a:r>
              <a:rPr kumimoji="0" lang="fr-FR" sz="2000" b="0"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27" name="Rectangle 3"/>
          <p:cNvSpPr>
            <a:spLocks noChangeArrowheads="1"/>
          </p:cNvSpPr>
          <p:nvPr/>
        </p:nvSpPr>
        <p:spPr bwMode="auto">
          <a:xfrm>
            <a:off x="571472" y="357166"/>
            <a:ext cx="4357686"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r>
              <a:rPr kumimoji="0" lang="fr-FR" sz="24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C</a:t>
            </a:r>
            <a:r>
              <a:rPr kumimoji="0" lang="fr-FR" sz="2400" b="1" i="1" u="sng"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24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est quoi le b</a:t>
            </a:r>
            <a:r>
              <a:rPr kumimoji="0" lang="fr-FR" sz="2400" b="1" i="1" u="sng"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400" b="1" i="1" u="sng" strike="noStrike" cap="none" normalizeH="0" baseline="0" dirty="0" smtClean="0">
                <a:ln>
                  <a:noFill/>
                </a:ln>
                <a:solidFill>
                  <a:schemeClr val="tx1"/>
                </a:solidFill>
                <a:effectLst/>
                <a:latin typeface="Arial" pitchFamily="34" charset="0"/>
                <a:ea typeface="Times New Roman" pitchFamily="18" charset="0"/>
                <a:cs typeface="Arial" pitchFamily="34" charset="0"/>
              </a:rPr>
              <a:t>ton de bois</a:t>
            </a:r>
            <a:endParaRPr kumimoji="0" lang="fr-FR" sz="2400" b="1" i="1" u="sng"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p:cNvPicPr>
            <a:picLocks noChangeAspect="1" noChangeArrowheads="1"/>
          </p:cNvPicPr>
          <p:nvPr/>
        </p:nvPicPr>
        <p:blipFill>
          <a:blip r:embed="rId2"/>
          <a:srcRect/>
          <a:stretch>
            <a:fillRect/>
          </a:stretch>
        </p:blipFill>
        <p:spPr bwMode="auto">
          <a:xfrm>
            <a:off x="428596" y="285752"/>
            <a:ext cx="3286116" cy="5929330"/>
          </a:xfrm>
          <a:prstGeom prst="rect">
            <a:avLst/>
          </a:prstGeom>
          <a:noFill/>
          <a:ln w="9525">
            <a:solidFill>
              <a:schemeClr val="tx1"/>
            </a:solidFill>
            <a:miter lim="800000"/>
            <a:headEnd/>
            <a:tailEnd/>
          </a:ln>
        </p:spPr>
      </p:pic>
      <p:pic>
        <p:nvPicPr>
          <p:cNvPr id="45059" name="Picture 3"/>
          <p:cNvPicPr>
            <a:picLocks noChangeAspect="1" noChangeArrowheads="1"/>
          </p:cNvPicPr>
          <p:nvPr/>
        </p:nvPicPr>
        <p:blipFill>
          <a:blip r:embed="rId3"/>
          <a:srcRect/>
          <a:stretch>
            <a:fillRect/>
          </a:stretch>
        </p:blipFill>
        <p:spPr bwMode="auto">
          <a:xfrm>
            <a:off x="5214942" y="428604"/>
            <a:ext cx="2786082" cy="1500198"/>
          </a:xfrm>
          <a:prstGeom prst="rect">
            <a:avLst/>
          </a:prstGeom>
          <a:noFill/>
          <a:ln w="9525">
            <a:solidFill>
              <a:schemeClr val="tx1"/>
            </a:solidFill>
            <a:miter lim="800000"/>
            <a:headEnd/>
            <a:tailEnd/>
          </a:ln>
        </p:spPr>
      </p:pic>
      <p:sp>
        <p:nvSpPr>
          <p:cNvPr id="45060" name="Rectangle 4"/>
          <p:cNvSpPr>
            <a:spLocks noChangeArrowheads="1"/>
          </p:cNvSpPr>
          <p:nvPr/>
        </p:nvSpPr>
        <p:spPr bwMode="auto">
          <a:xfrm>
            <a:off x="5572132" y="2071678"/>
            <a:ext cx="1785950" cy="61555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la structure mixte</a:t>
            </a:r>
            <a:endParaRPr kumimoji="0" lang="fr-FR"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5061" name="Picture 5"/>
          <p:cNvPicPr>
            <a:picLocks noChangeAspect="1" noChangeArrowheads="1"/>
          </p:cNvPicPr>
          <p:nvPr/>
        </p:nvPicPr>
        <p:blipFill>
          <a:blip r:embed="rId4"/>
          <a:srcRect/>
          <a:stretch>
            <a:fillRect/>
          </a:stretch>
        </p:blipFill>
        <p:spPr bwMode="auto">
          <a:xfrm>
            <a:off x="5857884" y="3500438"/>
            <a:ext cx="1824042" cy="1500198"/>
          </a:xfrm>
          <a:prstGeom prst="rect">
            <a:avLst/>
          </a:prstGeom>
          <a:noFill/>
          <a:ln w="9525">
            <a:solidFill>
              <a:schemeClr val="tx1"/>
            </a:solidFill>
            <a:miter lim="800000"/>
            <a:headEnd/>
            <a:tailEnd/>
          </a:ln>
        </p:spPr>
      </p:pic>
      <p:sp>
        <p:nvSpPr>
          <p:cNvPr id="8" name="Rectangle 7"/>
          <p:cNvSpPr/>
          <p:nvPr/>
        </p:nvSpPr>
        <p:spPr>
          <a:xfrm>
            <a:off x="5429256" y="5140123"/>
            <a:ext cx="2928958" cy="369332"/>
          </a:xfrm>
          <a:prstGeom prst="rect">
            <a:avLst/>
          </a:prstGeom>
        </p:spPr>
        <p:txBody>
          <a:bodyPr wrap="square">
            <a:spAutoFit/>
          </a:bodyPr>
          <a:lstStyle/>
          <a:p>
            <a:r>
              <a:rPr lang="fr-FR" dirty="0" smtClean="0"/>
              <a:t>Elément en béton aspect boi</a:t>
            </a:r>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 y="0"/>
            <a:ext cx="9144000" cy="1077218"/>
          </a:xfrm>
          <a:prstGeom prst="rect">
            <a:avLst/>
          </a:prstGeom>
        </p:spPr>
        <p:txBody>
          <a:bodyPr wrap="square">
            <a:spAutoFit/>
          </a:bodyPr>
          <a:lstStyle/>
          <a:p>
            <a:pPr lvl="0" eaLnBrk="0" fontAlgn="base" hangingPunct="0">
              <a:spcBef>
                <a:spcPct val="0"/>
              </a:spcBef>
              <a:spcAft>
                <a:spcPct val="0"/>
              </a:spcAft>
            </a:pPr>
            <a:r>
              <a:rPr lang="fr-FR" sz="3200" b="1" i="1" u="sng" dirty="0" smtClean="0">
                <a:latin typeface="Calibri" pitchFamily="34" charset="0"/>
                <a:ea typeface="Calibri" pitchFamily="34" charset="0"/>
                <a:cs typeface="Arial" pitchFamily="34" charset="0"/>
              </a:rPr>
              <a:t>8-retours d’expérience : (gestion et réduction de bruit CEDR Europe en Avril 2010) </a:t>
            </a:r>
            <a:endParaRPr lang="fr-FR" sz="3200" i="1" u="sng" dirty="0" smtClean="0">
              <a:latin typeface="Arial" pitchFamily="34" charset="0"/>
              <a:cs typeface="Arial" pitchFamily="34" charset="0"/>
            </a:endParaRPr>
          </a:p>
        </p:txBody>
      </p:sp>
      <p:pic>
        <p:nvPicPr>
          <p:cNvPr id="1027" name="Picture 3"/>
          <p:cNvPicPr>
            <a:picLocks noChangeAspect="1" noChangeArrowheads="1"/>
          </p:cNvPicPr>
          <p:nvPr/>
        </p:nvPicPr>
        <p:blipFill>
          <a:blip r:embed="rId2"/>
          <a:srcRect/>
          <a:stretch>
            <a:fillRect/>
          </a:stretch>
        </p:blipFill>
        <p:spPr bwMode="auto">
          <a:xfrm>
            <a:off x="0" y="1000108"/>
            <a:ext cx="4500562" cy="1785950"/>
          </a:xfrm>
          <a:prstGeom prst="rect">
            <a:avLst/>
          </a:prstGeom>
          <a:noFill/>
          <a:ln w="9525">
            <a:noFill/>
            <a:miter lim="800000"/>
            <a:headEnd/>
            <a:tailEnd/>
          </a:ln>
          <a:effectLst/>
        </p:spPr>
      </p:pic>
      <p:pic>
        <p:nvPicPr>
          <p:cNvPr id="1028" name="Picture 4"/>
          <p:cNvPicPr>
            <a:picLocks noChangeAspect="1" noChangeArrowheads="1"/>
          </p:cNvPicPr>
          <p:nvPr/>
        </p:nvPicPr>
        <p:blipFill>
          <a:blip r:embed="rId3"/>
          <a:srcRect/>
          <a:stretch>
            <a:fillRect/>
          </a:stretch>
        </p:blipFill>
        <p:spPr bwMode="auto">
          <a:xfrm>
            <a:off x="-32" y="2786071"/>
            <a:ext cx="4500594" cy="2286003"/>
          </a:xfrm>
          <a:prstGeom prst="rect">
            <a:avLst/>
          </a:prstGeom>
          <a:noFill/>
          <a:ln w="9525">
            <a:noFill/>
            <a:miter lim="800000"/>
            <a:headEnd/>
            <a:tailEnd/>
          </a:ln>
          <a:effectLst/>
        </p:spPr>
      </p:pic>
      <p:pic>
        <p:nvPicPr>
          <p:cNvPr id="1029" name="Picture 5"/>
          <p:cNvPicPr>
            <a:picLocks noChangeAspect="1" noChangeArrowheads="1"/>
          </p:cNvPicPr>
          <p:nvPr/>
        </p:nvPicPr>
        <p:blipFill>
          <a:blip r:embed="rId4"/>
          <a:srcRect/>
          <a:stretch>
            <a:fillRect/>
          </a:stretch>
        </p:blipFill>
        <p:spPr bwMode="auto">
          <a:xfrm>
            <a:off x="0" y="5072074"/>
            <a:ext cx="4500562" cy="1643061"/>
          </a:xfrm>
          <a:prstGeom prst="rect">
            <a:avLst/>
          </a:prstGeom>
          <a:noFill/>
          <a:ln w="9525">
            <a:noFill/>
            <a:miter lim="800000"/>
            <a:headEnd/>
            <a:tailEnd/>
          </a:ln>
          <a:effectLst/>
        </p:spPr>
      </p:pic>
      <p:pic>
        <p:nvPicPr>
          <p:cNvPr id="1030" name="Picture 6"/>
          <p:cNvPicPr>
            <a:picLocks noChangeAspect="1" noChangeArrowheads="1"/>
          </p:cNvPicPr>
          <p:nvPr/>
        </p:nvPicPr>
        <p:blipFill>
          <a:blip r:embed="rId5"/>
          <a:srcRect/>
          <a:stretch>
            <a:fillRect/>
          </a:stretch>
        </p:blipFill>
        <p:spPr bwMode="auto">
          <a:xfrm>
            <a:off x="4500530" y="1214398"/>
            <a:ext cx="4643470" cy="5643602"/>
          </a:xfrm>
          <a:prstGeom prst="ellipse">
            <a:avLst/>
          </a:prstGeom>
          <a:ln>
            <a:noFill/>
          </a:ln>
          <a:effectLst>
            <a:softEdge rad="112500"/>
          </a:effec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
            <a:ext cx="9429784" cy="707886"/>
          </a:xfrm>
          <a:prstGeom prst="rect">
            <a:avLst/>
          </a:prstGeom>
        </p:spPr>
        <p:txBody>
          <a:bodyPr wrap="square">
            <a:spAutoFit/>
          </a:bodyPr>
          <a:lstStyle/>
          <a:p>
            <a:r>
              <a:rPr lang="fr-FR" sz="2000" b="1" dirty="0" smtClean="0"/>
              <a:t>-</a:t>
            </a:r>
            <a:r>
              <a:rPr lang="fr-FR" sz="2000" b="1" u="sng" dirty="0" smtClean="0"/>
              <a:t>Plafonds sonores et niveaux de bruit le long des routes nationales européennes</a:t>
            </a:r>
          </a:p>
          <a:p>
            <a:r>
              <a:rPr lang="fr-FR" sz="2000" b="1" dirty="0" smtClean="0"/>
              <a:t> </a:t>
            </a:r>
          </a:p>
        </p:txBody>
      </p:sp>
      <p:sp>
        <p:nvSpPr>
          <p:cNvPr id="3" name="Rectangle 2"/>
          <p:cNvSpPr/>
          <p:nvPr/>
        </p:nvSpPr>
        <p:spPr>
          <a:xfrm>
            <a:off x="0" y="642919"/>
            <a:ext cx="8858280" cy="4247317"/>
          </a:xfrm>
          <a:prstGeom prst="rect">
            <a:avLst/>
          </a:prstGeom>
        </p:spPr>
        <p:txBody>
          <a:bodyPr wrap="square">
            <a:spAutoFit/>
          </a:bodyPr>
          <a:lstStyle/>
          <a:p>
            <a:r>
              <a:rPr lang="fr-FR" b="1" i="1" u="sng" dirty="0" smtClean="0"/>
              <a:t>8-1Plafonds de bruit</a:t>
            </a:r>
          </a:p>
          <a:p>
            <a:r>
              <a:rPr lang="fr-FR" b="1" dirty="0" smtClean="0"/>
              <a:t>Indicateurs de bruit et périodes de la journée</a:t>
            </a:r>
          </a:p>
          <a:p>
            <a:r>
              <a:rPr lang="fr-FR" dirty="0" smtClean="0"/>
              <a:t>Plusieurs indicateurs servent à définir des plafonds de bruit, calculer et mesurer les niveaux de bruit. Pour calculer ou mesurer le bruit, la plupart des indicateurs de bruit recourent à des</a:t>
            </a:r>
          </a:p>
          <a:p>
            <a:r>
              <a:rPr lang="fr-FR" dirty="0" smtClean="0"/>
              <a:t>périodes spécifiques réparties sur une journée entière. Ainsi par exemple, la directive de 2002 sur le bruit dans l’environnement (END) fait la distinction entre :</a:t>
            </a:r>
          </a:p>
          <a:p>
            <a:r>
              <a:rPr lang="fr-FR" b="1" dirty="0" smtClean="0"/>
              <a:t>- la période diurne (</a:t>
            </a:r>
            <a:r>
              <a:rPr lang="fr-FR" b="1" dirty="0" err="1" smtClean="0"/>
              <a:t>Lday</a:t>
            </a:r>
            <a:r>
              <a:rPr lang="fr-FR" b="1" dirty="0" smtClean="0"/>
              <a:t>) : de 07h00 à 19h00 ;</a:t>
            </a:r>
          </a:p>
          <a:p>
            <a:r>
              <a:rPr lang="fr-FR" dirty="0" smtClean="0"/>
              <a:t>- la période du soir (Levening) : de 19h00 à 23h00 (les États membres peuvent toutefois</a:t>
            </a:r>
          </a:p>
          <a:p>
            <a:r>
              <a:rPr lang="fr-FR" dirty="0" smtClean="0"/>
              <a:t>raccourcir de une à deux heures la période du soir et prolonger la période diurne et/ou</a:t>
            </a:r>
          </a:p>
          <a:p>
            <a:r>
              <a:rPr lang="fr-FR" dirty="0" smtClean="0"/>
              <a:t>nocturne en conséquence) ;</a:t>
            </a:r>
          </a:p>
          <a:p>
            <a:r>
              <a:rPr lang="fr-FR" dirty="0" smtClean="0"/>
              <a:t>- la période nocturne (Lnight) : de 23h00 à 07h00.</a:t>
            </a:r>
          </a:p>
          <a:p>
            <a:r>
              <a:rPr lang="fr-FR" dirty="0" smtClean="0"/>
              <a:t>Ces trois périodes combinées, affectées de 5 dB supplémentaires pour la période du soir et de 10 dB supplémentaires pour la période nocturne, sont traduites en une équation, celle du</a:t>
            </a:r>
          </a:p>
          <a:p>
            <a:r>
              <a:rPr lang="fr-FR" dirty="0" smtClean="0"/>
              <a:t>plafond Lden, en dB, spécifié par la directive END et permettant d’évaluer et gérer le bruit dans l’environnement.</a:t>
            </a:r>
          </a:p>
        </p:txBody>
      </p:sp>
      <p:pic>
        <p:nvPicPr>
          <p:cNvPr id="1026" name="Picture 2"/>
          <p:cNvPicPr>
            <a:picLocks noChangeAspect="1" noChangeArrowheads="1"/>
          </p:cNvPicPr>
          <p:nvPr/>
        </p:nvPicPr>
        <p:blipFill>
          <a:blip r:embed="rId2"/>
          <a:srcRect/>
          <a:stretch>
            <a:fillRect/>
          </a:stretch>
        </p:blipFill>
        <p:spPr bwMode="auto">
          <a:xfrm>
            <a:off x="2347941" y="4786323"/>
            <a:ext cx="6296025" cy="1143007"/>
          </a:xfrm>
          <a:prstGeom prst="rect">
            <a:avLst/>
          </a:prstGeom>
          <a:noFill/>
          <a:ln w="9525">
            <a:noFill/>
            <a:miter lim="800000"/>
            <a:headEnd/>
            <a:tailEnd/>
          </a:ln>
          <a:effectLst/>
        </p:spPr>
      </p:pic>
      <p:sp>
        <p:nvSpPr>
          <p:cNvPr id="5" name="Rectangle 4"/>
          <p:cNvSpPr/>
          <p:nvPr/>
        </p:nvSpPr>
        <p:spPr>
          <a:xfrm>
            <a:off x="3071834" y="5925941"/>
            <a:ext cx="4572000" cy="646331"/>
          </a:xfrm>
          <a:prstGeom prst="rect">
            <a:avLst/>
          </a:prstGeom>
        </p:spPr>
        <p:txBody>
          <a:bodyPr wrap="square">
            <a:spAutoFit/>
          </a:bodyPr>
          <a:lstStyle/>
          <a:p>
            <a:r>
              <a:rPr lang="fr-FR" i="1" dirty="0" smtClean="0"/>
              <a:t>Figure 5.2 : L’équation par défaut de Lden, prévue par la directive END</a:t>
            </a:r>
            <a:endParaRPr lang="fr-FR"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2031325"/>
          </a:xfrm>
          <a:prstGeom prst="rect">
            <a:avLst/>
          </a:prstGeom>
        </p:spPr>
        <p:txBody>
          <a:bodyPr wrap="square">
            <a:spAutoFit/>
          </a:bodyPr>
          <a:lstStyle/>
          <a:p>
            <a:r>
              <a:rPr lang="fr-FR" dirty="0" smtClean="0"/>
              <a:t>Normalement l’indicateur de bruit routier LAeq ne tient pas compte de ces « dB correctifs » pour les périodes du soir et nocturnes. La bibliographie sur le bruit explique la signification de</a:t>
            </a:r>
          </a:p>
          <a:p>
            <a:r>
              <a:rPr lang="fr-FR" dirty="0" smtClean="0"/>
              <a:t>l’indicateur LAeq.</a:t>
            </a:r>
          </a:p>
          <a:p>
            <a:r>
              <a:rPr lang="fr-FR" dirty="0" smtClean="0"/>
              <a:t>L’indicateur de bruit LAeq est celui le plus utilisé dans les États membres de la CEDR. Nombreux</a:t>
            </a:r>
          </a:p>
          <a:p>
            <a:r>
              <a:rPr lang="fr-FR" dirty="0" smtClean="0"/>
              <a:t>toutefois sont les pays à se servir de l’indicateur de bruit Lden conformément à la directive END</a:t>
            </a:r>
          </a:p>
          <a:p>
            <a:r>
              <a:rPr lang="fr-FR" dirty="0" smtClean="0"/>
              <a:t>(cf. la figure 5.3). Certains États membres proposent actuellement de passer de l’indicateur LAeq</a:t>
            </a:r>
          </a:p>
          <a:p>
            <a:r>
              <a:rPr lang="fr-FR" dirty="0" smtClean="0"/>
              <a:t>à l’indicateur Lden.</a:t>
            </a:r>
            <a:endParaRPr lang="fr-FR"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3600986"/>
          </a:xfrm>
          <a:prstGeom prst="rect">
            <a:avLst/>
          </a:prstGeom>
        </p:spPr>
        <p:txBody>
          <a:bodyPr wrap="square">
            <a:spAutoFit/>
          </a:bodyPr>
          <a:lstStyle/>
          <a:p>
            <a:r>
              <a:rPr lang="fr-FR" sz="2800" b="1" i="1" u="sng" dirty="0" smtClean="0"/>
              <a:t>8-2Modèles de bruit</a:t>
            </a:r>
          </a:p>
          <a:p>
            <a:endParaRPr lang="fr-FR" sz="2000" dirty="0" smtClean="0"/>
          </a:p>
          <a:p>
            <a:r>
              <a:rPr lang="fr-FR" sz="2000" dirty="0" smtClean="0"/>
              <a:t>Pour calculer les niveaux de bruit, différentes méthodologies de prévision ont été développées.</a:t>
            </a:r>
          </a:p>
          <a:p>
            <a:r>
              <a:rPr lang="fr-FR" sz="2000" dirty="0" smtClean="0"/>
              <a:t>Les États membres de la CEDR se servent de différents modèles informatiques (figure8-1).</a:t>
            </a:r>
          </a:p>
          <a:p>
            <a:r>
              <a:rPr lang="fr-FR" sz="2000" i="1" dirty="0" smtClean="0"/>
              <a:t>Figure 8-2Modèles de calcul du bruit utilisés dans les États membres de la CEDR</a:t>
            </a:r>
          </a:p>
          <a:p>
            <a:r>
              <a:rPr lang="fr-FR" sz="2000" dirty="0" smtClean="0"/>
              <a:t>Le modèle français (NMPB-Routes-96/XPS 31-133) sert dans 10 États membres de la CEDR ;</a:t>
            </a:r>
          </a:p>
          <a:p>
            <a:r>
              <a:rPr lang="fr-FR" sz="2000" dirty="0" smtClean="0"/>
              <a:t>cinq autres utilisent le modèle nordique (Nord2000) ; deux recourent au modèle hollandais</a:t>
            </a:r>
            <a:endParaRPr lang="fr-FR" sz="20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
            <a:ext cx="8143900" cy="6647974"/>
          </a:xfrm>
          <a:prstGeom prst="rect">
            <a:avLst/>
          </a:prstGeom>
        </p:spPr>
        <p:txBody>
          <a:bodyPr wrap="square">
            <a:spAutoFit/>
          </a:bodyPr>
          <a:lstStyle/>
          <a:p>
            <a:r>
              <a:rPr lang="fr-FR" sz="2400" b="1" i="1" u="sng" dirty="0" smtClean="0"/>
              <a:t>8-3Comparer les niveaux et plafonds de bruit à l’échelle européenne</a:t>
            </a:r>
          </a:p>
          <a:p>
            <a:r>
              <a:rPr lang="fr-FR" dirty="0" smtClean="0"/>
              <a:t>Conformément aux références [8] et [10], les modèles nationaux de calcul employés sur une situation identique peuvent différer de jusqu’à 10 dB(A) d’un pays européen à l’autre. Ceci est dû à des différences non intentionnelles entre les différents modèles de calcul. Tous ces modèles incluent une composante Émission du bruit et une composante Transmission du bruit.</a:t>
            </a:r>
          </a:p>
          <a:p>
            <a:r>
              <a:rPr lang="fr-FR" dirty="0" smtClean="0"/>
              <a:t>La principale différence semble se manifester dans la composante Émission du bruit, par exemple dans la définition des différentes catégories de trafic, dans la relation entre la vitesse et l’émission de bruit, ainsi que dans la correction due aux différents revêtements. Les différences dans la composante Transmission du bruit – telles que les conditions météorologiques, la réduction du bruit par les écrans et les réverbérations par les façades – sont moins importantes. Aussi longtemps que l’on continuera, en Europe, d’utiliser des modèles de bruit différents assortis d’indicateurs différents, comparer les valeurs du bruit au niveau européen demeurera dans le meilleur des cas une opération complexe. Vu qu’un plafond de bruit est un niveau de bruit détenteur d’un statut juridique, il en va de même lorsqu’on veut comparer des plafonds. En conséquence : comparer à l’échelle européenne des chiffres basés</a:t>
            </a:r>
          </a:p>
          <a:p>
            <a:r>
              <a:rPr lang="fr-FR" dirty="0" smtClean="0"/>
              <a:t>sur différents modèles nationaux du bruit, par exemple dans le cadre de la Directive</a:t>
            </a:r>
          </a:p>
          <a:p>
            <a:r>
              <a:rPr lang="fr-FR" dirty="0" smtClean="0"/>
              <a:t>européenne sur le bruit dans l’environnement (END), peut s’avérer problématique. Le meilleur moyen de surmonter ce problème consiste à introduire une démarche paneuropéenne commune visant à calculer le bruit sous la forme d’un modèle européen.</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1754326"/>
          </a:xfrm>
          <a:prstGeom prst="rect">
            <a:avLst/>
          </a:prstGeom>
        </p:spPr>
        <p:txBody>
          <a:bodyPr wrap="square">
            <a:spAutoFit/>
          </a:bodyPr>
          <a:lstStyle/>
          <a:p>
            <a:r>
              <a:rPr lang="fr-FR" dirty="0" smtClean="0"/>
              <a:t>Jusqu’à ce qu’un modèle de bruit européen soit adopté afin de cartographier le bruit selon END,</a:t>
            </a:r>
          </a:p>
          <a:p>
            <a:r>
              <a:rPr lang="fr-FR" dirty="0" smtClean="0"/>
              <a:t>les États membres européens peuvent utiliser les méthodes nationales énoncées dans leur</a:t>
            </a:r>
          </a:p>
          <a:p>
            <a:r>
              <a:rPr lang="fr-FR" dirty="0" smtClean="0"/>
              <a:t>législation. Les États membres doivent toutefois démontrer que ces méthodes donnent des</a:t>
            </a:r>
          </a:p>
          <a:p>
            <a:r>
              <a:rPr lang="fr-FR" dirty="0" smtClean="0"/>
              <a:t>résultats équivalents à ceux obtenus à l’aide de la méthode intérimaire recommandée (pour le</a:t>
            </a:r>
          </a:p>
          <a:p>
            <a:r>
              <a:rPr lang="fr-FR" dirty="0" smtClean="0"/>
              <a:t>bruit dû au trafic routier : la méthode française NMPB-Routes-96/XPS 31-133). L’annexe [7]</a:t>
            </a:r>
          </a:p>
          <a:p>
            <a:r>
              <a:rPr lang="fr-FR" dirty="0" smtClean="0"/>
              <a:t>contient les résultats de la comparaison entre les modèles français et hollandais.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642910" y="1247791"/>
            <a:ext cx="7358114" cy="4467225"/>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500034" y="5286388"/>
            <a:ext cx="7643866" cy="1200329"/>
          </a:xfrm>
          <a:prstGeom prst="rect">
            <a:avLst/>
          </a:prstGeom>
        </p:spPr>
        <p:txBody>
          <a:bodyPr wrap="square">
            <a:spAutoFit/>
          </a:bodyPr>
          <a:lstStyle/>
          <a:p>
            <a:endParaRPr lang="fr-FR" i="1" dirty="0" smtClean="0"/>
          </a:p>
          <a:p>
            <a:endParaRPr lang="fr-FR" i="1" dirty="0" smtClean="0"/>
          </a:p>
          <a:p>
            <a:r>
              <a:rPr lang="fr-FR" i="1" dirty="0" smtClean="0"/>
              <a:t>Figure-/Zone exposée au bruit et offrant un potentiel de développement (Thorsten Alm,Se)</a:t>
            </a:r>
            <a:endParaRPr lang="fr-FR" dirty="0"/>
          </a:p>
        </p:txBody>
      </p:sp>
      <p:sp>
        <p:nvSpPr>
          <p:cNvPr id="4" name="Rectangle 3"/>
          <p:cNvSpPr/>
          <p:nvPr/>
        </p:nvSpPr>
        <p:spPr>
          <a:xfrm>
            <a:off x="357159" y="0"/>
            <a:ext cx="6409096" cy="1077218"/>
          </a:xfrm>
          <a:prstGeom prst="rect">
            <a:avLst/>
          </a:prstGeom>
        </p:spPr>
        <p:txBody>
          <a:bodyPr wrap="square">
            <a:spAutoFit/>
          </a:bodyPr>
          <a:lstStyle/>
          <a:p>
            <a:pPr lvl="0" fontAlgn="base">
              <a:spcBef>
                <a:spcPct val="0"/>
              </a:spcBef>
              <a:spcAft>
                <a:spcPct val="0"/>
              </a:spcAft>
            </a:pPr>
            <a:r>
              <a:rPr lang="fr-FR" sz="3200" b="1" i="1" u="sng" dirty="0" smtClean="0">
                <a:latin typeface="Calibri" pitchFamily="34" charset="0"/>
                <a:ea typeface="Times New Roman" pitchFamily="18" charset="0"/>
                <a:cs typeface="Arial" pitchFamily="34" charset="0"/>
              </a:rPr>
              <a:t>9-Développement urbain et impact du bruit </a:t>
            </a:r>
            <a:endParaRPr lang="fr-FR" sz="3200" i="1" u="sng" dirty="0" smtClean="0">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5728"/>
            <a:ext cx="9144000" cy="535531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i="1" u="sng" dirty="0" smtClean="0"/>
              <a:t>9-1Situation A – Nouveau logement</a:t>
            </a:r>
          </a:p>
          <a:p>
            <a:r>
              <a:rPr lang="fr-FR" dirty="0" smtClean="0"/>
              <a:t>Dans la situation A, les municipalités/les autorités chargées de l’aménagement local exécutent</a:t>
            </a:r>
          </a:p>
          <a:p>
            <a:r>
              <a:rPr lang="fr-FR" dirty="0" smtClean="0"/>
              <a:t>le processus de planification et s’il s’avère que les niveaux de bruit dépasseront les plafonds,</a:t>
            </a:r>
          </a:p>
          <a:p>
            <a:r>
              <a:rPr lang="fr-FR" dirty="0" smtClean="0"/>
              <a:t>les municipalités veillent à ce que ces niveaux respectent les plafonds légaux ou les directives</a:t>
            </a:r>
          </a:p>
          <a:p>
            <a:r>
              <a:rPr lang="fr-FR" dirty="0" smtClean="0"/>
              <a:t>applicables. Les autorités chargées de l’aménagement local/les municipalités sont, dans la</a:t>
            </a:r>
          </a:p>
          <a:p>
            <a:r>
              <a:rPr lang="fr-FR" dirty="0" smtClean="0"/>
              <a:t>plupart des cas, chargées de calculer les niveaux de bruit et officient donc de décideurs. Dans</a:t>
            </a:r>
          </a:p>
          <a:p>
            <a:r>
              <a:rPr lang="fr-FR" dirty="0" smtClean="0"/>
              <a:t>certains États membres de la CEDR, le processus s’accomplit en coopération avec   ’administration routière nationale s’il faut installer des dispositifs atténuateurs du bruit. Il y a</a:t>
            </a:r>
          </a:p>
          <a:p>
            <a:r>
              <a:rPr lang="fr-FR" dirty="0" smtClean="0"/>
              <a:t>également des cas, dans certains pays, où une administration autre que l’ARN ou le conseil</a:t>
            </a:r>
          </a:p>
          <a:p>
            <a:r>
              <a:rPr lang="fr-FR" dirty="0" smtClean="0"/>
              <a:t>d’administration peuvent élever des objections aux plans s’ils entraînent des effets sanitaires</a:t>
            </a:r>
          </a:p>
          <a:p>
            <a:r>
              <a:rPr lang="fr-FR" dirty="0" smtClean="0"/>
              <a:t>négatifs ou s’ils ont des impacts significatifs sur l’environnement.</a:t>
            </a:r>
          </a:p>
          <a:p>
            <a:r>
              <a:rPr lang="fr-FR" dirty="0" smtClean="0"/>
              <a:t>Exemples :</a:t>
            </a:r>
          </a:p>
          <a:p>
            <a:r>
              <a:rPr lang="fr-FR" i="1" dirty="0" smtClean="0"/>
              <a:t>La municipalité doit s’assurer que les niveaux de bruit en plein air sont inférieurs au plafond</a:t>
            </a:r>
          </a:p>
          <a:p>
            <a:r>
              <a:rPr lang="fr-FR" i="1" dirty="0" smtClean="0"/>
              <a:t>(valeur directrice) assigné pour les logements neufs, et que des mesures préventives</a:t>
            </a:r>
          </a:p>
          <a:p>
            <a:r>
              <a:rPr lang="fr-FR" i="1" dirty="0" smtClean="0"/>
              <a:t>suffisantes sont prises (Danemark).</a:t>
            </a:r>
          </a:p>
          <a:p>
            <a:r>
              <a:rPr lang="fr-FR" i="1" dirty="0" smtClean="0"/>
              <a:t>Le représentant local du gouvernement classe en 5 catégories, selon leurs émissions de bruit,</a:t>
            </a:r>
          </a:p>
          <a:p>
            <a:r>
              <a:rPr lang="fr-FR" i="1" dirty="0" smtClean="0"/>
              <a:t>toutes les routes dont l’AADT est &gt; 5 000. Des secteurs sont définis le long de ces routes, dont</a:t>
            </a:r>
          </a:p>
          <a:p>
            <a:r>
              <a:rPr lang="fr-FR" i="1" dirty="0" smtClean="0"/>
              <a:t>la largeur (jusqu’à 300 m) dépend de la catégorie de bruit. Tout logement neuf construit dans un</a:t>
            </a:r>
          </a:p>
          <a:p>
            <a:r>
              <a:rPr lang="fr-FR" i="1" dirty="0" smtClean="0"/>
              <a:t>tel secteur doit respecter les plafonds de bruit. (France).</a:t>
            </a:r>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914400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12-Bruit de chantier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-introduction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12-1Plafonds de 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12-2Mesures de réduction du bruit.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1142984"/>
            <a:ext cx="9144000" cy="221599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13-LES RECOMANDATIONS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13-1conférence et collective</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13-2personnellement</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14- Conclusions finales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1438" y="359704"/>
            <a:ext cx="9215438" cy="5355312"/>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i="1" u="sng" dirty="0" smtClean="0"/>
              <a:t>9-2.Situation A – Indicateurs et plafonds de bruit</a:t>
            </a:r>
          </a:p>
          <a:p>
            <a:r>
              <a:rPr lang="fr-FR" dirty="0" smtClean="0"/>
              <a:t>Les indicateurs de bruit et les plafonds de bruit utilisés pendant le processus de planning</a:t>
            </a:r>
          </a:p>
          <a:p>
            <a:r>
              <a:rPr lang="fr-FR" dirty="0" smtClean="0"/>
              <a:t>varient d’un État membre à l’autre. Certains États membres ne recourent qu’à des niveaux de</a:t>
            </a:r>
          </a:p>
          <a:p>
            <a:r>
              <a:rPr lang="fr-FR" dirty="0" smtClean="0"/>
              <a:t>bruit en plein air tandis que d’autres emploient des indicateurs en bâtiment et en plein air.</a:t>
            </a:r>
          </a:p>
          <a:p>
            <a:r>
              <a:rPr lang="fr-FR" dirty="0" smtClean="0"/>
              <a:t>Certains États membres font même varier leurs plafonds en plein air pout tenir compte de</a:t>
            </a:r>
          </a:p>
          <a:p>
            <a:r>
              <a:rPr lang="fr-FR" dirty="0" smtClean="0"/>
              <a:t>différentes façades de logements. De même, certains États membres appliquent des plafonds</a:t>
            </a:r>
          </a:p>
          <a:p>
            <a:r>
              <a:rPr lang="fr-FR" dirty="0" smtClean="0"/>
              <a:t>dictés par l’emplacement des logements, tandis que d’autres appliquent des plafonds spéciaux</a:t>
            </a:r>
          </a:p>
          <a:p>
            <a:r>
              <a:rPr lang="fr-FR" dirty="0" smtClean="0"/>
              <a:t>en bâtiment et en plein air pour la période nocturne.</a:t>
            </a:r>
          </a:p>
          <a:p>
            <a:r>
              <a:rPr lang="fr-FR" dirty="0" smtClean="0"/>
              <a:t>En Islande par exemple, la règle suivante s’applique : </a:t>
            </a:r>
            <a:r>
              <a:rPr lang="fr-FR" i="1" dirty="0" smtClean="0"/>
              <a:t>Hors des appartements, le plafond LAeq a</a:t>
            </a:r>
          </a:p>
          <a:p>
            <a:r>
              <a:rPr lang="fr-FR" i="1" dirty="0" smtClean="0"/>
              <a:t>été fixé à 70/55 dB. Ceci signifie que LAeq ne doit pas dépasser 55 dB hors de la moitié des</a:t>
            </a:r>
          </a:p>
          <a:p>
            <a:r>
              <a:rPr lang="fr-FR" i="1" dirty="0" smtClean="0"/>
              <a:t>« locaux d’habitation », et qu’il ne doit pas dépasser 70 dB pour le moitié restante.</a:t>
            </a:r>
          </a:p>
          <a:p>
            <a:r>
              <a:rPr lang="fr-FR" i="1" dirty="0" smtClean="0"/>
              <a:t>Une municipalité doit, avec les maisons neuves construites aux Pays-Bas, respecter les</a:t>
            </a:r>
          </a:p>
          <a:p>
            <a:r>
              <a:rPr lang="fr-FR" i="1" dirty="0" smtClean="0"/>
              <a:t>plafonds suivants :</a:t>
            </a:r>
          </a:p>
          <a:p>
            <a:r>
              <a:rPr lang="fr-FR" dirty="0" smtClean="0"/>
              <a:t>• </a:t>
            </a:r>
            <a:r>
              <a:rPr lang="fr-FR" i="1" dirty="0" smtClean="0"/>
              <a:t>Plafond de bruit Lden préférentiel = 48 dB</a:t>
            </a:r>
          </a:p>
          <a:p>
            <a:r>
              <a:rPr lang="fr-FR" dirty="0" smtClean="0"/>
              <a:t>• </a:t>
            </a:r>
            <a:r>
              <a:rPr lang="fr-FR" i="1" dirty="0" smtClean="0"/>
              <a:t>Plafond de bruit Lden maximal admissible = 58 dB</a:t>
            </a:r>
          </a:p>
          <a:p>
            <a:r>
              <a:rPr lang="fr-FR" dirty="0" smtClean="0"/>
              <a:t>• </a:t>
            </a:r>
            <a:r>
              <a:rPr lang="fr-FR" i="1" dirty="0" smtClean="0"/>
              <a:t>Plafond du bruit Lden en bâtiment = 33 dB</a:t>
            </a:r>
          </a:p>
          <a:p>
            <a:r>
              <a:rPr lang="fr-FR" dirty="0" smtClean="0"/>
              <a:t>Le chapitre 5 contient des informations avancées sur les plafonds et évoque combien il est</a:t>
            </a:r>
          </a:p>
          <a:p>
            <a:r>
              <a:rPr lang="fr-FR" dirty="0" smtClean="0"/>
              <a:t>difficile de comparer des plafonds différents.</a:t>
            </a:r>
          </a:p>
          <a:p>
            <a:r>
              <a:rPr lang="fr-FR" i="1" dirty="0" smtClean="0"/>
              <a:t>Figure</a:t>
            </a:r>
            <a:endParaRPr lang="fr-FR"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14314" y="-71462"/>
            <a:ext cx="8501090" cy="5400675"/>
          </a:xfrm>
          <a:prstGeom prst="roundRect">
            <a:avLst>
              <a:gd name="adj" fmla="val 16667"/>
            </a:avLst>
          </a:prstGeom>
          <a:ln>
            <a:noFill/>
          </a:ln>
          <a:effectLst>
            <a:outerShdw blurRad="152400" dist="12000" dir="900000" sy="98000" kx="110000" ky="200000" algn="tl" rotWithShape="0">
              <a:srgbClr val="000000">
                <a:alpha val="30000"/>
              </a:srgbClr>
            </a:outerShdw>
            <a:reflection blurRad="6350" stA="50000" endA="300" endPos="55000" dir="5400000" sy="-100000" algn="bl" rotWithShape="0"/>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285752" y="5586257"/>
            <a:ext cx="8358214" cy="646331"/>
          </a:xfrm>
          <a:prstGeom prst="rect">
            <a:avLst/>
          </a:prstGeom>
        </p:spPr>
        <p:txBody>
          <a:bodyPr wrap="square">
            <a:spAutoFit/>
          </a:bodyPr>
          <a:lstStyle/>
          <a:p>
            <a:r>
              <a:rPr lang="fr-FR" i="1" dirty="0" smtClean="0"/>
              <a:t>Figure/  Des gens, de la circulation et des maisons dans un environnement urbain (photo</a:t>
            </a:r>
          </a:p>
          <a:p>
            <a:r>
              <a:rPr lang="fr-FR" i="1" dirty="0" smtClean="0"/>
              <a:t>Marie Swartz, Suède)</a:t>
            </a:r>
            <a:endParaRPr lang="fr-FR"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28604"/>
            <a:ext cx="9144000" cy="5632311"/>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i="1" u="sng" dirty="0" smtClean="0"/>
              <a:t>9-3Situation A – Atténuation du bruit et dispositifs à cette fin</a:t>
            </a:r>
          </a:p>
          <a:p>
            <a:r>
              <a:rPr lang="fr-FR" dirty="0" smtClean="0"/>
              <a:t>En général, l’entrepreneur finance les mesures préventives requises pour obtenir l’approbation</a:t>
            </a:r>
          </a:p>
          <a:p>
            <a:r>
              <a:rPr lang="fr-FR" dirty="0" smtClean="0"/>
              <a:t>de ses plans de construction. Certains États membres de la CEDR appliquent des directives,</a:t>
            </a:r>
          </a:p>
          <a:p>
            <a:r>
              <a:rPr lang="fr-FR" dirty="0" smtClean="0"/>
              <a:t>règlements ou standards auxquels il faut se conformer pour remplir les exigences visant les</a:t>
            </a:r>
          </a:p>
          <a:p>
            <a:r>
              <a:rPr lang="fr-FR" dirty="0" smtClean="0"/>
              <a:t>niveaux de bruit en bâtiment :</a:t>
            </a:r>
          </a:p>
          <a:p>
            <a:r>
              <a:rPr lang="fr-FR" dirty="0" smtClean="0"/>
              <a:t>Page 27 / 108</a:t>
            </a:r>
          </a:p>
          <a:p>
            <a:r>
              <a:rPr lang="fr-FR" dirty="0" smtClean="0"/>
              <a:t>Gestion et réduction du bruit</a:t>
            </a:r>
          </a:p>
          <a:p>
            <a:r>
              <a:rPr lang="fr-FR" dirty="0" smtClean="0"/>
              <a:t>• Aux Pays-Bas, l’isolation phonique des murs doit atteindre 20 dB minimum.</a:t>
            </a:r>
          </a:p>
          <a:p>
            <a:r>
              <a:rPr lang="fr-FR" dirty="0" smtClean="0"/>
              <a:t>• En Norvège, les directives requièrent que les chambres soient situées de préférence sur</a:t>
            </a:r>
          </a:p>
          <a:p>
            <a:r>
              <a:rPr lang="fr-FR" dirty="0" smtClean="0"/>
              <a:t>le côté au calme du bâtiment afin de réduire le bruit à l’intérieur. En outre, il existe des</a:t>
            </a:r>
          </a:p>
          <a:p>
            <a:r>
              <a:rPr lang="fr-FR" dirty="0" smtClean="0"/>
              <a:t>spécifications détaillées sur la conception des murs, des fenêtres, etc.</a:t>
            </a:r>
          </a:p>
          <a:p>
            <a:r>
              <a:rPr lang="fr-FR" dirty="0" smtClean="0"/>
              <a:t>• En Islande, « </a:t>
            </a:r>
            <a:r>
              <a:rPr lang="fr-FR" i="1" dirty="0" smtClean="0"/>
              <a:t>Le positionnement des maisons représente la première mesure à prendre.</a:t>
            </a:r>
          </a:p>
          <a:p>
            <a:r>
              <a:rPr lang="fr-FR" i="1" dirty="0" smtClean="0"/>
              <a:t>Les mesures prises en second incluent de définir l’emplacement des fenêtres ouvrantes</a:t>
            </a:r>
          </a:p>
          <a:p>
            <a:r>
              <a:rPr lang="fr-FR" i="1" dirty="0" smtClean="0"/>
              <a:t>et enfin, principalement, des écrans et murs au sol réalisés en béton, fer, fibre de verre ou</a:t>
            </a:r>
          </a:p>
          <a:p>
            <a:r>
              <a:rPr lang="fr-FR" i="1" dirty="0" smtClean="0"/>
              <a:t>bois » servent à assurer que les niveaux de bruit ne soient pas dépassés.</a:t>
            </a:r>
          </a:p>
          <a:p>
            <a:r>
              <a:rPr lang="fr-FR" dirty="0" smtClean="0"/>
              <a:t>• En France, un manuel technique comprenant des dispositifs pour réduire le bruit a été</a:t>
            </a:r>
          </a:p>
          <a:p>
            <a:r>
              <a:rPr lang="fr-FR" dirty="0" smtClean="0"/>
              <a:t>publié par le Cetur en 1981.</a:t>
            </a:r>
          </a:p>
          <a:p>
            <a:r>
              <a:rPr lang="fr-FR" dirty="0" smtClean="0"/>
              <a:t>• Les Pays-Bas fixent un ordre de préférence :1) Dispositifs à la source du bruit :</a:t>
            </a:r>
          </a:p>
          <a:p>
            <a:r>
              <a:rPr lang="fr-FR" dirty="0" smtClean="0"/>
              <a:t>revêtements des chaussées p. ex. 2) Dispositifs dans la zone de propagation : des écrans</a:t>
            </a:r>
          </a:p>
          <a:p>
            <a:r>
              <a:rPr lang="fr-FR" dirty="0" smtClean="0"/>
              <a:t>p. ex. 3) Isolation acoustique des maisons.</a:t>
            </a:r>
            <a:endParaRPr lang="fr-FR"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28604"/>
            <a:ext cx="9144000" cy="424731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fr-FR" b="1" i="1" u="sng" dirty="0" smtClean="0"/>
              <a:t>9-4 Situation B – Développement générant plus de trafic</a:t>
            </a:r>
          </a:p>
          <a:p>
            <a:r>
              <a:rPr lang="fr-FR" dirty="0" smtClean="0"/>
              <a:t>Il n’existe habituellement aucun règlement ou directive visant à réduire les émissions sonores</a:t>
            </a:r>
          </a:p>
          <a:p>
            <a:r>
              <a:rPr lang="fr-FR" dirty="0" smtClean="0"/>
              <a:t>dans les cas où des activités nouvelles accroissent le trafic et le bruit (situation B). Les</a:t>
            </a:r>
          </a:p>
          <a:p>
            <a:r>
              <a:rPr lang="fr-FR" dirty="0" smtClean="0"/>
              <a:t>administrations routières sont responsables du bruit et doivent financer les dispositifs</a:t>
            </a:r>
          </a:p>
          <a:p>
            <a:r>
              <a:rPr lang="fr-FR" dirty="0" smtClean="0"/>
              <a:t>lorsqu’elles modernisent une route nationale vu la hausse du trafic. Dans un État membre de la</a:t>
            </a:r>
          </a:p>
          <a:p>
            <a:r>
              <a:rPr lang="fr-FR" dirty="0" smtClean="0"/>
              <a:t>CEDR (l’Irlande), on tente de gérer la situation un peu différemment. L’ARN élève normalement</a:t>
            </a:r>
          </a:p>
          <a:p>
            <a:r>
              <a:rPr lang="fr-FR" dirty="0" smtClean="0"/>
              <a:t>des objections aux dossiers de planification prévoyant un développement à proximité </a:t>
            </a:r>
            <a:r>
              <a:rPr lang="fr-FR" dirty="0" smtClean="0"/>
              <a:t>immédiate des </a:t>
            </a:r>
            <a:r>
              <a:rPr lang="fr-FR" dirty="0" smtClean="0"/>
              <a:t>routes nationales existantes, et encourage les autorités locales à veiller à ce que </a:t>
            </a:r>
            <a:r>
              <a:rPr lang="fr-FR" dirty="0" smtClean="0"/>
              <a:t>les engagements </a:t>
            </a:r>
            <a:r>
              <a:rPr lang="fr-FR" dirty="0" smtClean="0"/>
              <a:t>pris sur le bruit figurent comme conditions aux approbations des dossiers.</a:t>
            </a:r>
          </a:p>
          <a:p>
            <a:r>
              <a:rPr lang="fr-FR" dirty="0" smtClean="0"/>
              <a:t>Aucune directive ne spécifie comment il faudrait gérer ces situations et quel organisme est</a:t>
            </a:r>
          </a:p>
          <a:p>
            <a:r>
              <a:rPr lang="fr-FR" dirty="0" smtClean="0"/>
              <a:t>chargé d’assurer que les plafonds de bruit seront respectés. Il faut des directives/règlements,</a:t>
            </a:r>
          </a:p>
          <a:p>
            <a:r>
              <a:rPr lang="fr-FR" dirty="0" smtClean="0"/>
              <a:t>c’est certain, définissant notamment l’entité responsable de financer les mesures prises.</a:t>
            </a:r>
          </a:p>
          <a:p>
            <a:r>
              <a:rPr lang="fr-FR" dirty="0" smtClean="0"/>
              <a:t>Les dispositifs installés lorsqu’on modernise les routes comprennent des écrans ou des</a:t>
            </a:r>
          </a:p>
          <a:p>
            <a:r>
              <a:rPr lang="fr-FR" dirty="0" smtClean="0"/>
              <a:t>systèmes d’isolation, des fenêtres neuves dans les maisons ou des revêtements de chaussée</a:t>
            </a:r>
          </a:p>
          <a:p>
            <a:r>
              <a:rPr lang="fr-FR" dirty="0" smtClean="0"/>
              <a:t>moins bruyants.</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1143008" y="423897"/>
            <a:ext cx="8858280" cy="5076805"/>
          </a:xfrm>
          <a:prstGeom prst="rect">
            <a:avLst/>
          </a:prstGeom>
          <a:noFill/>
          <a:ln w="9525">
            <a:solidFill>
              <a:schemeClr val="tx1"/>
            </a:solidFill>
            <a:miter lim="800000"/>
            <a:headEnd/>
            <a:tailEnd/>
          </a:ln>
          <a:effectLst>
            <a:outerShdw blurRad="225425" dist="50800" dir="5220000" algn="ctr">
              <a:srgbClr val="000000">
                <a:alpha val="33000"/>
              </a:srgbClr>
            </a:outerShdw>
            <a:reflection blurRad="6350" stA="50000" endA="300" endPos="55000" dir="5400000" sy="-100000" algn="bl" rotWithShape="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5" name="Rectangle 4"/>
          <p:cNvSpPr/>
          <p:nvPr/>
        </p:nvSpPr>
        <p:spPr>
          <a:xfrm>
            <a:off x="2357422" y="6068817"/>
            <a:ext cx="6786578" cy="646331"/>
          </a:xfrm>
          <a:prstGeom prst="rect">
            <a:avLst/>
          </a:prstGeom>
        </p:spPr>
        <p:txBody>
          <a:bodyPr wrap="square">
            <a:spAutoFit/>
          </a:bodyPr>
          <a:lstStyle/>
          <a:p>
            <a:r>
              <a:rPr lang="fr-FR" i="1" dirty="0" smtClean="0"/>
              <a:t>Figure / Trafic poids lourds en zone résidentielle (photo : Bjarne Holmgren, Suède)</a:t>
            </a:r>
            <a:endParaRPr lang="fr-FR"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214291"/>
            <a:ext cx="6572280" cy="369332"/>
          </a:xfrm>
          <a:prstGeom prst="rect">
            <a:avLst/>
          </a:prstGeom>
        </p:spPr>
        <p:txBody>
          <a:bodyPr wrap="square">
            <a:spAutoFit/>
          </a:bodyPr>
          <a:lstStyle/>
          <a:p>
            <a:r>
              <a:rPr lang="fr-FR" b="1" dirty="0" smtClean="0"/>
              <a:t>10-</a:t>
            </a:r>
            <a:r>
              <a:rPr lang="fr-FR" b="1" i="1" u="sng" dirty="0" smtClean="0"/>
              <a:t>Intégration du bruit dans l’entretien des routes</a:t>
            </a:r>
            <a:endParaRPr lang="fr-FR" i="1" u="sng" dirty="0"/>
          </a:p>
        </p:txBody>
      </p:sp>
      <p:pic>
        <p:nvPicPr>
          <p:cNvPr id="6146" name="Picture 2"/>
          <p:cNvPicPr>
            <a:picLocks noChangeAspect="1" noChangeArrowheads="1"/>
          </p:cNvPicPr>
          <p:nvPr/>
        </p:nvPicPr>
        <p:blipFill>
          <a:blip r:embed="rId2"/>
          <a:srcRect/>
          <a:stretch>
            <a:fillRect/>
          </a:stretch>
        </p:blipFill>
        <p:spPr bwMode="auto">
          <a:xfrm>
            <a:off x="71406" y="500042"/>
            <a:ext cx="9072562" cy="5857875"/>
          </a:xfrm>
          <a:prstGeom prst="rect">
            <a:avLst/>
          </a:prstGeom>
          <a:noFill/>
          <a:ln w="9525">
            <a:solidFill>
              <a:schemeClr val="tx1"/>
            </a:solidFill>
            <a:miter lim="800000"/>
            <a:headEnd/>
            <a:tailEnd/>
          </a:ln>
          <a:effectLst>
            <a:reflection blurRad="6350" stA="52000" endA="300" endPos="35000" dir="5400000" sy="-100000" algn="bl" rotWithShape="0"/>
          </a:effectLst>
          <a:scene3d>
            <a:camera prst="perspectiveAbove"/>
            <a:lightRig rig="threePt" dir="t"/>
          </a:scene3d>
        </p:spPr>
      </p:pic>
      <p:sp>
        <p:nvSpPr>
          <p:cNvPr id="6" name="Rectangle 5"/>
          <p:cNvSpPr/>
          <p:nvPr/>
        </p:nvSpPr>
        <p:spPr>
          <a:xfrm>
            <a:off x="285720" y="5309258"/>
            <a:ext cx="8358246" cy="1200329"/>
          </a:xfrm>
          <a:prstGeom prst="rect">
            <a:avLst/>
          </a:prstGeom>
        </p:spPr>
        <p:txBody>
          <a:bodyPr wrap="square">
            <a:spAutoFit/>
          </a:bodyPr>
          <a:lstStyle/>
          <a:p>
            <a:r>
              <a:rPr lang="fr-FR" i="1" dirty="0" smtClean="0">
                <a:solidFill>
                  <a:srgbClr val="FFFF00"/>
                </a:solidFill>
              </a:rPr>
              <a:t>Figure 7.1 : Le type de revêtement utilisé influence le niveau de bruit engendré par les  pneus/le revêtement sur une route donnée. Ici, pose double couche d’un</a:t>
            </a:r>
          </a:p>
          <a:p>
            <a:r>
              <a:rPr lang="fr-FR" i="1" dirty="0" smtClean="0">
                <a:solidFill>
                  <a:srgbClr val="FFFF00"/>
                </a:solidFill>
              </a:rPr>
              <a:t>revêtement poreux réducteur du bruit sur une route principale dans</a:t>
            </a:r>
          </a:p>
          <a:p>
            <a:r>
              <a:rPr lang="fr-FR" i="1" dirty="0" smtClean="0">
                <a:solidFill>
                  <a:srgbClr val="FFFF00"/>
                </a:solidFill>
              </a:rPr>
              <a:t>Copenhague (Danemark), dans le cadre du processus de entretien permanent.</a:t>
            </a:r>
            <a:endParaRPr lang="fr-FR" dirty="0">
              <a:solidFill>
                <a:srgbClr val="FFFF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8929718" cy="5786199"/>
          </a:xfrm>
          <a:prstGeom prst="rect">
            <a:avLst/>
          </a:prstGeom>
        </p:spPr>
        <p:txBody>
          <a:bodyPr wrap="square">
            <a:spAutoFit/>
          </a:bodyPr>
          <a:lstStyle/>
          <a:p>
            <a:r>
              <a:rPr lang="fr-FR" sz="2800" b="1" i="1" u="sng" dirty="0" smtClean="0"/>
              <a:t>10-1 Entretien des routes</a:t>
            </a:r>
          </a:p>
          <a:p>
            <a:endParaRPr lang="fr-FR" dirty="0" smtClean="0"/>
          </a:p>
          <a:p>
            <a:r>
              <a:rPr lang="fr-FR" dirty="0" smtClean="0"/>
              <a:t>La première question dans le questionnaire d’enquête cherchait à déterminer si le bruit était</a:t>
            </a:r>
          </a:p>
          <a:p>
            <a:r>
              <a:rPr lang="fr-FR" dirty="0" smtClean="0"/>
              <a:t>l’un des critères utilisés pour sélectionner les routes requérant entretien ou un nouveau</a:t>
            </a:r>
          </a:p>
          <a:p>
            <a:r>
              <a:rPr lang="fr-FR" dirty="0" smtClean="0"/>
              <a:t>revêtement. Les réponses reçues d’États membres de la CEDR indiquent clairement que ce</a:t>
            </a:r>
          </a:p>
          <a:p>
            <a:r>
              <a:rPr lang="fr-FR" dirty="0" smtClean="0"/>
              <a:t>n’est généralement pas le cas (95 % des États membres ont répondu « non »). Bien qu’il</a:t>
            </a:r>
          </a:p>
          <a:p>
            <a:r>
              <a:rPr lang="fr-FR" dirty="0" smtClean="0"/>
              <a:t>s’agisse là de la situation générale, certains États membres ont signalé que, même s’ils</a:t>
            </a:r>
          </a:p>
          <a:p>
            <a:r>
              <a:rPr lang="fr-FR" dirty="0" smtClean="0"/>
              <a:t>tiennent compte du bruit celui-ci ne constitue pas un critère principal, et qu’il n’existe pas de</a:t>
            </a:r>
          </a:p>
          <a:p>
            <a:r>
              <a:rPr lang="fr-FR" dirty="0" smtClean="0"/>
              <a:t>règles générales sur l’usage de revêtements réducteurs du bruit. Il semblerait que les</a:t>
            </a:r>
          </a:p>
          <a:p>
            <a:r>
              <a:rPr lang="fr-FR" dirty="0" smtClean="0"/>
              <a:t>revêtements peu bruyants soient appliqués seulement au cas par cas, et que leur emploi</a:t>
            </a:r>
          </a:p>
          <a:p>
            <a:r>
              <a:rPr lang="fr-FR" dirty="0" smtClean="0"/>
              <a:t>soit encore assez rare. Un État membre a signalé que l’entretien du revêtement est l’une</a:t>
            </a:r>
          </a:p>
          <a:p>
            <a:r>
              <a:rPr lang="fr-FR" dirty="0" smtClean="0"/>
              <a:t>des solutions choisies lorsque les gens se plaignent de nuisances sonores.</a:t>
            </a:r>
          </a:p>
          <a:p>
            <a:r>
              <a:rPr lang="fr-FR" dirty="0" smtClean="0"/>
              <a:t>Enchaînant sur la première, la deuxième question visait à déterminer si le bruit était un</a:t>
            </a:r>
          </a:p>
          <a:p>
            <a:r>
              <a:rPr lang="fr-FR" dirty="0" smtClean="0"/>
              <a:t>paramètre pris en compte au moment de sélectionner le type de revêtement à poser sur une</a:t>
            </a:r>
          </a:p>
          <a:p>
            <a:r>
              <a:rPr lang="fr-FR" dirty="0" smtClean="0"/>
              <a:t>route dont il fallait refaire la surface. 65 % des États membres ont répondu « oui » à cette</a:t>
            </a:r>
          </a:p>
          <a:p>
            <a:r>
              <a:rPr lang="fr-FR" dirty="0" smtClean="0"/>
              <a:t>question. Certaines réponses indiquaient que des critères financiers peuvent empêcher de</a:t>
            </a:r>
          </a:p>
          <a:p>
            <a:r>
              <a:rPr lang="fr-FR" dirty="0" smtClean="0"/>
              <a:t>recourir à des revêtements réducteurs du bruit, et que l’on évite de tels revêtements dans</a:t>
            </a:r>
          </a:p>
          <a:p>
            <a:r>
              <a:rPr lang="fr-FR" dirty="0" smtClean="0"/>
              <a:t>les situations où l’on s’attend à ce qu’ils donnent des résultats médiocres. Les réponses</a:t>
            </a:r>
          </a:p>
          <a:p>
            <a:r>
              <a:rPr lang="fr-FR" dirty="0" smtClean="0"/>
              <a:t>reçues semblent suggérer qu’un État membre développe actuellement des directives sur</a:t>
            </a:r>
          </a:p>
          <a:p>
            <a:r>
              <a:rPr lang="fr-FR" dirty="0" smtClean="0"/>
              <a:t>l’emploi de revêtements réducteurs du bruit.</a:t>
            </a:r>
            <a:endParaRPr lang="fr-FR"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500042"/>
            <a:ext cx="8858280" cy="4616648"/>
          </a:xfrm>
          <a:prstGeom prst="rect">
            <a:avLst/>
          </a:prstGeom>
        </p:spPr>
        <p:txBody>
          <a:bodyPr wrap="square">
            <a:spAutoFit/>
          </a:bodyPr>
          <a:lstStyle/>
          <a:p>
            <a:r>
              <a:rPr lang="fr-FR" sz="2400" b="1" i="1" u="sng" dirty="0" smtClean="0"/>
              <a:t>10-2Directives sur l’utilisation de revêtements réducteurs du bruit</a:t>
            </a:r>
          </a:p>
          <a:p>
            <a:endParaRPr lang="fr-FR" dirty="0" smtClean="0"/>
          </a:p>
          <a:p>
            <a:r>
              <a:rPr lang="fr-FR" dirty="0" smtClean="0"/>
              <a:t>L’utilisation de revêtements destinés à réduire le bruit peut être encouragée par</a:t>
            </a:r>
          </a:p>
          <a:p>
            <a:r>
              <a:rPr lang="fr-FR" dirty="0" smtClean="0"/>
              <a:t>l’introduction de directives, d’une législation ou de recommandations sur la façon d’utiliser,</a:t>
            </a:r>
          </a:p>
          <a:p>
            <a:r>
              <a:rPr lang="fr-FR" dirty="0" smtClean="0"/>
              <a:t>et selon quel calendrier, de tels types de revêtements lors de la construction de nouvelles</a:t>
            </a:r>
          </a:p>
          <a:p>
            <a:r>
              <a:rPr lang="fr-FR" dirty="0" smtClean="0"/>
              <a:t>routes ou de l’entretien de routes existantes. Chez 20 % des États membres de la CEDR,</a:t>
            </a:r>
          </a:p>
          <a:p>
            <a:r>
              <a:rPr lang="fr-FR" dirty="0" smtClean="0"/>
              <a:t>des revêtements réducteurs du bruit figuraient dans les directives, les stratégies ou un</a:t>
            </a:r>
          </a:p>
          <a:p>
            <a:r>
              <a:rPr lang="fr-FR" dirty="0" smtClean="0"/>
              <a:t>document détenant un statut similaire. Chez certains États membres, des travaux étaient en</a:t>
            </a:r>
          </a:p>
          <a:p>
            <a:r>
              <a:rPr lang="fr-FR" dirty="0" smtClean="0"/>
              <a:t>cours sur le développement de tels documents d’orientation. Un État membre utilisait un</a:t>
            </a:r>
          </a:p>
          <a:p>
            <a:r>
              <a:rPr lang="fr-FR" dirty="0" smtClean="0"/>
              <a:t>prospectus informatif contenant des recommandations qualitatives sur l’utilisation de</a:t>
            </a:r>
          </a:p>
          <a:p>
            <a:r>
              <a:rPr lang="fr-FR" dirty="0" smtClean="0"/>
              <a:t>revêtements réducteurs du bruit, tandis qu’un autre État membre énonçait des directives</a:t>
            </a:r>
          </a:p>
          <a:p>
            <a:r>
              <a:rPr lang="fr-FR" dirty="0" smtClean="0"/>
              <a:t>dans son manuel de conception des ponts et chaussées. Une ARN a pour politique de</a:t>
            </a:r>
          </a:p>
          <a:p>
            <a:r>
              <a:rPr lang="fr-FR" dirty="0" smtClean="0"/>
              <a:t>recourir à de l’asphalte poreux comme revêtement standard, notamment sur les routes</a:t>
            </a:r>
          </a:p>
          <a:p>
            <a:r>
              <a:rPr lang="fr-FR" dirty="0" smtClean="0"/>
              <a:t>nationales limitées à 120 km/h. Dans ce pays, l’asphalte poreux double couche est réservé</a:t>
            </a:r>
          </a:p>
          <a:p>
            <a:r>
              <a:rPr lang="fr-FR" dirty="0" smtClean="0"/>
              <a:t>à l’emploi aux endroits empêchant de recourir à d’autres solutions pour combattre les</a:t>
            </a:r>
          </a:p>
          <a:p>
            <a:r>
              <a:rPr lang="fr-FR" dirty="0" smtClean="0"/>
              <a:t>problèmes sérieux de bruit.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571472" y="285728"/>
            <a:ext cx="8215338" cy="5300662"/>
          </a:xfrm>
          <a:prstGeom prst="rect">
            <a:avLst/>
          </a:prstGeom>
          <a:noFill/>
          <a:ln w="9525">
            <a:solidFill>
              <a:schemeClr val="tx1"/>
            </a:solidFill>
            <a:miter lim="800000"/>
            <a:headEnd/>
            <a:tailEnd/>
          </a:ln>
          <a:effectLst>
            <a:reflection blurRad="6350" stA="50000" endA="300" endPos="38500" dist="50800" dir="5400000" sy="-100000" algn="bl" rotWithShape="0"/>
          </a:effectLst>
          <a:scene3d>
            <a:camera prst="isometricOffAxis2Left"/>
            <a:lightRig rig="threePt" dir="t"/>
          </a:scene3d>
        </p:spPr>
      </p:pic>
      <p:sp>
        <p:nvSpPr>
          <p:cNvPr id="5" name="Rectangle 4"/>
          <p:cNvSpPr/>
          <p:nvPr/>
        </p:nvSpPr>
        <p:spPr>
          <a:xfrm>
            <a:off x="142844" y="5863256"/>
            <a:ext cx="8786842" cy="923330"/>
          </a:xfrm>
          <a:prstGeom prst="rect">
            <a:avLst/>
          </a:prstGeom>
        </p:spPr>
        <p:txBody>
          <a:bodyPr wrap="square">
            <a:spAutoFit/>
          </a:bodyPr>
          <a:lstStyle/>
          <a:p>
            <a:r>
              <a:rPr lang="fr-FR" i="1" dirty="0" smtClean="0"/>
              <a:t>Figure / Aux Pays-Bas, une directive politique nationale stipule d’utiliser de l’asphalte</a:t>
            </a:r>
          </a:p>
          <a:p>
            <a:r>
              <a:rPr lang="fr-FR" i="1" dirty="0" smtClean="0"/>
              <a:t>poreux sur les grandes routes. En 2008, environ 80 % du réseau était revêtu  d’asphalte poreux</a:t>
            </a:r>
            <a:endParaRPr lang="fr-FR"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572660" cy="5724644"/>
          </a:xfrm>
          <a:prstGeom prst="rect">
            <a:avLst/>
          </a:prstGeom>
        </p:spPr>
        <p:txBody>
          <a:bodyPr wrap="square">
            <a:spAutoFit/>
          </a:bodyPr>
          <a:lstStyle/>
          <a:p>
            <a:r>
              <a:rPr lang="fr-FR" sz="2400" b="1" i="1" u="sng" dirty="0" smtClean="0"/>
              <a:t>10-3Systèmes gestionnaires du bruit des revêtements</a:t>
            </a:r>
          </a:p>
          <a:p>
            <a:r>
              <a:rPr lang="fr-FR" dirty="0" smtClean="0"/>
              <a:t>Dans le cadre du projet SILENCE [15] de l’UE, </a:t>
            </a:r>
            <a:r>
              <a:rPr lang="fr-FR" dirty="0" smtClean="0"/>
              <a:t>la Direction </a:t>
            </a:r>
            <a:r>
              <a:rPr lang="fr-FR" dirty="0" smtClean="0"/>
              <a:t>des routes danoises/l’Institut des routes</a:t>
            </a:r>
          </a:p>
          <a:p>
            <a:r>
              <a:rPr lang="fr-FR" dirty="0" smtClean="0"/>
              <a:t>danoises, le LCPC (France) et l’Institut autrichien </a:t>
            </a:r>
            <a:r>
              <a:rPr lang="fr-FR" dirty="0" smtClean="0"/>
              <a:t>des routes </a:t>
            </a:r>
            <a:r>
              <a:rPr lang="fr-FR" dirty="0" smtClean="0"/>
              <a:t>(Arsenal) ont analysé comment intégrer </a:t>
            </a:r>
            <a:r>
              <a:rPr lang="fr-FR" dirty="0" smtClean="0"/>
              <a:t>le bruit </a:t>
            </a:r>
            <a:r>
              <a:rPr lang="fr-FR" dirty="0" smtClean="0"/>
              <a:t>en tant que paramètre actif [16] dans </a:t>
            </a:r>
            <a:r>
              <a:rPr lang="fr-FR" dirty="0" smtClean="0"/>
              <a:t>des systèmes </a:t>
            </a:r>
            <a:r>
              <a:rPr lang="fr-FR" dirty="0" smtClean="0"/>
              <a:t>gestionnaires du revêtement. La</a:t>
            </a:r>
          </a:p>
          <a:p>
            <a:r>
              <a:rPr lang="fr-FR" dirty="0" smtClean="0"/>
              <a:t>suggestion est de commencer de façon </a:t>
            </a:r>
            <a:r>
              <a:rPr lang="fr-FR" dirty="0" smtClean="0"/>
              <a:t>pragmatique en </a:t>
            </a:r>
            <a:r>
              <a:rPr lang="fr-FR" dirty="0" smtClean="0"/>
              <a:t>développant deux types méthodologies :</a:t>
            </a:r>
          </a:p>
          <a:p>
            <a:r>
              <a:rPr lang="fr-FR" dirty="0" smtClean="0"/>
              <a:t>• </a:t>
            </a:r>
            <a:r>
              <a:rPr lang="fr-FR" b="1" i="1" u="sng" dirty="0" smtClean="0">
                <a:solidFill>
                  <a:srgbClr val="7030A0"/>
                </a:solidFill>
              </a:rPr>
              <a:t>Un système simple</a:t>
            </a:r>
          </a:p>
          <a:p>
            <a:r>
              <a:rPr lang="fr-FR" b="1" i="1" u="sng" dirty="0" smtClean="0">
                <a:solidFill>
                  <a:srgbClr val="7030A0"/>
                </a:solidFill>
              </a:rPr>
              <a:t>• Un système avancé</a:t>
            </a:r>
          </a:p>
          <a:p>
            <a:r>
              <a:rPr lang="fr-FR" dirty="0" smtClean="0"/>
              <a:t>Le système simple est basé sur des inspections visuelles annuelles et des enregistrements</a:t>
            </a:r>
          </a:p>
          <a:p>
            <a:r>
              <a:rPr lang="fr-FR" dirty="0" smtClean="0"/>
              <a:t>systématiques de l’état réel des revêtements sur le réseau routier. Des photos numériques</a:t>
            </a:r>
          </a:p>
          <a:p>
            <a:r>
              <a:rPr lang="fr-FR" dirty="0" smtClean="0"/>
              <a:t>et des systèmes vidéo permettant d’enregistrer les états du revêtement sont en cours de</a:t>
            </a:r>
          </a:p>
          <a:p>
            <a:r>
              <a:rPr lang="fr-FR" dirty="0" smtClean="0"/>
              <a:t>développement. Différents types de dégâts tels que les nids de poules, l’érosion, la</a:t>
            </a:r>
          </a:p>
          <a:p>
            <a:r>
              <a:rPr lang="fr-FR" dirty="0" smtClean="0"/>
              <a:t>fissuration, etc., peuvent hausser le niveau de bruit émis, d’un quantum pouvant atteindre 3</a:t>
            </a:r>
          </a:p>
          <a:p>
            <a:r>
              <a:rPr lang="fr-FR" dirty="0" smtClean="0"/>
              <a:t>dB. La suggestion consiste à fonctionner avec 3 classes d’état du revêtement :</a:t>
            </a:r>
          </a:p>
          <a:p>
            <a:r>
              <a:rPr lang="fr-FR" dirty="0" smtClean="0"/>
              <a:t>• Bon état : + 0 dB</a:t>
            </a:r>
          </a:p>
          <a:p>
            <a:r>
              <a:rPr lang="fr-FR" dirty="0" smtClean="0"/>
              <a:t>• Acceptable : +1 dB</a:t>
            </a:r>
          </a:p>
          <a:p>
            <a:r>
              <a:rPr lang="fr-FR" dirty="0" smtClean="0"/>
              <a:t>• Inacceptable : +2 à 3 dB</a:t>
            </a:r>
          </a:p>
          <a:p>
            <a:r>
              <a:rPr lang="fr-FR" dirty="0" smtClean="0"/>
              <a:t>Il faudrait utiliser ces classes pour estimer l’accroissement du bruit émis au fur et à mesure</a:t>
            </a:r>
          </a:p>
          <a:p>
            <a:r>
              <a:rPr lang="fr-FR" dirty="0" smtClean="0"/>
              <a:t>que les revêtements vieillissent. Il est également nécessaire d’établir des relations entre les</a:t>
            </a:r>
          </a:p>
          <a:p>
            <a:r>
              <a:rPr lang="fr-FR" dirty="0" smtClean="0"/>
              <a:t>émissions de bruit standards provenant des différents types de revêtements utilisés. Il est</a:t>
            </a:r>
          </a:p>
          <a:p>
            <a:r>
              <a:rPr lang="fr-FR" dirty="0" smtClean="0"/>
              <a:t>suggéré de subdiviser </a:t>
            </a:r>
            <a:r>
              <a:rPr lang="fr-FR" b="1" i="1" u="sng" dirty="0" smtClean="0"/>
              <a:t>les revêtements en 5 classes de bruit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214378" y="515851"/>
            <a:ext cx="8715340" cy="4770537"/>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4000" b="1" i="1" u="sng" strike="noStrike" cap="none" normalizeH="0" baseline="0" dirty="0" smtClean="0">
                <a:ln>
                  <a:noFill/>
                </a:ln>
                <a:solidFill>
                  <a:schemeClr val="tx1"/>
                </a:solidFill>
                <a:effectLst/>
                <a:latin typeface="Calibri" pitchFamily="34" charset="0"/>
                <a:ea typeface="Calibri" pitchFamily="34" charset="0"/>
                <a:cs typeface="Arial" pitchFamily="34" charset="0"/>
              </a:rPr>
              <a:t>1. introduction</a:t>
            </a:r>
            <a:endParaRPr kumimoji="0" lang="fr-FR"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"Le bruit est à l’origine de troubles de santé et d’une dégradation de la qualité de vie en ville. Pourtant, il demeure encore trop souvent le parent pauvre des politiques publiques. C’est en s’engageant dans la voie d’une action d’ensemble que les pouvoirs publics, avec le concours des citoyens eux-mêmes, parviendront à assurer l’environnement sonore de qualité auquel chaque citadin aspire."</a:t>
            </a: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400" b="1" i="1" u="none"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*Quelle sont les choix capitales  de solutions préventives les plus efficaces pour résoudre un problème de bruit  qui  à pour but la suppression du bruit radicalement</a:t>
            </a:r>
            <a:r>
              <a:rPr kumimoji="0" lang="fr-FR" sz="2400" b="0" i="1"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r>
              <a:rPr kumimoji="0" lang="fr-FR" sz="2400" b="1" i="1" u="none" strike="noStrike" cap="none" normalizeH="0" baseline="0" dirty="0" smtClean="0">
                <a:ln>
                  <a:noFill/>
                </a:ln>
                <a:solidFill>
                  <a:schemeClr val="tx1"/>
                </a:solidFill>
                <a:effectLst/>
                <a:latin typeface="Calibri" pitchFamily="34" charset="0"/>
                <a:ea typeface="Calibri" pitchFamily="34" charset="0"/>
                <a:cs typeface="Arial" pitchFamily="34" charset="0"/>
              </a:rPr>
              <a: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6643702" cy="147732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dirty="0" smtClean="0"/>
              <a:t>• Très bruyant (+ 3dB ou plus que le revêtement de référence)</a:t>
            </a:r>
          </a:p>
          <a:p>
            <a:r>
              <a:rPr lang="fr-FR" dirty="0" smtClean="0"/>
              <a:t>• Bruyant (+1 à 2 dB de plus que le revêtement de référence)</a:t>
            </a:r>
          </a:p>
          <a:p>
            <a:r>
              <a:rPr lang="fr-FR" dirty="0" smtClean="0"/>
              <a:t>• Normal (revêtement de référence)</a:t>
            </a:r>
          </a:p>
          <a:p>
            <a:r>
              <a:rPr lang="fr-FR" dirty="0" smtClean="0"/>
              <a:t>• Moins bruyant (1 à 2 dB de moins que le revêtement de référence)</a:t>
            </a:r>
          </a:p>
          <a:p>
            <a:r>
              <a:rPr lang="fr-FR" dirty="0" smtClean="0"/>
              <a:t>• Réducteur du bruit (- 3 dB ou plus que le revêtement de référence)</a:t>
            </a:r>
            <a:endParaRPr lang="fr-FR" dirty="0"/>
          </a:p>
        </p:txBody>
      </p:sp>
      <p:sp>
        <p:nvSpPr>
          <p:cNvPr id="5" name="Rectangle 4"/>
          <p:cNvSpPr/>
          <p:nvPr/>
        </p:nvSpPr>
        <p:spPr>
          <a:xfrm>
            <a:off x="0" y="1571612"/>
            <a:ext cx="9144000" cy="3785652"/>
          </a:xfrm>
          <a:prstGeom prst="rect">
            <a:avLst/>
          </a:prstGeom>
        </p:spPr>
        <p:txBody>
          <a:bodyPr wrap="square">
            <a:spAutoFit/>
          </a:bodyPr>
          <a:lstStyle/>
          <a:p>
            <a:r>
              <a:rPr lang="fr-FR" dirty="0" smtClean="0"/>
              <a:t>Sur la base de la classe de bruit du revêtement et de son état, il est possible de prédire très</a:t>
            </a:r>
          </a:p>
          <a:p>
            <a:r>
              <a:rPr lang="fr-FR" dirty="0" smtClean="0"/>
              <a:t>facilement l’émission relative de bruit pour tous les tronçons d’un réseau routier. Ces</a:t>
            </a:r>
          </a:p>
          <a:p>
            <a:r>
              <a:rPr lang="fr-FR" dirty="0" smtClean="0"/>
              <a:t>informations sur le bruit peuvent être enregistrées dans un système de gestion du</a:t>
            </a:r>
          </a:p>
          <a:p>
            <a:r>
              <a:rPr lang="fr-FR" dirty="0" smtClean="0"/>
              <a:t>revêtement. Avec de telles informations, il est possible de développer différentes stratégies</a:t>
            </a:r>
          </a:p>
          <a:p>
            <a:r>
              <a:rPr lang="fr-FR" dirty="0" smtClean="0"/>
              <a:t>d’entretien en supplément des stratégies locales déjà utilisées. </a:t>
            </a:r>
            <a:r>
              <a:rPr lang="fr-FR" dirty="0" smtClean="0"/>
              <a:t>Par exemple :</a:t>
            </a:r>
            <a:endParaRPr lang="fr-FR" dirty="0" smtClean="0"/>
          </a:p>
          <a:p>
            <a:r>
              <a:rPr lang="fr-FR" dirty="0" smtClean="0"/>
              <a:t>• Les classes de revêtements très bruyants ne devraient pas être utilisées sur le réseau</a:t>
            </a:r>
          </a:p>
          <a:p>
            <a:r>
              <a:rPr lang="fr-FR" dirty="0" smtClean="0"/>
              <a:t>pendant une certaine période (dix ans par exemple) ;</a:t>
            </a:r>
          </a:p>
          <a:p>
            <a:r>
              <a:rPr lang="fr-FR" dirty="0" smtClean="0"/>
              <a:t>• Sur une période d’approximativement six ans, il ne faudrait utiliser que des revêtements</a:t>
            </a:r>
          </a:p>
          <a:p>
            <a:r>
              <a:rPr lang="fr-FR" dirty="0" smtClean="0"/>
              <a:t>réducteurs du bruit sur les routes traversant des zones occupées par des immeubles</a:t>
            </a:r>
          </a:p>
          <a:p>
            <a:r>
              <a:rPr lang="fr-FR" dirty="0" smtClean="0"/>
              <a:t>résidentiels ;</a:t>
            </a:r>
          </a:p>
          <a:p>
            <a:r>
              <a:rPr lang="fr-FR" dirty="0" smtClean="0"/>
              <a:t>• Sur une certaine période (dix ans par exemple), seuls devraient être utilisés des types</a:t>
            </a:r>
          </a:p>
          <a:p>
            <a:r>
              <a:rPr lang="fr-FR" dirty="0" smtClean="0"/>
              <a:t>de revêtements moins bruyants sur les routes qui traversent des propriétés</a:t>
            </a:r>
          </a:p>
          <a:p>
            <a:r>
              <a:rPr lang="fr-FR" dirty="0" smtClean="0"/>
              <a:t>résidentielles clairsemées.</a:t>
            </a:r>
            <a:endParaRPr lang="fr-FR"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55556"/>
            <a:ext cx="8643966" cy="3139321"/>
          </a:xfrm>
          <a:prstGeom prst="rect">
            <a:avLst/>
          </a:prstGeom>
        </p:spPr>
        <p:txBody>
          <a:bodyPr wrap="square">
            <a:spAutoFit/>
          </a:bodyPr>
          <a:lstStyle/>
          <a:p>
            <a:r>
              <a:rPr lang="fr-FR" dirty="0" smtClean="0"/>
              <a:t>Dans les zones résidentielles où il s’avère que les niveaux de bruit augmentent, il faudrait</a:t>
            </a:r>
          </a:p>
          <a:p>
            <a:r>
              <a:rPr lang="fr-FR" dirty="0" smtClean="0"/>
              <a:t>inspecter visuellement la surface de la route pour déterminer la raison de cette</a:t>
            </a:r>
          </a:p>
          <a:p>
            <a:r>
              <a:rPr lang="fr-FR" dirty="0" smtClean="0"/>
              <a:t>augmentation. Tout défaut détecté dans le revêtement devrait être réparé ou tout autre</a:t>
            </a:r>
          </a:p>
          <a:p>
            <a:r>
              <a:rPr lang="fr-FR" dirty="0" smtClean="0"/>
              <a:t>mesure pertinente prise dans les deux années suivantes.</a:t>
            </a:r>
          </a:p>
          <a:p>
            <a:r>
              <a:rPr lang="fr-FR" dirty="0" smtClean="0"/>
              <a:t>On peut s’attendre à ce que dans un « système avancé » les émissions de bruit soient</a:t>
            </a:r>
          </a:p>
          <a:p>
            <a:r>
              <a:rPr lang="fr-FR" dirty="0" smtClean="0"/>
              <a:t>mesurées directement sur tout le réseau routier à l’aide du système métrologique CPX sur</a:t>
            </a:r>
          </a:p>
          <a:p>
            <a:r>
              <a:rPr lang="fr-FR" dirty="0" smtClean="0"/>
              <a:t>remorque (cf. la figure 7.3). De telles mesures permettent d’enregistrer les émissions de</a:t>
            </a:r>
          </a:p>
          <a:p>
            <a:r>
              <a:rPr lang="fr-FR" dirty="0" smtClean="0"/>
              <a:t>bruit provenant de chaque tronçon d’un réseau routier, et ces émissions peuvent figurer</a:t>
            </a:r>
          </a:p>
          <a:p>
            <a:r>
              <a:rPr lang="fr-FR" dirty="0" smtClean="0"/>
              <a:t>dans un système gestionnaire du revêtement aux côtés des mesures de la friction, etc. Si</a:t>
            </a:r>
          </a:p>
          <a:p>
            <a:r>
              <a:rPr lang="fr-FR" dirty="0" smtClean="0"/>
              <a:t>l’on renouvelle les mesures chaque année ou tous les deux ans, les informations sur le bruit seront toujours à jour dans le système gestionnaire du revêtement</a:t>
            </a:r>
            <a:endParaRPr lang="fr-FR"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214290"/>
            <a:ext cx="8858280" cy="523220"/>
          </a:xfrm>
          <a:prstGeom prst="rect">
            <a:avLst/>
          </a:prstGeom>
        </p:spPr>
        <p:txBody>
          <a:bodyPr wrap="square">
            <a:spAutoFit/>
          </a:bodyPr>
          <a:lstStyle/>
          <a:p>
            <a:r>
              <a:rPr lang="fr-FR" sz="2800" b="1" u="sng" dirty="0" smtClean="0"/>
              <a:t>11-Mesures prises pour réduire le bruit</a:t>
            </a:r>
            <a:endParaRPr lang="fr-FR" sz="2800" u="sng" dirty="0"/>
          </a:p>
        </p:txBody>
      </p:sp>
      <p:sp>
        <p:nvSpPr>
          <p:cNvPr id="5" name="Rectangle 4"/>
          <p:cNvSpPr/>
          <p:nvPr/>
        </p:nvSpPr>
        <p:spPr>
          <a:xfrm>
            <a:off x="214314" y="1231361"/>
            <a:ext cx="8715404" cy="4555093"/>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fr-FR" sz="3200" b="1" i="1" u="sng" dirty="0" smtClean="0"/>
              <a:t>11-1Écrans anti-bruit</a:t>
            </a:r>
          </a:p>
          <a:p>
            <a:endParaRPr lang="fr-FR" dirty="0" smtClean="0"/>
          </a:p>
          <a:p>
            <a:r>
              <a:rPr lang="fr-FR" sz="2400" dirty="0" smtClean="0"/>
              <a:t>Un écran anti-bruit composé d’une berme de terre relativement simple (figure*) ou d’un écran anti-bruit breveté (figure **)est couramment utilisé dans la construction routière pour réduire l’exposition des sites craignant le bruit à celui de la circulation routière. Ces écrans réduisent le bruit en perturbant la propagation des ondes sonores entre la source et le destinataire. Pourvu que la conception acoustique et l’emplacement soient adéquats et que les matériaux choisis conviennent, le bruit reçu par un récepteur sensible serait amoindri en premier lieu par la diffraction au dessus du sommet de l’écran et autour de ses arêtes.</a:t>
            </a:r>
            <a:endParaRPr lang="fr-FR" sz="2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srcRect/>
          <a:stretch>
            <a:fillRect/>
          </a:stretch>
        </p:blipFill>
        <p:spPr bwMode="auto">
          <a:xfrm>
            <a:off x="642942" y="71438"/>
            <a:ext cx="7786710" cy="4572008"/>
          </a:xfrm>
          <a:prstGeom prst="roundRect">
            <a:avLst>
              <a:gd name="adj" fmla="val 8594"/>
            </a:avLst>
          </a:prstGeom>
          <a:solidFill>
            <a:srgbClr val="FFFFFF">
              <a:shade val="85000"/>
            </a:srgbClr>
          </a:solidFill>
          <a:ln>
            <a:noFill/>
          </a:ln>
          <a:effectLst>
            <a:reflection blurRad="6350" stA="50000" endA="300" endPos="90000" dist="50800" dir="5400000" sy="-100000" algn="bl" rotWithShape="0"/>
          </a:effectLst>
          <a:scene3d>
            <a:camera prst="isometricOffAxis1Right"/>
            <a:lightRig rig="threePt" dir="t"/>
          </a:scene3d>
        </p:spPr>
      </p:pic>
      <p:sp>
        <p:nvSpPr>
          <p:cNvPr id="6" name="Rectangle 5"/>
          <p:cNvSpPr/>
          <p:nvPr/>
        </p:nvSpPr>
        <p:spPr>
          <a:xfrm>
            <a:off x="500066" y="4988494"/>
            <a:ext cx="7500958" cy="369332"/>
          </a:xfrm>
          <a:prstGeom prst="rect">
            <a:avLst/>
          </a:prstGeom>
        </p:spPr>
        <p:txBody>
          <a:bodyPr wrap="square">
            <a:spAutoFit/>
          </a:bodyPr>
          <a:lstStyle/>
          <a:p>
            <a:r>
              <a:rPr lang="fr-FR" i="1" dirty="0" smtClean="0"/>
              <a:t>Figure */Danemark : une berme de terre végétalisée sert d’écran anti-bruit</a:t>
            </a:r>
            <a:endParaRPr lang="fr-FR"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42875" y="357166"/>
            <a:ext cx="9286875" cy="4629172"/>
          </a:xfrm>
          <a:prstGeom prst="ellipse">
            <a:avLst/>
          </a:prstGeom>
          <a:ln>
            <a:noFill/>
          </a:ln>
          <a:effectLst>
            <a:reflection blurRad="6350" stA="50000" endA="300" endPos="90000" dir="5400000" sy="-100000" algn="bl" rotWithShape="0"/>
            <a:softEdge rad="112500"/>
          </a:effectLst>
        </p:spPr>
      </p:pic>
      <p:sp>
        <p:nvSpPr>
          <p:cNvPr id="5" name="Rectangle 4"/>
          <p:cNvSpPr/>
          <p:nvPr/>
        </p:nvSpPr>
        <p:spPr>
          <a:xfrm>
            <a:off x="0" y="4929198"/>
            <a:ext cx="9144000" cy="923330"/>
          </a:xfrm>
          <a:prstGeom prst="rect">
            <a:avLst/>
          </a:prstGeom>
        </p:spPr>
        <p:txBody>
          <a:bodyPr wrap="square">
            <a:spAutoFit/>
          </a:bodyPr>
          <a:lstStyle/>
          <a:p>
            <a:r>
              <a:rPr lang="fr-FR" i="1" dirty="0" smtClean="0"/>
              <a:t>Figure **/Exemple d’écran anti-bruit en béton. Il est possible d’améliorer l’esthétique de</a:t>
            </a:r>
          </a:p>
          <a:p>
            <a:r>
              <a:rPr lang="fr-FR" i="1" dirty="0" smtClean="0"/>
              <a:t>tels écrans en promouvant la croissance de végétation au sommet de l’écran ;</a:t>
            </a:r>
          </a:p>
          <a:p>
            <a:r>
              <a:rPr lang="fr-FR" i="1" dirty="0" smtClean="0"/>
              <a:t>ceci peut toutefois influer sur l’aptitude de l’écran à atténuer le bruit.</a:t>
            </a:r>
            <a:endParaRPr lang="fr-FR"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5727"/>
            <a:ext cx="9144000" cy="4801314"/>
          </a:xfrm>
          <a:prstGeom prst="rect">
            <a:avLst/>
          </a:prstGeom>
        </p:spPr>
        <p:txBody>
          <a:bodyPr wrap="square">
            <a:spAutoFit/>
          </a:bodyPr>
          <a:lstStyle/>
          <a:p>
            <a:r>
              <a:rPr lang="fr-FR" dirty="0" smtClean="0"/>
              <a:t>Ceci crée derrière l’écran une « zone d’ombre » acoustique, où les niveaux de bruits sont</a:t>
            </a:r>
          </a:p>
          <a:p>
            <a:r>
              <a:rPr lang="fr-FR" dirty="0" smtClean="0"/>
              <a:t>substantiellement inférieurs. Pour fonctionner correctement, l’écran doit couper la ligne</a:t>
            </a:r>
          </a:p>
          <a:p>
            <a:r>
              <a:rPr lang="fr-FR" dirty="0" smtClean="0"/>
              <a:t>visuelle entre la source de bruit et le récepteur. Les écrans anti-bruit efficaces ont</a:t>
            </a:r>
          </a:p>
          <a:p>
            <a:r>
              <a:rPr lang="fr-FR" dirty="0" smtClean="0"/>
              <a:t>normalement le potentiel de réduire les niveaux de bruit de 12 dB(A). Les écrans anti-bruit</a:t>
            </a:r>
          </a:p>
          <a:p>
            <a:r>
              <a:rPr lang="fr-FR" dirty="0" smtClean="0"/>
              <a:t>brevetés normalement utilisés chez les États membres de la CEDR vont des simples</a:t>
            </a:r>
          </a:p>
          <a:p>
            <a:r>
              <a:rPr lang="fr-FR" dirty="0" smtClean="0"/>
              <a:t>structures réfléchissantes en bois ou en béton, aux configurations d’écran sophistiquées</a:t>
            </a:r>
          </a:p>
          <a:p>
            <a:r>
              <a:rPr lang="fr-FR" dirty="0" smtClean="0"/>
              <a:t>comme sur la figure 8.3 par exemple, qui peuvent comprendre des écrans absorbants et</a:t>
            </a:r>
          </a:p>
          <a:p>
            <a:r>
              <a:rPr lang="fr-FR" dirty="0" smtClean="0"/>
              <a:t>réfléchissants fermées sur eux-mêmes, composés de différents matériaux comme le</a:t>
            </a:r>
          </a:p>
          <a:p>
            <a:r>
              <a:rPr lang="fr-FR" dirty="0" smtClean="0"/>
              <a:t>Woodcrete®, l’aluminium, etc.</a:t>
            </a:r>
          </a:p>
          <a:p>
            <a:r>
              <a:rPr lang="fr-FR" dirty="0" smtClean="0"/>
              <a:t>D’une manière générale, le bruit parvient à un récepteur par diffraction au dessus du</a:t>
            </a:r>
          </a:p>
          <a:p>
            <a:r>
              <a:rPr lang="fr-FR" dirty="0" smtClean="0"/>
              <a:t>sommet de l’écran, par diffraction autour du côté de l’écran, ou par transmission directe à</a:t>
            </a:r>
          </a:p>
          <a:p>
            <a:r>
              <a:rPr lang="fr-FR" dirty="0" smtClean="0"/>
              <a:t>travers cet écran. Le niveau de bruit transmis dépend des propriétés du matériau officiant</a:t>
            </a:r>
          </a:p>
          <a:p>
            <a:r>
              <a:rPr lang="fr-FR" dirty="0" smtClean="0"/>
              <a:t>d’écran, tandis que bruit diffracté dépend de l’emplacement, de la géométrie et des</a:t>
            </a:r>
          </a:p>
          <a:p>
            <a:r>
              <a:rPr lang="fr-FR" dirty="0" smtClean="0"/>
              <a:t>dimensions de l’écran. Pour qu’un écran soit parfaitement efficace, il faut que le quantum</a:t>
            </a:r>
          </a:p>
          <a:p>
            <a:r>
              <a:rPr lang="fr-FR" dirty="0" smtClean="0"/>
              <a:t>d’énergie sonore le traversant soit significativement inférieur à celui la franchissant pardessus</a:t>
            </a:r>
          </a:p>
          <a:p>
            <a:r>
              <a:rPr lang="fr-FR" dirty="0" smtClean="0"/>
              <a:t>ou la contournant par diffraction. Dans ce cas, le bruit d’ensemble perçu par le</a:t>
            </a:r>
          </a:p>
          <a:p>
            <a:r>
              <a:rPr lang="fr-FR" dirty="0" smtClean="0"/>
              <a:t>récepteur sera influencé en premier par le bruit diffracté au dessus de l’écran.</a:t>
            </a:r>
            <a:endParaRPr lang="fr-FR"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214282" y="-571528"/>
            <a:ext cx="8572528" cy="6134100"/>
          </a:xfrm>
          <a:prstGeom prst="roundRect">
            <a:avLst>
              <a:gd name="adj" fmla="val 16667"/>
            </a:avLst>
          </a:prstGeom>
          <a:ln>
            <a:noFill/>
          </a:ln>
          <a:effectLst>
            <a:outerShdw blurRad="152400" dist="12000" dir="900000" sy="98000" kx="110000" ky="200000" algn="tl" rotWithShape="0">
              <a:srgbClr val="000000">
                <a:alpha val="30000"/>
              </a:srgbClr>
            </a:outerShdw>
            <a:reflection blurRad="6350" stA="50000" endA="300" endPos="90000" dir="5400000" sy="-100000" algn="bl" rotWithShape="0"/>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642910" y="5854503"/>
            <a:ext cx="7429552" cy="369332"/>
          </a:xfrm>
          <a:prstGeom prst="rect">
            <a:avLst/>
          </a:prstGeom>
        </p:spPr>
        <p:txBody>
          <a:bodyPr wrap="square">
            <a:spAutoFit/>
          </a:bodyPr>
          <a:lstStyle/>
          <a:p>
            <a:r>
              <a:rPr lang="fr-FR" i="1" dirty="0" smtClean="0"/>
              <a:t>Figure ***Italie : ensemble sophistiqué d’écrans anti-bruit en milieu urbain</a:t>
            </a:r>
            <a:endParaRPr lang="fr-FR"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285752" y="285728"/>
            <a:ext cx="8786842" cy="550072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reflection blurRad="6350" stA="50000" endA="300" endPos="90000" dir="5400000" sy="-100000" algn="bl" rotWithShape="0"/>
          </a:effectLst>
        </p:spPr>
      </p:pic>
      <p:sp>
        <p:nvSpPr>
          <p:cNvPr id="5" name="Rectangle 4"/>
          <p:cNvSpPr/>
          <p:nvPr/>
        </p:nvSpPr>
        <p:spPr>
          <a:xfrm>
            <a:off x="142908" y="5791818"/>
            <a:ext cx="9144000" cy="923330"/>
          </a:xfrm>
          <a:prstGeom prst="rect">
            <a:avLst/>
          </a:prstGeom>
        </p:spPr>
        <p:txBody>
          <a:bodyPr wrap="square">
            <a:spAutoFit/>
          </a:bodyPr>
          <a:lstStyle/>
          <a:p>
            <a:r>
              <a:rPr lang="fr-FR" i="1" dirty="0" smtClean="0"/>
              <a:t>Figure *****Dans cet exemple, l’écran anti-bruit fait appel à des panneaux solaires, lesquels</a:t>
            </a:r>
          </a:p>
          <a:p>
            <a:r>
              <a:rPr lang="fr-FR" i="1" dirty="0" smtClean="0"/>
              <a:t>jouent un double rôle : ils atténuent le bruit et génèrent l’électricité destinée à la route ou au réseau</a:t>
            </a:r>
            <a:endParaRPr lang="fr-FR"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srcRect/>
          <a:stretch>
            <a:fillRect/>
          </a:stretch>
        </p:blipFill>
        <p:spPr bwMode="auto">
          <a:xfrm>
            <a:off x="1643075" y="285728"/>
            <a:ext cx="5643569" cy="2262187"/>
          </a:xfrm>
          <a:prstGeom prst="rect">
            <a:avLst/>
          </a:prstGeom>
          <a:noFill/>
          <a:ln w="9525">
            <a:noFill/>
            <a:miter lim="800000"/>
            <a:headEnd/>
            <a:tailEnd/>
          </a:ln>
          <a:effectLst/>
        </p:spPr>
      </p:pic>
      <p:pic>
        <p:nvPicPr>
          <p:cNvPr id="12291" name="Picture 3"/>
          <p:cNvPicPr>
            <a:picLocks noChangeAspect="1" noChangeArrowheads="1"/>
          </p:cNvPicPr>
          <p:nvPr/>
        </p:nvPicPr>
        <p:blipFill>
          <a:blip r:embed="rId4"/>
          <a:srcRect/>
          <a:stretch>
            <a:fillRect/>
          </a:stretch>
        </p:blipFill>
        <p:spPr bwMode="auto">
          <a:xfrm>
            <a:off x="1571604" y="2500306"/>
            <a:ext cx="5786478" cy="2786058"/>
          </a:xfrm>
          <a:prstGeom prst="rect">
            <a:avLst/>
          </a:prstGeom>
          <a:noFill/>
          <a:ln w="9525">
            <a:noFill/>
            <a:miter lim="800000"/>
            <a:headEnd/>
            <a:tailEnd/>
          </a:ln>
          <a:effectLst/>
        </p:spPr>
      </p:pic>
      <p:sp>
        <p:nvSpPr>
          <p:cNvPr id="6" name="Rectangle 5"/>
          <p:cNvSpPr/>
          <p:nvPr/>
        </p:nvSpPr>
        <p:spPr>
          <a:xfrm>
            <a:off x="1357290" y="5229492"/>
            <a:ext cx="7143800" cy="646331"/>
          </a:xfrm>
          <a:prstGeom prst="rect">
            <a:avLst/>
          </a:prstGeom>
        </p:spPr>
        <p:txBody>
          <a:bodyPr wrap="square">
            <a:spAutoFit/>
          </a:bodyPr>
          <a:lstStyle/>
          <a:p>
            <a:r>
              <a:rPr lang="fr-FR" i="1" dirty="0" smtClean="0"/>
              <a:t>Figure *****: Voici un exemple d’écran à Vienne, en Autriche, comportant la photographie  murale d’un château masqué par l’écran</a:t>
            </a:r>
            <a:endParaRPr lang="fr-FR"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14314" y="76215"/>
            <a:ext cx="8358214" cy="54959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reflection blurRad="6350" stA="50000" endA="300" endPos="90000" dir="5400000" sy="-100000" algn="bl" rotWithShape="0"/>
          </a:effectLst>
          <a:scene3d>
            <a:camera prst="orthographicFront"/>
            <a:lightRig rig="twoPt" dir="t">
              <a:rot lat="0" lon="0" rev="7800000"/>
            </a:lightRig>
          </a:scene3d>
          <a:sp3d contourW="6350">
            <a:bevelT w="50800" h="16510"/>
            <a:contourClr>
              <a:srgbClr val="C0C0C0"/>
            </a:contourClr>
          </a:sp3d>
        </p:spPr>
      </p:pic>
      <p:sp>
        <p:nvSpPr>
          <p:cNvPr id="5" name="Rectangle 4"/>
          <p:cNvSpPr/>
          <p:nvPr/>
        </p:nvSpPr>
        <p:spPr>
          <a:xfrm>
            <a:off x="357158" y="5729133"/>
            <a:ext cx="9715536" cy="1200329"/>
          </a:xfrm>
          <a:prstGeom prst="rect">
            <a:avLst/>
          </a:prstGeom>
        </p:spPr>
        <p:txBody>
          <a:bodyPr wrap="square">
            <a:spAutoFit/>
          </a:bodyPr>
          <a:lstStyle/>
          <a:p>
            <a:r>
              <a:rPr lang="fr-FR" i="1" dirty="0" smtClean="0"/>
              <a:t>Figure ******: Autre exemple d’écran anti-bruit incurvé aux Pays-Bas ; dans ce cas, il</a:t>
            </a:r>
          </a:p>
          <a:p>
            <a:r>
              <a:rPr lang="fr-FR" i="1" dirty="0" smtClean="0"/>
              <a:t>recouvre partiellement la route. Les écrans peuvent être conçus pour offrir une</a:t>
            </a:r>
          </a:p>
          <a:p>
            <a:r>
              <a:rPr lang="fr-FR" i="1" dirty="0" smtClean="0"/>
              <a:t>atténuation additionnelle dans les zones où se trouvent des récepteurs</a:t>
            </a:r>
          </a:p>
          <a:p>
            <a:r>
              <a:rPr lang="fr-FR" i="1" dirty="0" smtClean="0"/>
              <a:t>sensibles.</a:t>
            </a:r>
            <a:endParaRPr lang="fr-F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0" y="357166"/>
            <a:ext cx="9144000" cy="39087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3200" b="1" i="0" u="sng" strike="noStrike" cap="none" normalizeH="0" baseline="0" dirty="0" smtClean="0">
                <a:ln>
                  <a:noFill/>
                </a:ln>
                <a:solidFill>
                  <a:schemeClr val="tx1"/>
                </a:solidFill>
                <a:effectLst/>
                <a:latin typeface="Calibri" pitchFamily="34" charset="0"/>
                <a:ea typeface="Calibri" pitchFamily="34" charset="0"/>
                <a:cs typeface="Arial" pitchFamily="34" charset="0"/>
              </a:rPr>
              <a:t>2 .définition de bruit et les concepts liés au bruit :</a:t>
            </a:r>
            <a:endParaRPr kumimoji="0" lang="fr-FR"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Les mots (relations avec le bruit) :</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7030A0"/>
                </a:solidFill>
                <a:effectLst/>
                <a:latin typeface="Calibri" pitchFamily="34" charset="0"/>
                <a:ea typeface="Calibri" pitchFamily="34" charset="0"/>
                <a:cs typeface="Arial" pitchFamily="34" charset="0"/>
              </a:rPr>
              <a:t>Définition du bruit :</a:t>
            </a:r>
            <a:endParaRPr kumimoji="0" lang="fr-FR" sz="2400"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On appelle Bruit, toute sensation auditive désagréable et gênante.</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Mais aussi, phénomène physique d’origine mécanique consistant en une variation de pression (très faible), de vitesse vibratoire ou de densité du fluide, qui se propage en modifiant progressivement l’état de chaque élément du milieu considéré, donnant ainsi naissance à une onde acoustique (la propagation des ronds dans l’eau suite à un ébranlement de la surface donne une bonne représentation de ce phénomène).</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5728"/>
            <a:ext cx="8858280" cy="1938992"/>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fr-FR" sz="2000" dirty="0" smtClean="0"/>
              <a:t>Toutefois, il faudrait noter que la mise en place d’un écran anti-bruit dans une zone</a:t>
            </a:r>
          </a:p>
          <a:p>
            <a:r>
              <a:rPr lang="fr-FR" sz="2000" dirty="0" smtClean="0"/>
              <a:t>spécifique peut ne pas se traduire par une atténuation rentable du bruit. Alternativement,s’attaquer à la </a:t>
            </a:r>
            <a:r>
              <a:rPr lang="fr-FR" sz="2000" i="1" dirty="0" smtClean="0"/>
              <a:t>source du bruit peut s’avérer plusieurs fois plus rentable et bénéfique à tout </a:t>
            </a:r>
            <a:r>
              <a:rPr lang="fr-FR" sz="2000" dirty="0" smtClean="0"/>
              <a:t>le réseau routier, et pas seulement à un endroit précis. Il est parfois nécessaire de combiner différents dispositifs atténuateurs du bruit tels que les écrans f.x. et les revêtements réducteurs du bruit.</a:t>
            </a:r>
            <a:endParaRPr lang="fr-FR" sz="2000"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844" y="197346"/>
            <a:ext cx="8786874" cy="5693866"/>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r>
              <a:rPr lang="fr-FR" sz="2800" b="1" i="1" u="sng" dirty="0" smtClean="0"/>
              <a:t>11-2Gestion du trafic</a:t>
            </a:r>
          </a:p>
          <a:p>
            <a:endParaRPr lang="fr-FR" sz="2400" dirty="0" smtClean="0"/>
          </a:p>
          <a:p>
            <a:r>
              <a:rPr lang="fr-FR" sz="2400" dirty="0" smtClean="0"/>
              <a:t>Une modification de l’écoulement du trafic dans une ville ou localité peut également réduire le niveau de bruit dans cette zone. Interdire l’accès d’une zone aux poids lourds (ce qu’a fait par exemple le conseil municipal de Dublin en février 2006 en interdisant l’accès au centre-ville aux camions de 5 essieux) peut réduire les niveaux de bruit.</a:t>
            </a:r>
          </a:p>
          <a:p>
            <a:r>
              <a:rPr lang="fr-FR" sz="2400" dirty="0" smtClean="0"/>
              <a:t>Cette façon de voir est d’habitude largement acceptée par la collectivité [19], bien que cela puisse être dû à une légère baisse des niveaux de bruit et l’absence perçue de poids lourds dans la zone, à d’autres mesures (telles qu’imposer une plus basse limite de vitesse dans une zone), à des ronds-points ou à une réduction de la largeur de route, autant de mesure visant toutes à réduire le niveau général de bruit dû au trafic.</a:t>
            </a:r>
            <a:endParaRPr lang="fr-FR"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57166"/>
            <a:ext cx="9429784" cy="1846659"/>
          </a:xfrm>
          <a:prstGeom prst="rect">
            <a:avLst/>
          </a:prstGeom>
        </p:spPr>
        <p:txBody>
          <a:bodyPr wrap="square">
            <a:spAutoFit/>
          </a:bodyPr>
          <a:lstStyle/>
          <a:p>
            <a:r>
              <a:rPr lang="fr-FR" sz="2400" b="1" i="1" u="sng" dirty="0" smtClean="0"/>
              <a:t>11-3Surfaces à faible niveau de bruit</a:t>
            </a:r>
          </a:p>
          <a:p>
            <a:endParaRPr lang="fr-FR" dirty="0" smtClean="0"/>
          </a:p>
          <a:p>
            <a:r>
              <a:rPr lang="fr-FR" dirty="0" smtClean="0"/>
              <a:t>Le bruit dû à la circulation naît principalement de l’interaction entre le pneu et la surface de</a:t>
            </a:r>
          </a:p>
          <a:p>
            <a:r>
              <a:rPr lang="fr-FR" dirty="0" smtClean="0"/>
              <a:t>la route. Cela signifie que modifier le type de surface routière peut également réduire les</a:t>
            </a:r>
          </a:p>
          <a:p>
            <a:r>
              <a:rPr lang="fr-FR" dirty="0" smtClean="0"/>
              <a:t>niveaux de bruit. Au chapitre 7 figurent des informations sur les revêtements réducteurs du</a:t>
            </a:r>
          </a:p>
          <a:p>
            <a:r>
              <a:rPr lang="fr-FR" dirty="0" smtClean="0"/>
              <a:t>Bruit.</a:t>
            </a:r>
          </a:p>
        </p:txBody>
      </p:sp>
      <p:pic>
        <p:nvPicPr>
          <p:cNvPr id="13314" name="Picture 2"/>
          <p:cNvPicPr>
            <a:picLocks noChangeAspect="1" noChangeArrowheads="1"/>
          </p:cNvPicPr>
          <p:nvPr/>
        </p:nvPicPr>
        <p:blipFill>
          <a:blip r:embed="rId2"/>
          <a:srcRect/>
          <a:stretch>
            <a:fillRect/>
          </a:stretch>
        </p:blipFill>
        <p:spPr bwMode="auto">
          <a:xfrm>
            <a:off x="285752" y="1928802"/>
            <a:ext cx="8143900" cy="4000528"/>
          </a:xfrm>
          <a:prstGeom prst="ellipse">
            <a:avLst/>
          </a:prstGeom>
          <a:ln>
            <a:noFill/>
          </a:ln>
          <a:effectLst>
            <a:reflection blurRad="6350" stA="50000" endA="300" endPos="90000" dir="5400000" sy="-100000" algn="bl" rotWithShape="0"/>
            <a:softEdge rad="112500"/>
          </a:effectLst>
        </p:spPr>
      </p:pic>
      <p:sp>
        <p:nvSpPr>
          <p:cNvPr id="6" name="Rectangle 5"/>
          <p:cNvSpPr/>
          <p:nvPr/>
        </p:nvSpPr>
        <p:spPr>
          <a:xfrm>
            <a:off x="357158" y="5720380"/>
            <a:ext cx="8572560" cy="923330"/>
          </a:xfrm>
          <a:prstGeom prst="rect">
            <a:avLst/>
          </a:prstGeom>
        </p:spPr>
        <p:txBody>
          <a:bodyPr wrap="square">
            <a:spAutoFit/>
          </a:bodyPr>
          <a:lstStyle/>
          <a:p>
            <a:r>
              <a:rPr lang="fr-FR" i="1" dirty="0" smtClean="0"/>
              <a:t>Figure ..Exemple d’une nouvelle surface peu bruyante à Copenhague : le revêtement de</a:t>
            </a:r>
          </a:p>
          <a:p>
            <a:r>
              <a:rPr lang="fr-FR" i="1" dirty="0" smtClean="0"/>
              <a:t>gauche engendre un bruit inférieur de 6 dB(A) à celui de l’asphalte dense à</a:t>
            </a:r>
          </a:p>
          <a:p>
            <a:r>
              <a:rPr lang="fr-FR" i="1" dirty="0" smtClean="0"/>
              <a:t>droite [20]</a:t>
            </a:r>
            <a:endParaRPr lang="fr-FR"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2739211"/>
          </a:xfrm>
          <a:prstGeom prst="rect">
            <a:avLst/>
          </a:prstGeom>
        </p:spPr>
        <p:txBody>
          <a:bodyPr wrap="square">
            <a:spAutoFit/>
          </a:bodyPr>
          <a:lstStyle/>
          <a:p>
            <a:r>
              <a:rPr lang="fr-FR" sz="2800" b="1" i="1" u="sng" dirty="0" smtClean="0"/>
              <a:t>11-4 Isolation des façades</a:t>
            </a:r>
          </a:p>
          <a:p>
            <a:endParaRPr lang="fr-FR" dirty="0" smtClean="0"/>
          </a:p>
          <a:p>
            <a:r>
              <a:rPr lang="fr-FR" dirty="0" smtClean="0"/>
              <a:t>Dans le cas des isolations de façades, c’est généralement le nombre, la taille,</a:t>
            </a:r>
          </a:p>
          <a:p>
            <a:r>
              <a:rPr lang="fr-FR" dirty="0" smtClean="0"/>
              <a:t>l’emplacement et les matériaux sélectionnés composant les fenêtres, portes et les murs</a:t>
            </a:r>
          </a:p>
          <a:p>
            <a:r>
              <a:rPr lang="fr-FR" dirty="0" smtClean="0"/>
              <a:t>d’un bâtiment qui dictent le quantum de bruit extérieur pénétrant dedans. D’une manière</a:t>
            </a:r>
          </a:p>
          <a:p>
            <a:r>
              <a:rPr lang="fr-FR" dirty="0" smtClean="0"/>
              <a:t>générale, l’isolation placée entre les membrures verticales d’un mur extérieur contribuera</a:t>
            </a:r>
          </a:p>
          <a:p>
            <a:r>
              <a:rPr lang="fr-FR" dirty="0" smtClean="0"/>
              <a:t>beaucoup à réduire la transmission du bruit à travers le mur. Un vitrage phono-isolant</a:t>
            </a:r>
          </a:p>
          <a:p>
            <a:r>
              <a:rPr lang="fr-FR" dirty="0" smtClean="0"/>
              <a:t>supplémentaire atténuera également le bruit transmis à travers les vitres, sans oublier</a:t>
            </a:r>
          </a:p>
          <a:p>
            <a:r>
              <a:rPr lang="fr-FR" dirty="0" smtClean="0"/>
              <a:t>toutefois qu’une bonne isolation acoustique oblige à réduire la ventilation.</a:t>
            </a:r>
            <a:endParaRPr lang="fr-FR"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715568" cy="5232202"/>
          </a:xfrm>
          <a:prstGeom prst="rect">
            <a:avLst/>
          </a:prstGeom>
        </p:spPr>
        <p:txBody>
          <a:bodyPr wrap="square">
            <a:spAutoFit/>
          </a:bodyPr>
          <a:lstStyle/>
          <a:p>
            <a:r>
              <a:rPr lang="fr-FR" sz="2800" b="1" i="1" u="sng" dirty="0" smtClean="0"/>
              <a:t>11-5Matériaux de construction pour écrans anti-bruit</a:t>
            </a:r>
          </a:p>
          <a:p>
            <a:endParaRPr lang="fr-FR" i="1" dirty="0" smtClean="0"/>
          </a:p>
          <a:p>
            <a:r>
              <a:rPr lang="fr-FR" i="1" dirty="0" smtClean="0"/>
              <a:t>Là où servent les écrans anti-bruit, approximativement quel pourcentage a été construit en</a:t>
            </a:r>
          </a:p>
          <a:p>
            <a:r>
              <a:rPr lang="fr-FR" i="1" dirty="0" smtClean="0"/>
              <a:t>bois, béton, verre ou en matériaux transparents, briques murales, quel pourcentage est</a:t>
            </a:r>
          </a:p>
          <a:p>
            <a:r>
              <a:rPr lang="fr-FR" i="1" dirty="0" smtClean="0"/>
              <a:t>entièrement couvert, par exemple sous forme de tunnel, et construit dans d’autres</a:t>
            </a:r>
          </a:p>
          <a:p>
            <a:r>
              <a:rPr lang="fr-FR" i="1" dirty="0" smtClean="0"/>
              <a:t>matériaux (p. ex. en Woodcrete®, en matériau acrylique, en aluminium) ?</a:t>
            </a:r>
          </a:p>
          <a:p>
            <a:r>
              <a:rPr lang="fr-FR" dirty="0" smtClean="0"/>
              <a:t>Les résultats de l’enquête ont mis en évidence qu’une vaste gamme de matériaux est</a:t>
            </a:r>
          </a:p>
          <a:p>
            <a:r>
              <a:rPr lang="fr-FR" dirty="0" smtClean="0"/>
              <a:t>actuellement disponible pour construire des écrans anti-bruit dans les États membre de la</a:t>
            </a:r>
          </a:p>
          <a:p>
            <a:r>
              <a:rPr lang="fr-FR" dirty="0" smtClean="0"/>
              <a:t>CEDR. Les résultats ont montré que les écrans anti-bruit comprenant du bois, du</a:t>
            </a:r>
          </a:p>
          <a:p>
            <a:r>
              <a:rPr lang="fr-FR" dirty="0" smtClean="0"/>
              <a:t>Woodcrete®, du béton, du verre, des tandems béton/verre, pierres/briques, aluminium/acier</a:t>
            </a:r>
          </a:p>
          <a:p>
            <a:r>
              <a:rPr lang="fr-FR" dirty="0" smtClean="0"/>
              <a:t>et de la matière acrylique étaient en place chez certains États membres. Toutefois et en</a:t>
            </a:r>
          </a:p>
          <a:p>
            <a:r>
              <a:rPr lang="fr-FR" dirty="0" smtClean="0"/>
              <a:t>dépit des différents types de matériaux de construction disponibles, le marché des écrans</a:t>
            </a:r>
          </a:p>
          <a:p>
            <a:r>
              <a:rPr lang="fr-FR" dirty="0" smtClean="0"/>
              <a:t>anti-bruit semble dominé par trois principaux types : ceux en béton, en bois et en aluminium</a:t>
            </a:r>
          </a:p>
          <a:p>
            <a:r>
              <a:rPr lang="fr-FR" dirty="0" smtClean="0"/>
              <a:t>(figure 8.10).</a:t>
            </a:r>
          </a:p>
          <a:p>
            <a:r>
              <a:rPr lang="fr-FR" dirty="0" smtClean="0"/>
              <a:t>Les résultats de l’enquête montrent que plus de 80 % des États membres de la CEDR soit</a:t>
            </a:r>
          </a:p>
          <a:p>
            <a:r>
              <a:rPr lang="fr-FR" dirty="0" smtClean="0"/>
              <a:t>utilisent l’un quelconque des principaux types d’écran identifiés par l’enquête (c’est-à-dire en</a:t>
            </a:r>
          </a:p>
          <a:p>
            <a:r>
              <a:rPr lang="fr-FR" dirty="0" smtClean="0"/>
              <a:t>béton, bois ou aluminium), soit les combinent. Les figures 8.11 à 8.13 livrent des exemples</a:t>
            </a:r>
          </a:p>
          <a:p>
            <a:r>
              <a:rPr lang="fr-FR" dirty="0" smtClean="0"/>
              <a:t>de tels écrans.</a:t>
            </a:r>
            <a:endParaRPr lang="fr-FR"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0" y="0"/>
            <a:ext cx="9286875" cy="62865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reflection blurRad="6350" stA="50000" endA="300" endPos="38500" dist="50800" dir="5400000" sy="-100000" algn="bl" rotWithShape="0"/>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p:cNvSpPr/>
          <p:nvPr/>
        </p:nvSpPr>
        <p:spPr>
          <a:xfrm>
            <a:off x="928662" y="5934694"/>
            <a:ext cx="8572528" cy="923330"/>
          </a:xfrm>
          <a:prstGeom prst="rect">
            <a:avLst/>
          </a:prstGeom>
        </p:spPr>
        <p:txBody>
          <a:bodyPr wrap="square">
            <a:spAutoFit/>
          </a:bodyPr>
          <a:lstStyle/>
          <a:p>
            <a:r>
              <a:rPr lang="fr-FR" i="1" dirty="0" smtClean="0"/>
              <a:t>Figure 8.11 : Exemple d’écran anti-bruit en béton, avec arête supérieure végétalisée. La</a:t>
            </a:r>
          </a:p>
          <a:p>
            <a:r>
              <a:rPr lang="fr-FR" i="1" dirty="0" smtClean="0"/>
              <a:t>végétation au sommet de l’écran peut potentiellement impacter sur ses</a:t>
            </a:r>
          </a:p>
          <a:p>
            <a:r>
              <a:rPr lang="fr-FR" i="1" dirty="0" smtClean="0"/>
              <a:t>propriétés acoustiques.</a:t>
            </a:r>
            <a:endParaRPr lang="fr-FR"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srcRect/>
          <a:stretch>
            <a:fillRect/>
          </a:stretch>
        </p:blipFill>
        <p:spPr bwMode="auto">
          <a:xfrm>
            <a:off x="0" y="0"/>
            <a:ext cx="9144000" cy="657227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reflection blurRad="6350" stA="50000" endA="300" endPos="90000" dir="5400000" sy="-100000" algn="bl" rotWithShape="0"/>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Rectangle 4"/>
          <p:cNvSpPr/>
          <p:nvPr/>
        </p:nvSpPr>
        <p:spPr>
          <a:xfrm>
            <a:off x="1142976" y="6488668"/>
            <a:ext cx="6786546" cy="369332"/>
          </a:xfrm>
          <a:prstGeom prst="rect">
            <a:avLst/>
          </a:prstGeom>
        </p:spPr>
        <p:txBody>
          <a:bodyPr wrap="square">
            <a:spAutoFit/>
          </a:bodyPr>
          <a:lstStyle/>
          <a:p>
            <a:r>
              <a:rPr lang="fr-FR" i="1" dirty="0" smtClean="0"/>
              <a:t>Figure 8.12 : Exemple d’écran anti-bruit en bois  d’</a:t>
            </a:r>
            <a:r>
              <a:rPr lang="fr-FR" i="1" dirty="0" err="1" smtClean="0"/>
              <a:t>oeuvre</a:t>
            </a:r>
            <a:endParaRPr lang="fr-FR"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0" y="-714404"/>
            <a:ext cx="8929718" cy="6286520"/>
          </a:xfrm>
          <a:prstGeom prst="roundRect">
            <a:avLst>
              <a:gd name="adj" fmla="val 16667"/>
            </a:avLst>
          </a:prstGeom>
          <a:ln>
            <a:noFill/>
          </a:ln>
          <a:effectLst>
            <a:outerShdw blurRad="152400" dist="12000" dir="900000" sy="98000" kx="110000" ky="200000" algn="tl" rotWithShape="0">
              <a:srgbClr val="000000">
                <a:alpha val="30000"/>
              </a:srgbClr>
            </a:outerShdw>
            <a:reflection blurRad="6350" stA="50000" endA="300" endPos="55000" dir="5400000" sy="-100000" algn="bl" rotWithShape="0"/>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Rectangle 4"/>
          <p:cNvSpPr/>
          <p:nvPr/>
        </p:nvSpPr>
        <p:spPr>
          <a:xfrm>
            <a:off x="71470" y="5729133"/>
            <a:ext cx="9144000" cy="1200329"/>
          </a:xfrm>
          <a:prstGeom prst="rect">
            <a:avLst/>
          </a:prstGeom>
        </p:spPr>
        <p:txBody>
          <a:bodyPr wrap="square">
            <a:spAutoFit/>
          </a:bodyPr>
          <a:lstStyle/>
          <a:p>
            <a:r>
              <a:rPr lang="fr-FR" i="1" dirty="0" smtClean="0"/>
              <a:t>Figure ..*: Écran anti-bruit composé de Woodcrete® et d’un bandeau transparent au</a:t>
            </a:r>
          </a:p>
          <a:p>
            <a:r>
              <a:rPr lang="fr-FR" i="1" dirty="0" smtClean="0"/>
              <a:t>dessus de l’écran. A noter les robustes poteaux-supports. Le Woodcrete® est</a:t>
            </a:r>
          </a:p>
          <a:p>
            <a:r>
              <a:rPr lang="fr-FR" i="1" dirty="0" smtClean="0"/>
              <a:t>un mélange de béton et de bois auquel on peut conférer de la couleur pour</a:t>
            </a:r>
          </a:p>
          <a:p>
            <a:r>
              <a:rPr lang="fr-FR" i="1" dirty="0" smtClean="0"/>
              <a:t>l’harmoniser avec l’environnement.</a:t>
            </a:r>
            <a:endParaRPr lang="fr-FR"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57158" y="285728"/>
            <a:ext cx="7858180" cy="4616648"/>
          </a:xfrm>
          <a:prstGeom prst="rect">
            <a:avLst/>
          </a:prstGeom>
        </p:spPr>
        <p:txBody>
          <a:bodyPr wrap="square">
            <a:spAutoFit/>
          </a:bodyPr>
          <a:lstStyle/>
          <a:p>
            <a:r>
              <a:rPr lang="fr-FR" sz="2400" b="1" i="1" u="sng" dirty="0" smtClean="0"/>
              <a:t>11-6spécifications techniques</a:t>
            </a:r>
          </a:p>
          <a:p>
            <a:endParaRPr lang="fr-FR" i="1" dirty="0" smtClean="0"/>
          </a:p>
          <a:p>
            <a:r>
              <a:rPr lang="fr-FR" i="1" dirty="0" smtClean="0"/>
              <a:t>Existe-t-il des spécifications techniques régissant la construction des écrans anti-bruit sur les routes nouvelles et existantes ?</a:t>
            </a:r>
          </a:p>
          <a:p>
            <a:r>
              <a:rPr lang="fr-FR" dirty="0" smtClean="0"/>
              <a:t>La conception des écrans anti-bruit et la façon dont ils sont assemblés en phase de</a:t>
            </a:r>
          </a:p>
          <a:p>
            <a:r>
              <a:rPr lang="fr-FR" dirty="0" smtClean="0"/>
              <a:t>construction permettent de prédire leur efficacité. En l’absence de normes techniques  nationales, la qualité de la construction peut varier, avec pour résultat des écrans  incapables d’atteindre les standards de bruit souhaités, les valeurs cibles ou les plafonds  fixés dans les directives. L’intégrité de la construction influe également sur la longévité de  l’écran et son aptitude à limiter le bruit comme souhaité au cours d’une année spécifique,  laquelle peut se situer voire 15-20 ans après l’ouverture de la route. Les problématiques  typiquement associées avec les écrans incluent les emplacements inadéquats, une  installation mal réalisée, la contraction et des caractéristiques de conception générale telles que des portes d’accès mal ajustées lorsque nécessaires (figure 8.16). Il faudrait que toutes</a:t>
            </a:r>
          </a:p>
          <a:p>
            <a:r>
              <a:rPr lang="fr-FR" dirty="0" smtClean="0"/>
              <a:t>les portes d’accès soient parfaitement jointives, comme sur la figure 8.17.</a:t>
            </a:r>
            <a:endParaRPr lang="fr-FR"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0" y="-24"/>
            <a:ext cx="9286875" cy="1476375"/>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32" y="1428736"/>
            <a:ext cx="9286876" cy="1476375"/>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32" y="2690813"/>
            <a:ext cx="9286876" cy="1476375"/>
          </a:xfrm>
          <a:prstGeom prst="rect">
            <a:avLst/>
          </a:prstGeom>
          <a:noFill/>
          <a:ln w="9525">
            <a:noFill/>
            <a:miter lim="800000"/>
            <a:headEnd/>
            <a:tailEnd/>
          </a:ln>
          <a:effectLst/>
        </p:spPr>
      </p:pic>
      <p:pic>
        <p:nvPicPr>
          <p:cNvPr id="1032" name="Picture 8"/>
          <p:cNvPicPr>
            <a:picLocks noChangeAspect="1" noChangeArrowheads="1"/>
          </p:cNvPicPr>
          <p:nvPr/>
        </p:nvPicPr>
        <p:blipFill>
          <a:blip r:embed="rId5"/>
          <a:srcRect/>
          <a:stretch>
            <a:fillRect/>
          </a:stretch>
        </p:blipFill>
        <p:spPr bwMode="auto">
          <a:xfrm>
            <a:off x="-32" y="4143380"/>
            <a:ext cx="9286876" cy="1476375"/>
          </a:xfrm>
          <a:prstGeom prst="rect">
            <a:avLst/>
          </a:prstGeom>
          <a:noFill/>
          <a:ln w="9525">
            <a:noFill/>
            <a:miter lim="800000"/>
            <a:headEnd/>
            <a:tailEnd/>
          </a:ln>
          <a:effectLst/>
        </p:spPr>
      </p:pic>
      <p:pic>
        <p:nvPicPr>
          <p:cNvPr id="1033" name="Picture 9"/>
          <p:cNvPicPr>
            <a:picLocks noChangeAspect="1" noChangeArrowheads="1"/>
          </p:cNvPicPr>
          <p:nvPr/>
        </p:nvPicPr>
        <p:blipFill>
          <a:blip r:embed="rId6"/>
          <a:srcRect/>
          <a:stretch>
            <a:fillRect/>
          </a:stretch>
        </p:blipFill>
        <p:spPr bwMode="auto">
          <a:xfrm>
            <a:off x="-32" y="5572140"/>
            <a:ext cx="9286876" cy="1476375"/>
          </a:xfrm>
          <a:prstGeom prst="rect">
            <a:avLst/>
          </a:prstGeom>
          <a:noFill/>
          <a:ln w="9525">
            <a:noFill/>
            <a:miter lim="800000"/>
            <a:headEnd/>
            <a:tailEnd/>
          </a:ln>
          <a:effectLst/>
        </p:spPr>
      </p:pic>
      <p:sp>
        <p:nvSpPr>
          <p:cNvPr id="12" name="Rectangle 11"/>
          <p:cNvSpPr/>
          <p:nvPr/>
        </p:nvSpPr>
        <p:spPr>
          <a:xfrm>
            <a:off x="0" y="6072206"/>
            <a:ext cx="9358346" cy="646331"/>
          </a:xfrm>
          <a:prstGeom prst="rect">
            <a:avLst/>
          </a:prstGeom>
        </p:spPr>
        <p:txBody>
          <a:bodyPr wrap="square">
            <a:spAutoFit/>
          </a:bodyPr>
          <a:lstStyle/>
          <a:p>
            <a:r>
              <a:rPr lang="fr-FR" i="1" dirty="0" smtClean="0"/>
              <a:t>Figure 8.16 : Exemple d’écran anti-bruit en bois d’</a:t>
            </a:r>
            <a:r>
              <a:rPr lang="fr-FR" i="1" dirty="0" err="1" smtClean="0"/>
              <a:t>oeuvre</a:t>
            </a:r>
            <a:r>
              <a:rPr lang="fr-FR" i="1" dirty="0" smtClean="0"/>
              <a:t> équipé d’une porte d’accès mal</a:t>
            </a:r>
          </a:p>
          <a:p>
            <a:r>
              <a:rPr lang="fr-FR" i="1" dirty="0" smtClean="0"/>
              <a:t>ajustée ; à noter le gros interstice entre l’écran et le sommet de la porte.</a:t>
            </a: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a:srcRect/>
          <a:stretch>
            <a:fillRect/>
          </a:stretch>
        </p:blipFill>
        <p:spPr bwMode="auto">
          <a:xfrm>
            <a:off x="71406" y="71414"/>
            <a:ext cx="4714908" cy="3929090"/>
          </a:xfrm>
          <a:prstGeom prst="rect">
            <a:avLst/>
          </a:prstGeom>
          <a:noFill/>
          <a:ln w="9525">
            <a:solidFill>
              <a:schemeClr val="tx1"/>
            </a:solidFill>
            <a:miter lim="800000"/>
            <a:headEnd/>
            <a:tailEnd/>
          </a:ln>
        </p:spPr>
      </p:pic>
      <p:pic>
        <p:nvPicPr>
          <p:cNvPr id="5" name="Image 4" descr="F:\noise-scale.jpg"/>
          <p:cNvPicPr/>
          <p:nvPr/>
        </p:nvPicPr>
        <p:blipFill>
          <a:blip r:embed="rId3"/>
          <a:srcRect/>
          <a:stretch>
            <a:fillRect/>
          </a:stretch>
        </p:blipFill>
        <p:spPr bwMode="auto">
          <a:xfrm>
            <a:off x="5000628" y="2148862"/>
            <a:ext cx="3997960" cy="4423410"/>
          </a:xfrm>
          <a:prstGeom prst="rect">
            <a:avLst/>
          </a:prstGeom>
          <a:noFill/>
          <a:ln w="9525">
            <a:solidFill>
              <a:schemeClr val="tx1"/>
            </a:solid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71406" y="142852"/>
            <a:ext cx="8215371" cy="621510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p:cNvSpPr/>
          <p:nvPr/>
        </p:nvSpPr>
        <p:spPr>
          <a:xfrm>
            <a:off x="4500594" y="5929330"/>
            <a:ext cx="4572000" cy="923330"/>
          </a:xfrm>
          <a:prstGeom prst="rect">
            <a:avLst/>
          </a:prstGeom>
        </p:spPr>
        <p:txBody>
          <a:bodyPr wrap="square">
            <a:spAutoFit/>
          </a:bodyPr>
          <a:lstStyle/>
          <a:p>
            <a:r>
              <a:rPr lang="fr-FR" i="1" dirty="0" smtClean="0"/>
              <a:t>Figure 8.17 : Exemple d’une porte d’accès bien construite ; cette porte est parfaitement</a:t>
            </a:r>
          </a:p>
          <a:p>
            <a:r>
              <a:rPr lang="fr-FR" i="1" dirty="0" smtClean="0"/>
              <a:t>jointive en position fermée</a:t>
            </a:r>
            <a:endParaRPr lang="fr-FR"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8266"/>
            <a:ext cx="8572528" cy="4955203"/>
          </a:xfrm>
          <a:prstGeom prst="rect">
            <a:avLst/>
          </a:prstGeom>
        </p:spPr>
        <p:txBody>
          <a:bodyPr wrap="square">
            <a:spAutoFit/>
          </a:bodyPr>
          <a:lstStyle/>
          <a:p>
            <a:r>
              <a:rPr lang="fr-FR" sz="2800" b="1" i="1" u="sng" dirty="0" smtClean="0"/>
              <a:t>12-Bruit de chantier</a:t>
            </a:r>
          </a:p>
          <a:p>
            <a:endParaRPr lang="fr-FR" b="1" dirty="0" smtClean="0"/>
          </a:p>
          <a:p>
            <a:r>
              <a:rPr lang="fr-FR" b="1" dirty="0" smtClean="0"/>
              <a:t>-Introduction</a:t>
            </a:r>
          </a:p>
          <a:p>
            <a:r>
              <a:rPr lang="fr-FR" dirty="0" smtClean="0"/>
              <a:t>Le bruit engendré par les chantiers de construction dans le cadre des projets de tracés</a:t>
            </a:r>
          </a:p>
          <a:p>
            <a:r>
              <a:rPr lang="fr-FR" dirty="0" smtClean="0"/>
              <a:t>routiers et ferroviaires peut constituer un problème considérable pour les gens exposés à ce bruit. L’administration publique et les entreprises sont maintenant plus conscientes de leur  responsabilité envers les problématiques environnementales liées à la phase de chantier. Néanmoins, on ne sait pas grand-chose sur le bruit de chantier.</a:t>
            </a:r>
          </a:p>
          <a:p>
            <a:endParaRPr lang="fr-FR" b="1" i="1" u="sng" dirty="0" smtClean="0"/>
          </a:p>
          <a:p>
            <a:r>
              <a:rPr lang="fr-FR" b="1" i="1" u="sng" dirty="0" smtClean="0"/>
              <a:t>12-1Plafonds de bruit</a:t>
            </a:r>
          </a:p>
          <a:p>
            <a:r>
              <a:rPr lang="fr-FR" dirty="0" smtClean="0"/>
              <a:t>Les réponses apportées au questionnaire d’enquête indiquent que 68 % des États membres de la CEDR appliquent des plafonds au bruit de chantier. Dans ce corpus d’États membres, 69 % appliquent des valeurs plafonds figurant dans des directives, tandis que chez les 31 % restants ces plafonds sont ancrés dans la loi. La plupart des  </a:t>
            </a:r>
            <a:r>
              <a:rPr lang="fr-FR" dirty="0" err="1" smtClean="0"/>
              <a:t>égislations</a:t>
            </a:r>
            <a:r>
              <a:rPr lang="fr-FR" dirty="0" smtClean="0"/>
              <a:t>/directives ciblent spécifiquement le secteur de la construction, tandis que chez quatre États membres les plafonds généraux assignés au bruit couvrent également celui généré par l’industrie du bâtiment.</a:t>
            </a:r>
            <a:endParaRPr lang="fr-FR"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1406" y="38939"/>
            <a:ext cx="8858280" cy="4524315"/>
          </a:xfrm>
          <a:prstGeom prst="rect">
            <a:avLst/>
          </a:prstGeom>
        </p:spPr>
        <p:txBody>
          <a:bodyPr wrap="square">
            <a:spAutoFit/>
          </a:bodyPr>
          <a:lstStyle/>
          <a:p>
            <a:endParaRPr lang="fr-FR" dirty="0" smtClean="0"/>
          </a:p>
          <a:p>
            <a:r>
              <a:rPr lang="fr-FR" dirty="0" smtClean="0"/>
              <a:t>Les horaires moyens varient pour les différents plafonds de bruit esquissés ci-dessous. Par</a:t>
            </a:r>
          </a:p>
          <a:p>
            <a:r>
              <a:rPr lang="fr-FR" dirty="0" smtClean="0"/>
              <a:t>conséquent, il est très difficile de comparer directement les différents plafonds de bruit. Des</a:t>
            </a:r>
          </a:p>
          <a:p>
            <a:r>
              <a:rPr lang="fr-FR" dirty="0" smtClean="0"/>
              <a:t>différences pourrait également résulter des réverbérations sonores par les façades / de la</a:t>
            </a:r>
          </a:p>
          <a:p>
            <a:r>
              <a:rPr lang="fr-FR" dirty="0" smtClean="0"/>
              <a:t>présence d’un terrain découvert. Certains pays signalent que le suivi des plafonds varie ou</a:t>
            </a:r>
          </a:p>
          <a:p>
            <a:r>
              <a:rPr lang="fr-FR" dirty="0" smtClean="0"/>
              <a:t>que l’on manque d’information sur la façon dont les directives fonctionnent en pratique.</a:t>
            </a:r>
          </a:p>
          <a:p>
            <a:r>
              <a:rPr lang="fr-FR" dirty="0" smtClean="0"/>
              <a:t>L’enquête a mis ce qui suit en évidence :</a:t>
            </a:r>
          </a:p>
          <a:p>
            <a:r>
              <a:rPr lang="fr-FR" dirty="0" smtClean="0"/>
              <a:t>• De nombreux États membres de la CEDR appliquent des </a:t>
            </a:r>
            <a:r>
              <a:rPr lang="fr-FR" b="1" dirty="0" smtClean="0"/>
              <a:t>plafonds nocturnes à part ;</a:t>
            </a:r>
          </a:p>
          <a:p>
            <a:r>
              <a:rPr lang="fr-FR" dirty="0" smtClean="0"/>
              <a:t>la plupart des États membres ont adopté un plafond Lnight de 45 dB(A). Aux Pays-Bas,</a:t>
            </a:r>
          </a:p>
          <a:p>
            <a:r>
              <a:rPr lang="fr-FR" dirty="0" smtClean="0"/>
              <a:t>aucune activité bruyante n’est d’une manière générale permise le soir et la nuit. La</a:t>
            </a:r>
          </a:p>
          <a:p>
            <a:r>
              <a:rPr lang="fr-FR" dirty="0" smtClean="0"/>
              <a:t>Lettonie et la Norvège ont également adopté pour le soir des plafonds de</a:t>
            </a:r>
          </a:p>
          <a:p>
            <a:r>
              <a:rPr lang="fr-FR" dirty="0" smtClean="0"/>
              <a:t>respectivement Levening 45–55 dB(A) et Levening 60 dB(A).</a:t>
            </a:r>
          </a:p>
          <a:p>
            <a:r>
              <a:rPr lang="fr-FR" dirty="0" smtClean="0"/>
              <a:t>• Les </a:t>
            </a:r>
            <a:r>
              <a:rPr lang="fr-FR" b="1" dirty="0" smtClean="0"/>
              <a:t>plafonds diurnes peuvent varier entre Leq 50 dB(A) et Leq 73 dB(A). Certains États</a:t>
            </a:r>
          </a:p>
          <a:p>
            <a:r>
              <a:rPr lang="fr-FR" dirty="0" smtClean="0"/>
              <a:t>membres appliquent des plafonds différents pendant le week-end et les jours fériés,</a:t>
            </a:r>
          </a:p>
          <a:p>
            <a:r>
              <a:rPr lang="fr-FR" dirty="0" smtClean="0"/>
              <a:t>tandis que d’autres appliquent des plafonds à part à proximité des écoles et jardins</a:t>
            </a:r>
          </a:p>
          <a:p>
            <a:r>
              <a:rPr lang="fr-FR" dirty="0" smtClean="0"/>
              <a:t>d’enfants. En Italie, les plafonds dépendent du type de zone.</a:t>
            </a:r>
            <a:endParaRPr lang="fr-FR"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2844" y="46279"/>
            <a:ext cx="8858280" cy="6740307"/>
          </a:xfrm>
          <a:prstGeom prst="rect">
            <a:avLst/>
          </a:prstGeom>
        </p:spPr>
        <p:txBody>
          <a:bodyPr wrap="square">
            <a:spAutoFit/>
          </a:bodyPr>
          <a:lstStyle/>
          <a:p>
            <a:r>
              <a:rPr lang="fr-FR" dirty="0" smtClean="0"/>
              <a:t>• Un petit nombre d’États membres a fixé des </a:t>
            </a:r>
            <a:r>
              <a:rPr lang="fr-FR" b="1" dirty="0" smtClean="0"/>
              <a:t>niveaux maximaux de bruit. L’Irlande a</a:t>
            </a:r>
          </a:p>
          <a:p>
            <a:r>
              <a:rPr lang="fr-FR" dirty="0" smtClean="0"/>
              <a:t>fixé ses plafonds à Lmax 65-80 dB(A), ceci dépendant du jour concerné. Au Danemark,</a:t>
            </a:r>
          </a:p>
          <a:p>
            <a:r>
              <a:rPr lang="fr-FR" dirty="0" smtClean="0"/>
              <a:t>les plafonds assignés aux pics de bruit pendant la nuit sont stipulés dans la Spécification</a:t>
            </a:r>
          </a:p>
          <a:p>
            <a:r>
              <a:rPr lang="fr-FR" dirty="0" smtClean="0"/>
              <a:t>pour chantiers de construction. Dans certains cas où il n’est pas possible de respecter</a:t>
            </a:r>
          </a:p>
          <a:p>
            <a:r>
              <a:rPr lang="fr-FR" dirty="0" smtClean="0"/>
              <a:t>les plafonds de bruit, le propriétaire du projet doit déposer une demande de dérogation.</a:t>
            </a:r>
          </a:p>
          <a:p>
            <a:r>
              <a:rPr lang="fr-FR" dirty="0" smtClean="0"/>
              <a:t>• Un petit nombre d’États membre applique des </a:t>
            </a:r>
            <a:r>
              <a:rPr lang="fr-FR" b="1" dirty="0" smtClean="0"/>
              <a:t>plafonds au bruit en bâtiment. La</a:t>
            </a:r>
          </a:p>
          <a:p>
            <a:r>
              <a:rPr lang="fr-FR" dirty="0" smtClean="0"/>
              <a:t>Lettonie a fixé les siens à : LDay = LEvening = LNight 35-55 dB(A). En Norvège, les plafonds</a:t>
            </a:r>
          </a:p>
          <a:p>
            <a:r>
              <a:rPr lang="en-US" dirty="0" smtClean="0"/>
              <a:t>en bâtiments sont : Lday 40 dB(A); Levening 35 dB(A); Lnight 40 dB(A).</a:t>
            </a:r>
          </a:p>
          <a:p>
            <a:r>
              <a:rPr lang="fr-FR" dirty="0" smtClean="0"/>
              <a:t>• La Norvège applique des limites plus strictes si la période de construction dépasse 7</a:t>
            </a:r>
          </a:p>
          <a:p>
            <a:r>
              <a:rPr lang="fr-FR" dirty="0" smtClean="0"/>
              <a:t>semaines : &lt; 6 mois (+ 3 dB), 7–12 mois (+ 6 dB), 13–24 mois (+ 8 dB) et &gt; 2 ans (+ 10</a:t>
            </a:r>
          </a:p>
          <a:p>
            <a:r>
              <a:rPr lang="fr-FR" dirty="0" smtClean="0"/>
              <a:t>dB).</a:t>
            </a:r>
          </a:p>
          <a:p>
            <a:r>
              <a:rPr lang="fr-FR" dirty="0" smtClean="0"/>
              <a:t>Les plafonds peuvent être </a:t>
            </a:r>
            <a:r>
              <a:rPr lang="fr-FR" b="1" dirty="0" smtClean="0"/>
              <a:t>dépassés dans certaines circonstances (dont certaines assorties</a:t>
            </a:r>
          </a:p>
          <a:p>
            <a:r>
              <a:rPr lang="fr-FR" dirty="0" smtClean="0"/>
              <a:t>d’horaires) : en Finlande, cette exception vaut si le temps de dépassement est inférieur à un</a:t>
            </a:r>
          </a:p>
          <a:p>
            <a:r>
              <a:rPr lang="fr-FR" dirty="0" smtClean="0"/>
              <a:t>certain pourcentage du temps opérationnel total. Les Pays-Bas haussent le plafond de 5 dB</a:t>
            </a:r>
          </a:p>
          <a:p>
            <a:r>
              <a:rPr lang="fr-FR" dirty="0" smtClean="0"/>
              <a:t>si les travaux s’achèvent en un mois, tandis que la Norvège admet un plafond nocturne plus</a:t>
            </a:r>
          </a:p>
          <a:p>
            <a:r>
              <a:rPr lang="fr-FR" dirty="0" smtClean="0"/>
              <a:t>élevé (atteignant 50 dB(A)) si les travaux prennent fin dans les 15 jours, et faisant 5 dB(A)</a:t>
            </a:r>
          </a:p>
          <a:p>
            <a:r>
              <a:rPr lang="fr-FR" dirty="0" smtClean="0"/>
              <a:t>de plus s’ils s’achèvent en une semaine.</a:t>
            </a:r>
          </a:p>
          <a:p>
            <a:r>
              <a:rPr lang="fr-FR" dirty="0" smtClean="0"/>
              <a:t>Outre les plafonds valant en plein air/en bâtiment, de nombreux États membres de la CEDR</a:t>
            </a:r>
          </a:p>
          <a:p>
            <a:r>
              <a:rPr lang="fr-FR" dirty="0" smtClean="0"/>
              <a:t>appliquent des plafonds au bruit engendré par les </a:t>
            </a:r>
            <a:r>
              <a:rPr lang="fr-FR" b="1" dirty="0" smtClean="0"/>
              <a:t>équipements et le machinisme, ceci en</a:t>
            </a:r>
          </a:p>
          <a:p>
            <a:r>
              <a:rPr lang="fr-FR" dirty="0" smtClean="0"/>
              <a:t>fonction à la fois de l’environnement et de l’habitat. La figure 9.3 montre un exemple de</a:t>
            </a:r>
          </a:p>
          <a:p>
            <a:r>
              <a:rPr lang="fr-FR" dirty="0" smtClean="0"/>
              <a:t>marquage du bruit sur du machinisme de production.</a:t>
            </a:r>
          </a:p>
          <a:p>
            <a:r>
              <a:rPr lang="fr-FR" dirty="0" smtClean="0"/>
              <a:t>Presque tous les États membres qui ont répondu au questionnaire d’enquête appliquent des</a:t>
            </a:r>
          </a:p>
          <a:p>
            <a:r>
              <a:rPr lang="fr-FR" b="1" dirty="0" smtClean="0"/>
              <a:t>restrictions de durée aux chantiers de construction. Chaque fois que possible, il faudrait</a:t>
            </a:r>
          </a:p>
          <a:p>
            <a:r>
              <a:rPr lang="fr-FR" dirty="0" smtClean="0"/>
              <a:t>éviter le travail du soir et de nuit.</a:t>
            </a:r>
            <a:endParaRPr lang="fr-FR"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64309"/>
            <a:ext cx="9144000" cy="4124206"/>
          </a:xfrm>
          <a:prstGeom prst="rect">
            <a:avLst/>
          </a:prstGeom>
        </p:spPr>
        <p:txBody>
          <a:bodyPr wrap="square">
            <a:spAutoFit/>
          </a:bodyPr>
          <a:lstStyle/>
          <a:p>
            <a:r>
              <a:rPr lang="fr-FR" sz="2800" b="1" i="1" u="sng" dirty="0" smtClean="0"/>
              <a:t>12-2Mesures de réduction du bruit</a:t>
            </a:r>
          </a:p>
          <a:p>
            <a:endParaRPr lang="fr-FR" dirty="0" smtClean="0"/>
          </a:p>
          <a:p>
            <a:r>
              <a:rPr lang="fr-FR" dirty="0" smtClean="0"/>
              <a:t>Les États membres de la CEDR sont actuellement en train d’adopter un ensemble de</a:t>
            </a:r>
          </a:p>
          <a:p>
            <a:r>
              <a:rPr lang="fr-FR" dirty="0" smtClean="0"/>
              <a:t>démarches pour réduire le bruit dû à la construction. Un tiers des États membres recourt à</a:t>
            </a:r>
          </a:p>
          <a:p>
            <a:r>
              <a:rPr lang="fr-FR" dirty="0" smtClean="0"/>
              <a:t>des </a:t>
            </a:r>
            <a:r>
              <a:rPr lang="fr-FR" b="1" dirty="0" smtClean="0"/>
              <a:t>équipements peu bruyants, un autre tiers utilise des écrans anti-bruit (temporaires</a:t>
            </a:r>
          </a:p>
          <a:p>
            <a:r>
              <a:rPr lang="fr-FR" dirty="0" smtClean="0"/>
              <a:t>ou permanents) pour réduire les nuisances sonores. Dans certaines situations, il peut être</a:t>
            </a:r>
          </a:p>
          <a:p>
            <a:r>
              <a:rPr lang="fr-FR" dirty="0" smtClean="0"/>
              <a:t>possible de construire des écrans anti-bruit permanents avant que tout travail de</a:t>
            </a:r>
          </a:p>
          <a:p>
            <a:r>
              <a:rPr lang="fr-FR" dirty="0" smtClean="0"/>
              <a:t>construction commence, ou aussi tôt que possible dans le processus de construction</a:t>
            </a:r>
          </a:p>
          <a:p>
            <a:r>
              <a:rPr lang="fr-FR" dirty="0" smtClean="0"/>
              <a:t>Certaines directives des États membres soulignent l’importance de fournir des informations</a:t>
            </a:r>
          </a:p>
          <a:p>
            <a:r>
              <a:rPr lang="fr-FR" dirty="0" smtClean="0"/>
              <a:t>au public. Il faudrait que ces informations soient disponibles pendant la phase de</a:t>
            </a:r>
          </a:p>
          <a:p>
            <a:r>
              <a:rPr lang="fr-FR" dirty="0" smtClean="0"/>
              <a:t>planification et ensuite régulièrement pendant la phase de construction. Il faudrait toujours,</a:t>
            </a:r>
          </a:p>
          <a:p>
            <a:r>
              <a:rPr lang="fr-FR" dirty="0" smtClean="0"/>
              <a:t>chaque fois que du travail de nuit a été programmé, prévenir de cette activité les gens</a:t>
            </a:r>
          </a:p>
          <a:p>
            <a:r>
              <a:rPr lang="fr-FR" dirty="0" smtClean="0"/>
              <a:t>susceptibles d’en être affectés. Si des plafonds vont être dépassés, il faudrait les prévenir</a:t>
            </a:r>
          </a:p>
          <a:p>
            <a:r>
              <a:rPr lang="fr-FR" dirty="0" smtClean="0"/>
              <a:t>bien à l’avance (cf. le chapitre 10)</a:t>
            </a:r>
            <a:endParaRPr lang="fr-FR"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714348" y="714356"/>
            <a:ext cx="3771900" cy="3500462"/>
          </a:xfrm>
          <a:prstGeom prst="rect">
            <a:avLst/>
          </a:prstGeom>
          <a:noFill/>
          <a:ln w="9525">
            <a:solidFill>
              <a:schemeClr val="tx1"/>
            </a:solidFill>
            <a:miter lim="800000"/>
            <a:headEnd/>
            <a:tailEnd/>
          </a:ln>
          <a:effectLst>
            <a:reflection blurRad="6350" stA="50000" endA="300" endPos="90000" dir="5400000" sy="-100000" algn="bl" rotWithShape="0"/>
          </a:effectLst>
          <a:scene3d>
            <a:camera prst="isometricLeftDown"/>
            <a:lightRig rig="threePt" dir="t"/>
          </a:scene3d>
        </p:spPr>
      </p:pic>
      <p:pic>
        <p:nvPicPr>
          <p:cNvPr id="4099" name="Picture 3"/>
          <p:cNvPicPr>
            <a:picLocks noChangeAspect="1" noChangeArrowheads="1"/>
          </p:cNvPicPr>
          <p:nvPr/>
        </p:nvPicPr>
        <p:blipFill>
          <a:blip r:embed="rId3"/>
          <a:srcRect/>
          <a:stretch>
            <a:fillRect/>
          </a:stretch>
        </p:blipFill>
        <p:spPr bwMode="auto">
          <a:xfrm>
            <a:off x="5072066" y="642918"/>
            <a:ext cx="3643338" cy="3552845"/>
          </a:xfrm>
          <a:prstGeom prst="rect">
            <a:avLst/>
          </a:prstGeom>
          <a:noFill/>
          <a:ln w="9525">
            <a:solidFill>
              <a:schemeClr val="tx1"/>
            </a:solidFill>
            <a:miter lim="800000"/>
            <a:headEnd/>
            <a:tailEnd/>
          </a:ln>
          <a:effectLst>
            <a:reflection blurRad="6350" stA="50000" endA="300" endPos="55500" dist="50800" dir="5400000" sy="-100000" algn="bl" rotWithShape="0"/>
          </a:effectLst>
          <a:scene3d>
            <a:camera prst="isometricRightUp"/>
            <a:lightRig rig="threePt" dir="t"/>
          </a:scene3d>
        </p:spPr>
      </p:pic>
      <p:sp>
        <p:nvSpPr>
          <p:cNvPr id="6" name="Rectangle 5"/>
          <p:cNvSpPr/>
          <p:nvPr/>
        </p:nvSpPr>
        <p:spPr>
          <a:xfrm>
            <a:off x="500034" y="4500570"/>
            <a:ext cx="3214710" cy="1754326"/>
          </a:xfrm>
          <a:prstGeom prst="rect">
            <a:avLst/>
          </a:prstGeom>
        </p:spPr>
        <p:txBody>
          <a:bodyPr wrap="square">
            <a:spAutoFit/>
          </a:bodyPr>
          <a:lstStyle/>
          <a:p>
            <a:r>
              <a:rPr lang="fr-FR" i="1" dirty="0" smtClean="0"/>
              <a:t>Figure -.: Exemple d’activité bruyante</a:t>
            </a:r>
          </a:p>
          <a:p>
            <a:r>
              <a:rPr lang="fr-FR" i="1" dirty="0" smtClean="0"/>
              <a:t>l’utilisation d’un marteau piqueur (photo :</a:t>
            </a:r>
          </a:p>
          <a:p>
            <a:r>
              <a:rPr lang="fr-FR" i="1" dirty="0" smtClean="0"/>
              <a:t>autorités norvégiennes de lutte antipollution)</a:t>
            </a:r>
            <a:endParaRPr lang="fr-FR" dirty="0"/>
          </a:p>
        </p:txBody>
      </p:sp>
      <p:sp>
        <p:nvSpPr>
          <p:cNvPr id="7" name="Rectangle 6"/>
          <p:cNvSpPr/>
          <p:nvPr/>
        </p:nvSpPr>
        <p:spPr>
          <a:xfrm>
            <a:off x="6286512" y="4286256"/>
            <a:ext cx="2857488" cy="1754326"/>
          </a:xfrm>
          <a:prstGeom prst="rect">
            <a:avLst/>
          </a:prstGeom>
        </p:spPr>
        <p:txBody>
          <a:bodyPr wrap="square">
            <a:spAutoFit/>
          </a:bodyPr>
          <a:lstStyle/>
          <a:p>
            <a:r>
              <a:rPr lang="fr-FR" i="1" dirty="0" smtClean="0"/>
              <a:t>Figure /.: Activité de construction dans</a:t>
            </a:r>
          </a:p>
          <a:p>
            <a:r>
              <a:rPr lang="fr-FR" i="1" dirty="0" smtClean="0"/>
              <a:t>une zone densément bâtie (photo : autorités norvégiennes de lutte antipollution)</a:t>
            </a:r>
            <a:endParaRPr lang="fr-FR"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20" y="1"/>
            <a:ext cx="8858280" cy="6494085"/>
          </a:xfrm>
          <a:prstGeom prst="rect">
            <a:avLst/>
          </a:prstGeom>
        </p:spPr>
        <p:txBody>
          <a:bodyPr wrap="square">
            <a:spAutoFit/>
          </a:bodyPr>
          <a:lstStyle/>
          <a:p>
            <a:endParaRPr lang="fr-FR" b="1" dirty="0" smtClean="0"/>
          </a:p>
          <a:p>
            <a:endParaRPr lang="fr-FR" sz="2800" b="1" dirty="0" smtClean="0"/>
          </a:p>
          <a:p>
            <a:r>
              <a:rPr lang="fr-FR" sz="2800" b="1" i="1" u="sng" dirty="0" smtClean="0"/>
              <a:t>13-Les recommandations de conférences</a:t>
            </a:r>
          </a:p>
          <a:p>
            <a:endParaRPr lang="fr-FR" b="1" dirty="0" smtClean="0"/>
          </a:p>
          <a:p>
            <a:r>
              <a:rPr lang="fr-FR" b="1" dirty="0" smtClean="0"/>
              <a:t>1. Un lien entre le paysage acoustique et le paysage sonore perçu</a:t>
            </a:r>
          </a:p>
          <a:p>
            <a:r>
              <a:rPr lang="fr-FR" dirty="0" smtClean="0"/>
              <a:t>Il est important de reconnaître que les riverains vivent dans un paysage sonore variable. Le</a:t>
            </a:r>
          </a:p>
          <a:p>
            <a:r>
              <a:rPr lang="fr-FR" dirty="0" smtClean="0"/>
              <a:t>challenge consiste à leur expliquer comment ce paysage sonore est examiné lorsqu’on</a:t>
            </a:r>
          </a:p>
          <a:p>
            <a:r>
              <a:rPr lang="fr-FR" dirty="0" smtClean="0"/>
              <a:t>cartographie le bruit. Il est possible, et c’est parfois une bonne idée, de recourir à des</a:t>
            </a:r>
          </a:p>
          <a:p>
            <a:r>
              <a:rPr lang="fr-FR" dirty="0" smtClean="0"/>
              <a:t>démonstrations sonores puisées dans l’environnement local (paysage sonore). On y recourt</a:t>
            </a:r>
          </a:p>
          <a:p>
            <a:r>
              <a:rPr lang="fr-FR" dirty="0" smtClean="0"/>
              <a:t>pour illustrer le fait que les partisans du projet ont visité la zone et qu’ils comprennent ce</a:t>
            </a:r>
          </a:p>
          <a:p>
            <a:r>
              <a:rPr lang="fr-FR" dirty="0" smtClean="0"/>
              <a:t>dont les riverains font l’expérience. Une telle démarche confère une bonne crédibilité à</a:t>
            </a:r>
          </a:p>
          <a:p>
            <a:r>
              <a:rPr lang="fr-FR" dirty="0" smtClean="0"/>
              <a:t>l’administration routière.</a:t>
            </a:r>
          </a:p>
          <a:p>
            <a:r>
              <a:rPr lang="fr-FR" b="1" dirty="0" smtClean="0"/>
              <a:t>2. Gestion des attentes quant à l’atténuation du bruit : ce dernier diminue mais ne disparaît</a:t>
            </a:r>
          </a:p>
          <a:p>
            <a:r>
              <a:rPr lang="fr-FR" dirty="0" smtClean="0"/>
              <a:t>pas</a:t>
            </a:r>
          </a:p>
          <a:p>
            <a:r>
              <a:rPr lang="fr-FR" dirty="0" smtClean="0"/>
              <a:t>Lorsque l’on incorpore des écrans anti-bruit ou d’autres types de dispositifs atténuateurs du</a:t>
            </a:r>
          </a:p>
          <a:p>
            <a:r>
              <a:rPr lang="fr-FR" dirty="0" smtClean="0"/>
              <a:t>bruit dans un projet routier, les attentes des riverains quant à l’efficacité de telles mesures</a:t>
            </a:r>
          </a:p>
          <a:p>
            <a:r>
              <a:rPr lang="fr-FR" dirty="0" smtClean="0"/>
              <a:t>(réduction du bruit) sont hautes, parfois trop hautes. Par conséquent, il est important de</a:t>
            </a:r>
          </a:p>
          <a:p>
            <a:r>
              <a:rPr lang="fr-FR" dirty="0" smtClean="0"/>
              <a:t>veiller à ce que les résidents comprennent que le bruit va diminuer mais pas disparaître.</a:t>
            </a:r>
          </a:p>
          <a:p>
            <a:r>
              <a:rPr lang="fr-FR" dirty="0" smtClean="0"/>
              <a:t>Les riverains peuvent parfois se plaindre lorsqu’il y a un changement dans la composition</a:t>
            </a:r>
          </a:p>
          <a:p>
            <a:r>
              <a:rPr lang="fr-FR" dirty="0" smtClean="0"/>
              <a:t>du bruit, ce qui signifie que le trafic poids lourds et/ou le trafic sur d’autres routes du</a:t>
            </a:r>
          </a:p>
          <a:p>
            <a:r>
              <a:rPr lang="fr-FR" dirty="0" smtClean="0"/>
              <a:t>voisinage est mieux audible. Des exemples sonores de bruits à différents niveaux pourraient</a:t>
            </a:r>
          </a:p>
          <a:p>
            <a:r>
              <a:rPr lang="fr-FR" dirty="0" smtClean="0"/>
              <a:t>constituer un excellent moyen pour illustrer l’effet d’une atténuation planifiée du bruit.</a:t>
            </a:r>
            <a:endParaRPr lang="fr-FR"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28596" y="0"/>
            <a:ext cx="8286808" cy="4524315"/>
          </a:xfrm>
          <a:prstGeom prst="rect">
            <a:avLst/>
          </a:prstGeom>
        </p:spPr>
        <p:txBody>
          <a:bodyPr wrap="square">
            <a:spAutoFit/>
          </a:bodyPr>
          <a:lstStyle/>
          <a:p>
            <a:r>
              <a:rPr lang="fr-FR" b="1" dirty="0" smtClean="0"/>
              <a:t>3. Une explication de ce qu’est le bruit, comment il naît et se propage</a:t>
            </a:r>
          </a:p>
          <a:p>
            <a:endParaRPr lang="fr-FR" dirty="0" smtClean="0"/>
          </a:p>
          <a:p>
            <a:r>
              <a:rPr lang="fr-FR" dirty="0" smtClean="0"/>
              <a:t>Le son et le bruit se mesurent en décibels (dB). Expliquer le bruit d’une façon aisée à</a:t>
            </a:r>
          </a:p>
          <a:p>
            <a:r>
              <a:rPr lang="fr-FR" dirty="0" smtClean="0"/>
              <a:t>comprendre n’est pas chose facile. Le grand public souhaite souvent recevoir des</a:t>
            </a:r>
          </a:p>
          <a:p>
            <a:r>
              <a:rPr lang="fr-FR" dirty="0" smtClean="0"/>
              <a:t>informations générales via Internet ou des livrets (brochures).</a:t>
            </a:r>
          </a:p>
          <a:p>
            <a:r>
              <a:rPr lang="fr-FR" dirty="0" smtClean="0"/>
              <a:t>Le bruit dû à la circulation varie entre 40 et 80 dB. Une façon de décrire la variation consiste à fournir des exemples de niveaux de bruit sur différents types de routes ou sur des routes  spécifiques dans une commune. Une autre façon consiste à comparer différents niveaux de bruit avec ceux de machines connues, par exemple des lave-linge ou lave-vaisselle. Le  problème réside en ce que nous ne pouvons pas exercer le même contrôle sur le bruit dû  au trafic : la gêne est beaucoup plus forte car nous ne pouvons pas désactiver ce bruit.</a:t>
            </a:r>
          </a:p>
          <a:p>
            <a:r>
              <a:rPr lang="fr-FR" dirty="0" smtClean="0"/>
              <a:t>Il est également possible de décrire le bruit depuis une route spécifique ou dans une zone spécifique en mettant en relation l’exposition et la gêne occasionnée par le bruit. Il peut être  plus facile de comprendre combien de personnes sont gênées par le bruit que de connaître le niveau de bruit exact.</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8847"/>
            <a:ext cx="8715404" cy="3416320"/>
          </a:xfrm>
          <a:prstGeom prst="rect">
            <a:avLst/>
          </a:prstGeom>
        </p:spPr>
        <p:txBody>
          <a:bodyPr wrap="square">
            <a:spAutoFit/>
          </a:bodyPr>
          <a:lstStyle/>
          <a:p>
            <a:r>
              <a:rPr lang="fr-FR" b="1" dirty="0" smtClean="0"/>
              <a:t>4. Une explication et une démonstration de l’ampleur selon laquelle différents types de</a:t>
            </a:r>
          </a:p>
          <a:p>
            <a:r>
              <a:rPr lang="fr-FR" b="1" dirty="0" smtClean="0"/>
              <a:t>mesures préventives réduisent le bruit Les riverains ou parties intéressées croient souvent que réduire la densité du trafic et/ou des limites de vitesse sont de bons moyens pour réduire le bruit de la circulation routière.</a:t>
            </a:r>
          </a:p>
          <a:p>
            <a:r>
              <a:rPr lang="fr-FR" b="1" dirty="0" smtClean="0"/>
              <a:t>L’effet toutefois peut souvent s’avérer limité. Il importe de fournir de l’information sur les</a:t>
            </a:r>
          </a:p>
          <a:p>
            <a:r>
              <a:rPr lang="fr-FR" b="1" dirty="0" smtClean="0"/>
              <a:t>différentes mesures prises pour réduire le bruit imputable à la circulation routière. Il faudrait  également faire figurer des indications sur l’ampleur attendue de la réduction du niveau de bruit. Lorsqu’on recourt à une telle démarche, il peut souvent devenir évident qu’une seule et unique solution ne conviendra pas pour réduire certaines sources de bruit. On accepte largement, d’une manière générale, la nécessité d’une vaste gamme panoplie de mesures  pour parvenir à des réductions considérables dans les niveaux de bruit dus à la circulation.</a:t>
            </a:r>
            <a:endParaRPr lang="fr-FR" b="1"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1"/>
          <p:cNvSpPr>
            <a:spLocks noChangeArrowheads="1"/>
          </p:cNvSpPr>
          <p:nvPr/>
        </p:nvSpPr>
        <p:spPr bwMode="auto">
          <a:xfrm>
            <a:off x="0" y="0"/>
            <a:ext cx="9144000" cy="2308324"/>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endParaRPr lang="fr-FR" sz="2000" b="1" dirty="0" smtClean="0">
              <a:latin typeface="Calibri"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24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13-1</a:t>
            </a:r>
            <a:r>
              <a:rPr kumimoji="0" lang="fr-FR"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Protections personnelles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En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2" tooltip="Protections auditives"/>
              </a:rPr>
              <a:t>protections auditives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on distingue les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3" tooltip="Casques de protection auriculaire"/>
              </a:rPr>
              <a:t>casques de protection auriculaire</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surtout utilisés dans les chantiers ou lors du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4" tooltip="Tir sportif"/>
              </a:rPr>
              <a:t>tir sportif</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des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5" tooltip="Tampons auriculaires"/>
              </a:rPr>
              <a:t>tampons auriculaires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utilisables de manière plus universelle contre le bruit. Les fameuses (dans les pays francophones) boules en cire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6" tooltip="Quiès"/>
              </a:rPr>
              <a:t>Quiès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appartiennent à cette dernière catégorie et sont devenues dans le langage courant un synonyme sous l'appellation </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7" tooltip="Boules Quiès"/>
              </a:rPr>
              <a:t>boules Quiès</a:t>
            </a:r>
            <a:r>
              <a:rPr kumimoji="0" lang="fr-FR" sz="2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100354" name="Rectangle 2"/>
          <p:cNvSpPr>
            <a:spLocks noChangeArrowheads="1"/>
          </p:cNvSpPr>
          <p:nvPr/>
        </p:nvSpPr>
        <p:spPr bwMode="auto">
          <a:xfrm>
            <a:off x="0" y="3143249"/>
            <a:ext cx="9144000" cy="3170099"/>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*Une oreille bien protégée n’est pas fatiguée après 8 heures de travail.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La protection par casques antibruit ou bouchons d’oreille permet une </a:t>
            </a:r>
            <a:r>
              <a:rPr kumimoji="0" lang="fr-FR" sz="2000" b="0" i="0" u="sng" strike="noStrike" cap="none" normalizeH="0" baseline="0" dirty="0" smtClean="0">
                <a:ln>
                  <a:noFill/>
                </a:ln>
                <a:solidFill>
                  <a:srgbClr val="000000"/>
                </a:solidFill>
                <a:effectLst/>
                <a:latin typeface="Calibri" pitchFamily="34" charset="0"/>
                <a:ea typeface="Calibri" pitchFamily="34" charset="0"/>
                <a:cs typeface="Verdana" pitchFamily="34" charset="0"/>
              </a:rPr>
              <a:t>réduction du niveau sonore allant de 15 à 30 dB(A)</a:t>
            </a: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Cette réduction n’empêche pas la communication entre salariés ou l’écoute d’une machine avec un peu d’habitude. Le salarié choisira la protection qui lui convient le mieux ; les casques sont à préférer en cas de travail très salissant ou si la protection est intermittente (car les casques sont plus faciles à mettre en place et à retirer). Les bouchons bien mis sont aussi efficaces que les casques. Les casques enveloppants sont utiles en cas d’intensités très élevées lorsque la conduction osseuse est importante. Le protecteur sera porté dès le début de l’exposition au bruit et pendant toute la durée de celle ci.</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0" y="0"/>
            <a:ext cx="9144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0" i="0" u="none" strike="noStrike" cap="none" normalizeH="0" baseline="0" dirty="0" smtClean="0">
                <a:ln>
                  <a:noFill/>
                </a:ln>
                <a:solidFill>
                  <a:srgbClr val="7030A0"/>
                </a:solidFill>
                <a:effectLst/>
                <a:latin typeface="Calibri" pitchFamily="34" charset="0"/>
                <a:ea typeface="Calibri" pitchFamily="34" charset="0"/>
                <a:cs typeface="Arial" pitchFamily="34" charset="0"/>
              </a:rPr>
              <a:t>Nuisance sonore :</a:t>
            </a:r>
            <a:endParaRPr kumimoji="0" lang="fr-FR" sz="2400" b="0" i="0" u="none" strike="noStrike" cap="none" normalizeH="0" baseline="0" dirty="0" smtClean="0">
              <a:ln>
                <a:noFill/>
              </a:ln>
              <a:solidFill>
                <a:srgbClr val="7030A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Définition d'une nuisance : " élément de l'environnement jugé néfaste pour la santé ou la qualité de la vie." Une nuisance est donc un élément qui dérange des personnes.</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Une nuisance sonore est donc une "pollution" par le son, un son trop important, qui </a:t>
            </a: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hlinkClick r:id="rId2"/>
              </a:rPr>
              <a:t>gêne</a:t>
            </a: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 ou crée des dégâts.</a:t>
            </a:r>
            <a:b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Klaxons, pots pétaradants, redémarrages explosifs et freinages de dernière minute : que ce soit le son du moteur, des pots d'échappement ou du frottement des pneus sur la chaussée, la circulation génère un bruit qui évolue au fil du temps. Véritable capharnaüm le matin puis paisible l'après-midi, le niveau sonore d'une rue varie au fil de la journée. </a:t>
            </a:r>
            <a:b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br>
            <a:r>
              <a:rPr kumimoji="0" lang="fr-FR" sz="24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L'oreille humaine perçoit les sons à partir de 0 dB (seuil d'audibilité) et jusqu'à 120 dB (seuil de douleur).</a:t>
            </a:r>
            <a:endParaRPr kumimoji="0" lang="fr-FR"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5752" y="55600"/>
            <a:ext cx="8572528" cy="3016210"/>
          </a:xfrm>
          <a:prstGeom prst="rect">
            <a:avLst/>
          </a:prstGeom>
        </p:spPr>
        <p:style>
          <a:lnRef idx="1">
            <a:schemeClr val="accent5"/>
          </a:lnRef>
          <a:fillRef idx="3">
            <a:schemeClr val="accent5"/>
          </a:fillRef>
          <a:effectRef idx="2">
            <a:schemeClr val="accent5"/>
          </a:effectRef>
          <a:fontRef idx="minor">
            <a:schemeClr val="lt1"/>
          </a:fontRef>
        </p:style>
        <p:txBody>
          <a:bodyPr wrap="square">
            <a:spAutoFit/>
          </a:bodyPr>
          <a:lstStyle/>
          <a:p>
            <a:pPr lvl="0" eaLnBrk="0" fontAlgn="base" hangingPunct="0">
              <a:spcBef>
                <a:spcPct val="0"/>
              </a:spcBef>
              <a:spcAft>
                <a:spcPct val="0"/>
              </a:spcAft>
              <a:buFontTx/>
              <a:buChar char="•"/>
            </a:pPr>
            <a:r>
              <a:rPr lang="fr-FR" sz="2800" b="1" dirty="0" smtClean="0">
                <a:solidFill>
                  <a:schemeClr val="tx1"/>
                </a:solidFill>
                <a:latin typeface="Calibri" pitchFamily="34" charset="0"/>
                <a:ea typeface="Times New Roman" pitchFamily="18" charset="0"/>
                <a:cs typeface="Arial" pitchFamily="34" charset="0"/>
              </a:rPr>
              <a:t>13-2</a:t>
            </a:r>
            <a:r>
              <a:rPr lang="fr-FR" b="1" dirty="0" smtClean="0">
                <a:solidFill>
                  <a:schemeClr val="tx1"/>
                </a:solidFill>
                <a:latin typeface="Calibri" pitchFamily="34" charset="0"/>
                <a:ea typeface="Times New Roman" pitchFamily="18" charset="0"/>
                <a:cs typeface="Arial" pitchFamily="34" charset="0"/>
              </a:rPr>
              <a:t>Protection collective :</a:t>
            </a:r>
            <a:r>
              <a:rPr lang="fr-FR" dirty="0" smtClean="0">
                <a:solidFill>
                  <a:schemeClr val="tx1"/>
                </a:solidFill>
                <a:latin typeface="Calibri" pitchFamily="34" charset="0"/>
                <a:ea typeface="Times New Roman" pitchFamily="18" charset="0"/>
                <a:cs typeface="Arial" pitchFamily="34" charset="0"/>
              </a:rPr>
              <a:t> Elle passe par les systèmes d'</a:t>
            </a:r>
            <a:r>
              <a:rPr lang="fr-FR" dirty="0" smtClean="0">
                <a:solidFill>
                  <a:schemeClr val="tx1"/>
                </a:solidFill>
                <a:latin typeface="Calibri" pitchFamily="34" charset="0"/>
                <a:ea typeface="Times New Roman" pitchFamily="18" charset="0"/>
                <a:cs typeface="Arial" pitchFamily="34" charset="0"/>
                <a:hlinkClick r:id="rId2" tooltip="Isolation sonore"/>
              </a:rPr>
              <a:t>isolation sonore</a:t>
            </a:r>
            <a:r>
              <a:rPr lang="fr-FR" dirty="0" smtClean="0">
                <a:solidFill>
                  <a:schemeClr val="tx1"/>
                </a:solidFill>
                <a:latin typeface="Calibri" pitchFamily="34" charset="0"/>
                <a:ea typeface="Times New Roman" pitchFamily="18" charset="0"/>
                <a:cs typeface="Arial" pitchFamily="34" charset="0"/>
              </a:rPr>
              <a:t> des habitations, habitacles, lieux de vie et de travail, les </a:t>
            </a:r>
            <a:r>
              <a:rPr lang="fr-FR" dirty="0" smtClean="0">
                <a:solidFill>
                  <a:schemeClr val="tx1"/>
                </a:solidFill>
                <a:latin typeface="Calibri" pitchFamily="34" charset="0"/>
                <a:ea typeface="Times New Roman" pitchFamily="18" charset="0"/>
                <a:cs typeface="Arial" pitchFamily="34" charset="0"/>
                <a:hlinkClick r:id="rId3" tooltip="Mur anti-bruit"/>
              </a:rPr>
              <a:t>murs anti-bruit</a:t>
            </a:r>
            <a:r>
              <a:rPr lang="fr-FR" dirty="0" smtClean="0">
                <a:solidFill>
                  <a:schemeClr val="tx1"/>
                </a:solidFill>
                <a:latin typeface="Calibri" pitchFamily="34" charset="0"/>
                <a:ea typeface="Times New Roman" pitchFamily="18" charset="0"/>
                <a:cs typeface="Arial" pitchFamily="34" charset="0"/>
              </a:rPr>
              <a:t> et les efforts consistant à diminuer le bruit à sa source (insonorisation des </a:t>
            </a:r>
            <a:r>
              <a:rPr lang="fr-FR" dirty="0" smtClean="0">
                <a:solidFill>
                  <a:schemeClr val="tx1"/>
                </a:solidFill>
                <a:latin typeface="Calibri" pitchFamily="34" charset="0"/>
                <a:ea typeface="Times New Roman" pitchFamily="18" charset="0"/>
                <a:cs typeface="Arial" pitchFamily="34" charset="0"/>
                <a:hlinkClick r:id="rId4" tooltip="Moteur"/>
              </a:rPr>
              <a:t>moteurs</a:t>
            </a:r>
            <a:r>
              <a:rPr lang="fr-FR" dirty="0" smtClean="0">
                <a:solidFill>
                  <a:schemeClr val="tx1"/>
                </a:solidFill>
                <a:latin typeface="Calibri" pitchFamily="34" charset="0"/>
                <a:ea typeface="Times New Roman" pitchFamily="18" charset="0"/>
                <a:cs typeface="Arial" pitchFamily="34" charset="0"/>
              </a:rPr>
              <a:t>, </a:t>
            </a:r>
            <a:r>
              <a:rPr lang="fr-FR" dirty="0" smtClean="0">
                <a:solidFill>
                  <a:schemeClr val="tx1"/>
                </a:solidFill>
                <a:latin typeface="Calibri" pitchFamily="34" charset="0"/>
                <a:ea typeface="Times New Roman" pitchFamily="18" charset="0"/>
                <a:cs typeface="Arial" pitchFamily="34" charset="0"/>
                <a:hlinkClick r:id="rId5" tooltip="Compresseur"/>
              </a:rPr>
              <a:t>compresseurs</a:t>
            </a:r>
            <a:r>
              <a:rPr lang="fr-FR" dirty="0" smtClean="0">
                <a:solidFill>
                  <a:schemeClr val="tx1"/>
                </a:solidFill>
                <a:latin typeface="Calibri" pitchFamily="34" charset="0"/>
                <a:ea typeface="Times New Roman" pitchFamily="18" charset="0"/>
                <a:cs typeface="Arial" pitchFamily="34" charset="0"/>
              </a:rPr>
              <a:t> équipés de systèmes d'</a:t>
            </a:r>
            <a:r>
              <a:rPr lang="fr-FR" dirty="0" smtClean="0">
                <a:solidFill>
                  <a:schemeClr val="tx1"/>
                </a:solidFill>
                <a:latin typeface="Calibri" pitchFamily="34" charset="0"/>
                <a:ea typeface="Times New Roman" pitchFamily="18" charset="0"/>
                <a:cs typeface="Arial" pitchFamily="34" charset="0"/>
                <a:hlinkClick r:id="rId6" tooltip="Insonorisation"/>
              </a:rPr>
              <a:t>insonorisation</a:t>
            </a:r>
            <a:r>
              <a:rPr lang="fr-FR" dirty="0" smtClean="0">
                <a:solidFill>
                  <a:schemeClr val="tx1"/>
                </a:solidFill>
                <a:latin typeface="Calibri" pitchFamily="34" charset="0"/>
                <a:ea typeface="Times New Roman" pitchFamily="18" charset="0"/>
                <a:cs typeface="Arial" pitchFamily="34" charset="0"/>
              </a:rPr>
              <a:t>, etc., </a:t>
            </a:r>
            <a:r>
              <a:rPr lang="fr-FR" dirty="0" smtClean="0">
                <a:solidFill>
                  <a:schemeClr val="tx1"/>
                </a:solidFill>
                <a:latin typeface="Calibri" pitchFamily="34" charset="0"/>
                <a:ea typeface="Times New Roman" pitchFamily="18" charset="0"/>
                <a:cs typeface="Arial" pitchFamily="34" charset="0"/>
                <a:hlinkClick r:id="rId7" tooltip="Écoconception"/>
              </a:rPr>
              <a:t>écoconception</a:t>
            </a:r>
            <a:r>
              <a:rPr lang="fr-FR" dirty="0" smtClean="0">
                <a:solidFill>
                  <a:schemeClr val="tx1"/>
                </a:solidFill>
                <a:latin typeface="Calibri" pitchFamily="34" charset="0"/>
                <a:ea typeface="Times New Roman" pitchFamily="18" charset="0"/>
                <a:cs typeface="Arial" pitchFamily="34" charset="0"/>
              </a:rPr>
              <a:t> de véhicules, routes et objets utilitaires moins bruyants. Divers aménagements urbains peuvent diminuer le bruit ambiant ou au moins cacher ou "tamponner" certaines sources de bruits. Par exemple, les </a:t>
            </a:r>
            <a:r>
              <a:rPr lang="fr-FR" dirty="0" smtClean="0">
                <a:solidFill>
                  <a:schemeClr val="tx1"/>
                </a:solidFill>
                <a:latin typeface="Calibri" pitchFamily="34" charset="0"/>
                <a:ea typeface="Times New Roman" pitchFamily="18" charset="0"/>
                <a:cs typeface="Arial" pitchFamily="34" charset="0"/>
                <a:hlinkClick r:id="rId8" tooltip="Terrasse végétalisée"/>
              </a:rPr>
              <a:t>terrasses végétalisées</a:t>
            </a:r>
            <a:r>
              <a:rPr lang="fr-FR" dirty="0" smtClean="0">
                <a:solidFill>
                  <a:schemeClr val="tx1"/>
                </a:solidFill>
                <a:latin typeface="Calibri" pitchFamily="34" charset="0"/>
                <a:ea typeface="Times New Roman" pitchFamily="18" charset="0"/>
                <a:cs typeface="Arial" pitchFamily="34" charset="0"/>
              </a:rPr>
              <a:t>, certains matériaux ou </a:t>
            </a:r>
            <a:r>
              <a:rPr lang="fr-FR" dirty="0" smtClean="0">
                <a:solidFill>
                  <a:schemeClr val="tx1"/>
                </a:solidFill>
                <a:latin typeface="Calibri" pitchFamily="34" charset="0"/>
                <a:ea typeface="Times New Roman" pitchFamily="18" charset="0"/>
                <a:cs typeface="Arial" pitchFamily="34" charset="0"/>
                <a:hlinkClick r:id="rId9" tooltip="Éco-matériaux"/>
              </a:rPr>
              <a:t>éco-matériaux</a:t>
            </a:r>
            <a:r>
              <a:rPr lang="fr-FR" dirty="0" smtClean="0">
                <a:solidFill>
                  <a:schemeClr val="tx1"/>
                </a:solidFill>
                <a:latin typeface="Calibri" pitchFamily="34" charset="0"/>
                <a:ea typeface="Times New Roman" pitchFamily="18" charset="0"/>
                <a:cs typeface="Arial" pitchFamily="34" charset="0"/>
              </a:rPr>
              <a:t>, les sols de </a:t>
            </a:r>
            <a:r>
              <a:rPr lang="fr-FR" dirty="0" smtClean="0">
                <a:solidFill>
                  <a:schemeClr val="tx1"/>
                </a:solidFill>
                <a:latin typeface="Calibri" pitchFamily="34" charset="0"/>
                <a:ea typeface="Times New Roman" pitchFamily="18" charset="0"/>
                <a:cs typeface="Arial" pitchFamily="34" charset="0"/>
                <a:hlinkClick r:id="rId10" tooltip="Terre"/>
              </a:rPr>
              <a:t>terre</a:t>
            </a:r>
            <a:r>
              <a:rPr lang="fr-FR" dirty="0" smtClean="0">
                <a:solidFill>
                  <a:schemeClr val="tx1"/>
                </a:solidFill>
                <a:latin typeface="Calibri" pitchFamily="34" charset="0"/>
                <a:ea typeface="Times New Roman" pitchFamily="18" charset="0"/>
                <a:cs typeface="Arial" pitchFamily="34" charset="0"/>
              </a:rPr>
              <a:t> végétalisée l'absorbent un peu à la manière d'une éponge, bien mieux que les surfaces imperméables et réfléchissantes qui le renvoient dans le milieu ambiant (</a:t>
            </a:r>
            <a:r>
              <a:rPr lang="fr-FR" dirty="0" smtClean="0">
                <a:solidFill>
                  <a:schemeClr val="tx1"/>
                </a:solidFill>
                <a:latin typeface="Calibri" pitchFamily="34" charset="0"/>
                <a:ea typeface="Times New Roman" pitchFamily="18" charset="0"/>
                <a:cs typeface="Arial" pitchFamily="34" charset="0"/>
                <a:hlinkClick r:id="rId11" tooltip="Réflexion acoustique"/>
              </a:rPr>
              <a:t>Réflexion acoustique</a:t>
            </a:r>
            <a:r>
              <a:rPr lang="fr-FR" dirty="0" smtClean="0">
                <a:solidFill>
                  <a:schemeClr val="tx1"/>
                </a:solidFill>
                <a:latin typeface="Calibri" pitchFamily="34" charset="0"/>
                <a:ea typeface="Times New Roman" pitchFamily="18" charset="0"/>
                <a:cs typeface="Arial" pitchFamily="34" charset="0"/>
              </a:rPr>
              <a:t>). </a:t>
            </a:r>
            <a:endParaRPr lang="fr-FR" dirty="0" smtClean="0">
              <a:solidFill>
                <a:schemeClr val="tx1"/>
              </a:solidFill>
              <a:latin typeface="Arial" pitchFamily="34" charset="0"/>
              <a:cs typeface="Arial" pitchFamily="34" charset="0"/>
            </a:endParaRPr>
          </a:p>
          <a:p>
            <a:pPr lvl="0" eaLnBrk="0" fontAlgn="base" hangingPunct="0">
              <a:spcBef>
                <a:spcPct val="0"/>
              </a:spcBef>
              <a:spcAft>
                <a:spcPct val="0"/>
              </a:spcAft>
            </a:pPr>
            <a:endParaRPr lang="fr-FR" dirty="0" smtClean="0">
              <a:solidFill>
                <a:schemeClr val="tx1"/>
              </a:solidFill>
              <a:latin typeface="Arial" pitchFamily="34" charset="0"/>
              <a:cs typeface="Arial" pitchFamily="34" charset="0"/>
            </a:endParaRPr>
          </a:p>
        </p:txBody>
      </p:sp>
      <p:sp>
        <p:nvSpPr>
          <p:cNvPr id="103425" name="Rectangle 1"/>
          <p:cNvSpPr>
            <a:spLocks noChangeArrowheads="1"/>
          </p:cNvSpPr>
          <p:nvPr/>
        </p:nvSpPr>
        <p:spPr bwMode="auto">
          <a:xfrm>
            <a:off x="214314" y="3214686"/>
            <a:ext cx="8715404" cy="3477875"/>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Wingdings" pitchFamily="2" charset="2"/>
              </a:rPr>
              <a:t>**</a:t>
            </a:r>
            <a:r>
              <a:rPr kumimoji="0" lang="fr-FR" sz="2000" b="1" i="0" u="none" strike="noStrike" cap="none" normalizeH="0" baseline="0" dirty="0" smtClean="0">
                <a:ln>
                  <a:noFill/>
                </a:ln>
                <a:solidFill>
                  <a:srgbClr val="000000"/>
                </a:solidFill>
                <a:effectLst/>
                <a:latin typeface="Calibri" pitchFamily="34" charset="0"/>
                <a:ea typeface="Calibri" pitchFamily="34" charset="0"/>
                <a:cs typeface="Verdana" pitchFamily="34" charset="0"/>
              </a:rPr>
              <a:t>Protection technique collective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C’est le moyen le plus efficace, mais aussi le plus difficile à mettre en </a:t>
            </a:r>
            <a:r>
              <a:rPr kumimoji="0" lang="fr-FR" sz="2000" b="0" i="0" u="none" strike="noStrike" cap="none" normalizeH="0" baseline="0" dirty="0" err="1" smtClean="0">
                <a:ln>
                  <a:noFill/>
                </a:ln>
                <a:solidFill>
                  <a:srgbClr val="000000"/>
                </a:solidFill>
                <a:effectLst/>
                <a:latin typeface="Calibri" pitchFamily="34" charset="0"/>
                <a:ea typeface="Calibri" pitchFamily="34" charset="0"/>
                <a:cs typeface="Verdana" pitchFamily="34" charset="0"/>
              </a:rPr>
              <a:t>oeuvre</a:t>
            </a: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techniquement. Elle permet d’agir dès la conception ou par conception des lieux de travail :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réduction à la source (concevoir et acquérir les machines les moins bruyantes),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isoler la source sonore (encoffrement),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écran acoustique (réduit la propagation du son),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traitement acoustique des locaux (matériaux absorbants pour les parois),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acoustique prévisionnelle (avant de modifier l’installation des machines),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000000"/>
                </a:solidFill>
                <a:effectLst/>
                <a:latin typeface="Calibri" pitchFamily="34" charset="0"/>
                <a:ea typeface="Calibri" pitchFamily="34" charset="0"/>
                <a:cs typeface="Verdana" pitchFamily="34" charset="0"/>
              </a:rPr>
              <a:t>• limiter le temps d’exposition (cabine insonorisée). </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00100" y="571480"/>
            <a:ext cx="5857900" cy="181588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800" b="1" u="sng" smtClean="0">
                <a:hlinkClick r:id="rId2"/>
              </a:rPr>
              <a:t>Les sources/</a:t>
            </a:r>
          </a:p>
          <a:p>
            <a:r>
              <a:rPr lang="fr-FR" sz="2800" b="1" u="sng" smtClean="0">
                <a:hlinkClick r:id="rId2"/>
              </a:rPr>
              <a:t>WWW.bruit.fr</a:t>
            </a:r>
            <a:r>
              <a:rPr lang="fr-FR" sz="2800" b="1" smtClean="0"/>
              <a:t> </a:t>
            </a:r>
            <a:r>
              <a:rPr lang="fr-FR" sz="2800" smtClean="0"/>
              <a:t/>
            </a:r>
            <a:br>
              <a:rPr lang="fr-FR" sz="2800" smtClean="0"/>
            </a:br>
            <a:r>
              <a:rPr lang="fr-FR" sz="2800" b="1" u="sng" smtClean="0">
                <a:hlinkClick r:id="rId3"/>
              </a:rPr>
              <a:t>WWW.google.com</a:t>
            </a:r>
            <a:endParaRPr lang="fr-FR" sz="2800" b="1" u="sng" smtClean="0"/>
          </a:p>
          <a:p>
            <a:endParaRPr lang="fr-FR" sz="2800" dirty="0"/>
          </a:p>
        </p:txBody>
      </p:sp>
      <p:sp>
        <p:nvSpPr>
          <p:cNvPr id="3" name="Rectangle 2"/>
          <p:cNvSpPr/>
          <p:nvPr/>
        </p:nvSpPr>
        <p:spPr>
          <a:xfrm>
            <a:off x="1071538" y="2071678"/>
            <a:ext cx="5354487" cy="40011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fr-FR" sz="2000" b="1" dirty="0" smtClean="0">
                <a:solidFill>
                  <a:srgbClr val="00B0F0"/>
                </a:solidFill>
              </a:rPr>
              <a:t>www.irma.asso.fr/Le-bruit-dans-la-ville</a:t>
            </a:r>
            <a:endParaRPr lang="fr-FR" sz="2000" b="1" dirty="0">
              <a:solidFill>
                <a:srgbClr val="00B0F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0"/>
            <a:ext cx="9144000"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BoldItalic"/>
              </a:rPr>
              <a:t>Dormant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Roman"/>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partie fixe d’une fenêtre ou d’une porte.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BoldItalic"/>
              </a:rPr>
              <a:t>Décibel (dB)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Roman"/>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unité exprimant le niveau de bruit.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BoldItalic"/>
              </a:rPr>
              <a:t>Gros œuvre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Roman"/>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ossature du bâtiment (fondations, murs porteurs,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planchers).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BoldItalic"/>
              </a:rPr>
              <a:t>Isolement de façade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Roman"/>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différence entre le niveau sonore à l’extérieur</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et le niveau sonore transmis à l’intérieur du logement. Cet isolement est différent de la performance annoncée par le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fabricant car il dépend de nombreux paramètres autres que les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caractéristiques des produits (nature des éléments du bâtiment,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mise en oeuvre, architecture).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BoldItalic"/>
              </a:rPr>
              <a:t>Ventilation mécanique </a:t>
            </a:r>
            <a:r>
              <a:rPr kumimoji="0" lang="fr-FR" sz="2000" b="0" i="0" u="none" strike="noStrike" cap="none" normalizeH="0" baseline="0" dirty="0" smtClean="0">
                <a:ln>
                  <a:noFill/>
                </a:ln>
                <a:solidFill>
                  <a:srgbClr val="7030A0"/>
                </a:solidFill>
                <a:effectLst/>
                <a:latin typeface="Calibri" pitchFamily="34" charset="0"/>
                <a:ea typeface="Calibri" pitchFamily="34" charset="0"/>
                <a:cs typeface="Frutiger-Roman"/>
              </a:rPr>
              <a:t>: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système comportant un ou deux ventilateurs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qui mettent l’air en mouvement afin de permettre son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évacuation ou son insufflation.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Dans une </a:t>
            </a:r>
            <a:r>
              <a:rPr kumimoji="0" lang="fr-FR" sz="2000" b="0" i="1" u="none" strike="noStrike" cap="none" normalizeH="0" baseline="0" dirty="0" smtClean="0">
                <a:ln>
                  <a:noFill/>
                </a:ln>
                <a:solidFill>
                  <a:schemeClr val="tx1"/>
                </a:solidFill>
                <a:effectLst/>
                <a:latin typeface="Calibri" pitchFamily="34" charset="0"/>
                <a:ea typeface="Calibri" pitchFamily="34" charset="0"/>
                <a:cs typeface="Frutiger-BoldItalic"/>
              </a:rPr>
              <a:t>VMC </a:t>
            </a: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(ventilation mécanique contrôlée), les bouches</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de ventilation et les entrées d’air régulent automatiquement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l’extraction et l’admission d’air afin d’assurer correctement son</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renouvellement, en conformité avec les règlements d’hygiène,</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tout en limitant les déperditions d’énergie et les ouvertures trop</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2000" b="0" i="0" u="none" strike="noStrike" cap="none" normalizeH="0" baseline="0" dirty="0" smtClean="0">
                <a:ln>
                  <a:noFill/>
                </a:ln>
                <a:solidFill>
                  <a:schemeClr val="tx1"/>
                </a:solidFill>
                <a:effectLst/>
                <a:latin typeface="Calibri" pitchFamily="34" charset="0"/>
                <a:ea typeface="Calibri" pitchFamily="34" charset="0"/>
                <a:cs typeface="Frutiger-Roman"/>
              </a:rPr>
              <a:t>grandes sur l’extérieur, sources de bruit.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Thème Office">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337</TotalTime>
  <Words>8245</Words>
  <PresentationFormat>Affichage à l'écran (4:3)</PresentationFormat>
  <Paragraphs>602</Paragraphs>
  <Slides>81</Slides>
  <Notes>1</Notes>
  <HiddenSlides>0</HiddenSlides>
  <MMClips>0</MMClips>
  <ScaleCrop>false</ScaleCrop>
  <HeadingPairs>
    <vt:vector size="4" baseType="variant">
      <vt:variant>
        <vt:lpstr>Thème</vt:lpstr>
      </vt:variant>
      <vt:variant>
        <vt:i4>1</vt:i4>
      </vt:variant>
      <vt:variant>
        <vt:lpstr>Titres des diapositives</vt:lpstr>
      </vt:variant>
      <vt:variant>
        <vt:i4>81</vt:i4>
      </vt:variant>
    </vt:vector>
  </HeadingPairs>
  <TitlesOfParts>
    <vt:vector size="82" baseType="lpstr">
      <vt:lpstr>Thème Office</vt:lpstr>
      <vt:lpstr>Diapositive 1</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Diapositive 73</vt:lpstr>
      <vt:lpstr>Diapositive 74</vt:lpstr>
      <vt:lpstr>Diapositive 75</vt:lpstr>
      <vt:lpstr>Diapositive 76</vt:lpstr>
      <vt:lpstr>Diapositive 77</vt:lpstr>
      <vt:lpstr>Diapositive 78</vt:lpstr>
      <vt:lpstr>Diapositive 79</vt:lpstr>
      <vt:lpstr>Diapositive 80</vt:lpstr>
      <vt:lpstr>Diapositive 81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cp:lastModifiedBy>Lamine</cp:lastModifiedBy>
  <cp:revision>46</cp:revision>
  <dcterms:modified xsi:type="dcterms:W3CDTF">2010-12-11T16:49:24Z</dcterms:modified>
</cp:coreProperties>
</file>