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9" r:id="rId18"/>
    <p:sldId id="278" r:id="rId19"/>
    <p:sldId id="283" r:id="rId20"/>
    <p:sldId id="284" r:id="rId21"/>
    <p:sldId id="285" r:id="rId22"/>
    <p:sldId id="286" r:id="rId23"/>
    <p:sldId id="287" r:id="rId24"/>
    <p:sldId id="272" r:id="rId25"/>
    <p:sldId id="273" r:id="rId26"/>
    <p:sldId id="274" r:id="rId27"/>
    <p:sldId id="275" r:id="rId28"/>
    <p:sldId id="277" r:id="rId29"/>
    <p:sldId id="27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1664"/>
    <a:srgbClr val="1813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80E9B4-58B7-4686-BD1C-DC508617B0EC}" type="datetimeFigureOut">
              <a:rPr lang="en-US" smtClean="0"/>
              <a:t>8/2/2019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34D70E-B7C1-4376-9172-C49EAB94B474}" type="slidenum">
              <a:rPr lang="en-US" smtClean="0"/>
              <a:t>‹#›</a:t>
            </a:fld>
            <a:endParaRPr lang="en-US"/>
          </a:p>
        </p:txBody>
      </p:sp>
    </p:spTree>
    <p:extLst>
      <p:ext uri="{BB962C8B-B14F-4D97-AF65-F5344CB8AC3E}">
        <p14:creationId xmlns:p14="http://schemas.microsoft.com/office/powerpoint/2010/main" val="576304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vi-VN" altLang="en-US" smtClean="0">
              <a:latin typeface="Arial" pitchFamily="34" charset="0"/>
            </a:endParaRPr>
          </a:p>
        </p:txBody>
      </p:sp>
      <p:sp>
        <p:nvSpPr>
          <p:cNvPr id="512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fld id="{A2E4C2EF-EF4D-4C10-9E67-60D6A9E1F182}" type="slidenum">
              <a:rPr lang="en-US" altLang="en-US">
                <a:solidFill>
                  <a:prstClr val="black"/>
                </a:solidFill>
              </a:rPr>
              <a:pPr/>
              <a:t>28</a:t>
            </a:fld>
            <a:endParaRPr lang="en-US" altLang="en-US">
              <a:solidFill>
                <a:prstClr val="black"/>
              </a:solidFill>
            </a:endParaRPr>
          </a:p>
        </p:txBody>
      </p:sp>
    </p:spTree>
    <p:extLst>
      <p:ext uri="{BB962C8B-B14F-4D97-AF65-F5344CB8AC3E}">
        <p14:creationId xmlns:p14="http://schemas.microsoft.com/office/powerpoint/2010/main" val="984987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C2E2B16-2B66-4374-9100-274B6C2689AC}" type="datetimeFigureOut">
              <a:rPr lang="en-US" smtClean="0"/>
              <a:t>8/2/2019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94DA6-4B45-46F9-92AE-69A27E99C0B7}"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2E2B16-2B66-4374-9100-274B6C2689AC}" type="datetimeFigureOut">
              <a:rPr lang="en-US" smtClean="0"/>
              <a:t>8/2/2019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2E2B16-2B66-4374-9100-274B6C2689AC}" type="datetimeFigureOut">
              <a:rPr lang="en-US" smtClean="0"/>
              <a:t>8/2/2019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38125"/>
            <a:ext cx="6477000" cy="868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38275"/>
            <a:ext cx="4038600" cy="4733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38275"/>
            <a:ext cx="4038600" cy="4733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95D9F9-F82E-4C7F-A896-2331E72BA2F2}" type="slidenum">
              <a:rPr lang="en-US"/>
              <a:pPr>
                <a:defRPr/>
              </a:pPr>
              <a:t>‹#›</a:t>
            </a:fld>
            <a:endParaRPr lang="en-US"/>
          </a:p>
        </p:txBody>
      </p:sp>
    </p:spTree>
    <p:extLst>
      <p:ext uri="{BB962C8B-B14F-4D97-AF65-F5344CB8AC3E}">
        <p14:creationId xmlns:p14="http://schemas.microsoft.com/office/powerpoint/2010/main" val="3237850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2E2B16-2B66-4374-9100-274B6C2689AC}" type="datetimeFigureOut">
              <a:rPr lang="en-US" smtClean="0"/>
              <a:t>8/2/2019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2E2B16-2B66-4374-9100-274B6C2689AC}" type="datetimeFigureOut">
              <a:rPr lang="en-US" smtClean="0"/>
              <a:t>8/2/2019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394DA6-4B45-46F9-92AE-69A27E99C0B7}"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2E2B16-2B66-4374-9100-274B6C2689AC}" type="datetimeFigureOut">
              <a:rPr lang="en-US" smtClean="0"/>
              <a:t>8/2/2019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2E2B16-2B66-4374-9100-274B6C2689AC}" type="datetimeFigureOut">
              <a:rPr lang="en-US" smtClean="0"/>
              <a:t>8/2/2019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394DA6-4B45-46F9-92AE-69A27E99C0B7}"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2E2B16-2B66-4374-9100-274B6C2689AC}" type="datetimeFigureOut">
              <a:rPr lang="en-US" smtClean="0"/>
              <a:t>8/2/2019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E2B16-2B66-4374-9100-274B6C2689AC}" type="datetimeFigureOut">
              <a:rPr lang="en-US" smtClean="0"/>
              <a:t>8/2/2019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2E2B16-2B66-4374-9100-274B6C2689AC}" type="datetimeFigureOut">
              <a:rPr lang="en-US" smtClean="0"/>
              <a:t>8/2/2019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94DA6-4B45-46F9-92AE-69A27E99C0B7}"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2E2B16-2B66-4374-9100-274B6C2689AC}" type="datetimeFigureOut">
              <a:rPr lang="en-US" smtClean="0"/>
              <a:t>8/2/2019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394DA6-4B45-46F9-92AE-69A27E99C0B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C2E2B16-2B66-4374-9100-274B6C2689AC}" type="datetimeFigureOut">
              <a:rPr lang="en-US" smtClean="0"/>
              <a:t>8/2/2019</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B394DA6-4B45-46F9-92AE-69A27E99C0B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8" r:id="rId12"/>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1295400"/>
            <a:ext cx="7620000" cy="1546577"/>
          </a:xfrm>
          <a:prstGeom prst="rect">
            <a:avLst/>
          </a:prstGeom>
        </p:spPr>
        <p:txBody>
          <a:bodyPr wrap="square">
            <a:spAutoFit/>
          </a:bodyPr>
          <a:lstStyle/>
          <a:p>
            <a:pPr algn="ctr">
              <a:lnSpc>
                <a:spcPct val="115000"/>
              </a:lnSpc>
              <a:spcAft>
                <a:spcPts val="0"/>
              </a:spcAft>
            </a:pPr>
            <a:r>
              <a:rPr lang="en-US" sz="3000" b="1" smtClean="0">
                <a:solidFill>
                  <a:srgbClr val="0E1664"/>
                </a:solidFill>
                <a:effectLst/>
                <a:latin typeface="Times New Roman" panose="02020603050405020304" pitchFamily="18" charset="0"/>
                <a:ea typeface="Calibri"/>
                <a:cs typeface="Times New Roman" panose="02020603050405020304" pitchFamily="18" charset="0"/>
              </a:rPr>
              <a:t>CHUYÊN ĐỀ</a:t>
            </a:r>
            <a:endParaRPr lang="en-US" sz="3000">
              <a:solidFill>
                <a:srgbClr val="0E1664"/>
              </a:solidFill>
              <a:latin typeface="Times New Roman" panose="02020603050405020304" pitchFamily="18" charset="0"/>
              <a:ea typeface="Calibri"/>
              <a:cs typeface="Times New Roman" panose="02020603050405020304" pitchFamily="18" charset="0"/>
            </a:endParaRPr>
          </a:p>
          <a:p>
            <a:pPr algn="ctr"/>
            <a:r>
              <a:rPr lang="en-US" sz="3000" b="1" smtClean="0">
                <a:solidFill>
                  <a:srgbClr val="0E1664"/>
                </a:solidFill>
                <a:effectLst/>
                <a:latin typeface="Times New Roman" panose="02020603050405020304" pitchFamily="18" charset="0"/>
                <a:ea typeface="Calibri"/>
                <a:cs typeface="Times New Roman" panose="02020603050405020304" pitchFamily="18" charset="0"/>
              </a:rPr>
              <a:t>NÂNG CAO CHẤT LƯỢNG ĐỀ KIỂM TRA MÔN NGỮ VĂN THCS</a:t>
            </a:r>
            <a:endParaRPr lang="en-US" sz="3000">
              <a:solidFill>
                <a:srgbClr val="0E166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4761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533400"/>
            <a:ext cx="7467600" cy="3514295"/>
          </a:xfrm>
          <a:prstGeom prst="rect">
            <a:avLst/>
          </a:prstGeom>
        </p:spPr>
        <p:txBody>
          <a:bodyPr wrap="square">
            <a:spAutoFit/>
          </a:bodyPr>
          <a:lstStyle/>
          <a:p>
            <a:pPr>
              <a:lnSpc>
                <a:spcPct val="112000"/>
              </a:lnSpc>
              <a:spcAft>
                <a:spcPts val="0"/>
              </a:spcAft>
            </a:pPr>
            <a:r>
              <a:rPr lang="en-US" sz="2500" smtClean="0">
                <a:solidFill>
                  <a:srgbClr val="000000"/>
                </a:solidFill>
                <a:effectLst/>
                <a:latin typeface="Times New Roman"/>
                <a:ea typeface="Times New Roman"/>
                <a:cs typeface="Times New Roman"/>
              </a:rPr>
              <a:t>- Chuyển đổi câu chủ động thành câu bị động</a:t>
            </a:r>
            <a:endParaRPr lang="en-US" sz="2500">
              <a:ea typeface="Calibri"/>
              <a:cs typeface="Times New Roman"/>
            </a:endParaRPr>
          </a:p>
          <a:p>
            <a:pPr>
              <a:lnSpc>
                <a:spcPct val="112000"/>
              </a:lnSpc>
              <a:spcAft>
                <a:spcPts val="0"/>
              </a:spcAft>
            </a:pPr>
            <a:r>
              <a:rPr lang="en-US" sz="2500" smtClean="0">
                <a:solidFill>
                  <a:srgbClr val="000000"/>
                </a:solidFill>
                <a:effectLst/>
                <a:latin typeface="Times New Roman"/>
                <a:ea typeface="Times New Roman"/>
                <a:cs typeface="Times New Roman"/>
              </a:rPr>
              <a:t>- Dùng cụm chủ vị để mở rộng câu</a:t>
            </a:r>
            <a:endParaRPr lang="en-US" sz="2500">
              <a:ea typeface="Calibri"/>
              <a:cs typeface="Times New Roman"/>
            </a:endParaRPr>
          </a:p>
          <a:p>
            <a:pPr>
              <a:lnSpc>
                <a:spcPct val="112000"/>
              </a:lnSpc>
              <a:spcAft>
                <a:spcPts val="0"/>
              </a:spcAft>
            </a:pPr>
            <a:r>
              <a:rPr lang="en-US" sz="2500" smtClean="0">
                <a:solidFill>
                  <a:srgbClr val="000000"/>
                </a:solidFill>
                <a:effectLst/>
                <a:latin typeface="Times New Roman"/>
                <a:ea typeface="Times New Roman"/>
                <a:cs typeface="Times New Roman"/>
              </a:rPr>
              <a:t>- Liệt kê</a:t>
            </a:r>
            <a:endParaRPr lang="en-US" sz="2500">
              <a:ea typeface="Calibri"/>
              <a:cs typeface="Times New Roman"/>
            </a:endParaRPr>
          </a:p>
          <a:p>
            <a:pPr>
              <a:lnSpc>
                <a:spcPct val="112000"/>
              </a:lnSpc>
              <a:spcAft>
                <a:spcPts val="0"/>
              </a:spcAft>
            </a:pPr>
            <a:r>
              <a:rPr lang="en-US" sz="2500" smtClean="0">
                <a:solidFill>
                  <a:srgbClr val="000000"/>
                </a:solidFill>
                <a:effectLst/>
                <a:latin typeface="Times New Roman"/>
                <a:ea typeface="Times New Roman"/>
                <a:cs typeface="Times New Roman"/>
              </a:rPr>
              <a:t>- Dấu chấm lửng và dấu chấm phẩy</a:t>
            </a:r>
            <a:endParaRPr lang="en-US" sz="2500">
              <a:ea typeface="Calibri"/>
              <a:cs typeface="Times New Roman"/>
            </a:endParaRPr>
          </a:p>
          <a:p>
            <a:pPr>
              <a:lnSpc>
                <a:spcPct val="112000"/>
              </a:lnSpc>
              <a:spcAft>
                <a:spcPts val="0"/>
              </a:spcAft>
            </a:pPr>
            <a:r>
              <a:rPr lang="en-US" sz="2500" smtClean="0">
                <a:solidFill>
                  <a:srgbClr val="000000"/>
                </a:solidFill>
                <a:effectLst/>
                <a:latin typeface="Times New Roman"/>
                <a:ea typeface="Times New Roman"/>
                <a:cs typeface="Times New Roman"/>
              </a:rPr>
              <a:t>- Dấu gạch ngang. </a:t>
            </a:r>
            <a:endParaRPr lang="en-US" sz="2500">
              <a:ea typeface="Calibri"/>
              <a:cs typeface="Times New Roman"/>
            </a:endParaRPr>
          </a:p>
          <a:p>
            <a:pPr>
              <a:lnSpc>
                <a:spcPct val="112000"/>
              </a:lnSpc>
              <a:spcAft>
                <a:spcPts val="0"/>
              </a:spcAft>
            </a:pPr>
            <a:r>
              <a:rPr lang="en-US" sz="2500" b="1" smtClean="0">
                <a:solidFill>
                  <a:srgbClr val="000000"/>
                </a:solidFill>
                <a:effectLst/>
                <a:latin typeface="Times New Roman"/>
                <a:ea typeface="Times New Roman"/>
                <a:cs typeface="Times New Roman"/>
              </a:rPr>
              <a:t>III. PHẦN TẬP LÀM VĂN </a:t>
            </a:r>
            <a:endParaRPr lang="en-US" sz="2500">
              <a:ea typeface="Calibri"/>
              <a:cs typeface="Times New Roman"/>
            </a:endParaRPr>
          </a:p>
          <a:p>
            <a:pPr>
              <a:lnSpc>
                <a:spcPct val="112000"/>
              </a:lnSpc>
              <a:spcAft>
                <a:spcPts val="0"/>
              </a:spcAft>
            </a:pPr>
            <a:r>
              <a:rPr lang="en-US" sz="2500" smtClean="0">
                <a:solidFill>
                  <a:srgbClr val="000000"/>
                </a:solidFill>
                <a:effectLst/>
                <a:latin typeface="Times New Roman"/>
                <a:ea typeface="Times New Roman"/>
                <a:cs typeface="Times New Roman"/>
              </a:rPr>
              <a:t>- Văn biểu cảm </a:t>
            </a:r>
            <a:endParaRPr lang="en-US" sz="2500">
              <a:ea typeface="Calibri"/>
              <a:cs typeface="Times New Roman"/>
            </a:endParaRPr>
          </a:p>
          <a:p>
            <a:pPr>
              <a:lnSpc>
                <a:spcPct val="112000"/>
              </a:lnSpc>
              <a:spcAft>
                <a:spcPts val="0"/>
              </a:spcAft>
            </a:pPr>
            <a:r>
              <a:rPr lang="en-US" sz="2500" smtClean="0">
                <a:solidFill>
                  <a:srgbClr val="000000"/>
                </a:solidFill>
                <a:effectLst/>
                <a:latin typeface="Times New Roman"/>
                <a:ea typeface="Times New Roman"/>
                <a:cs typeface="Times New Roman"/>
              </a:rPr>
              <a:t>- Văn nghị luận</a:t>
            </a:r>
            <a:endParaRPr lang="en-US" sz="2500">
              <a:ea typeface="Calibri"/>
              <a:cs typeface="Times New Roman"/>
            </a:endParaRPr>
          </a:p>
        </p:txBody>
      </p:sp>
    </p:spTree>
    <p:extLst>
      <p:ext uri="{BB962C8B-B14F-4D97-AF65-F5344CB8AC3E}">
        <p14:creationId xmlns:p14="http://schemas.microsoft.com/office/powerpoint/2010/main" val="499020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435809"/>
            <a:ext cx="7391400" cy="5967659"/>
          </a:xfrm>
          <a:prstGeom prst="rect">
            <a:avLst/>
          </a:prstGeom>
        </p:spPr>
        <p:txBody>
          <a:bodyPr wrap="square">
            <a:spAutoFit/>
          </a:bodyPr>
          <a:lstStyle/>
          <a:p>
            <a:pPr algn="ctr">
              <a:lnSpc>
                <a:spcPct val="112000"/>
              </a:lnSpc>
              <a:spcAft>
                <a:spcPts val="0"/>
              </a:spcAft>
            </a:pPr>
            <a:r>
              <a:rPr lang="en-US" sz="1900" b="1" smtClean="0">
                <a:solidFill>
                  <a:schemeClr val="accent1">
                    <a:lumMod val="50000"/>
                  </a:schemeClr>
                </a:solidFill>
                <a:effectLst/>
                <a:latin typeface="Times New Roman"/>
                <a:ea typeface="Times New Roman"/>
                <a:cs typeface="Times New Roman"/>
              </a:rPr>
              <a:t>LỚP 8</a:t>
            </a:r>
            <a:endParaRPr lang="en-US" sz="1900" smtClean="0">
              <a:solidFill>
                <a:schemeClr val="accent1">
                  <a:lumMod val="50000"/>
                </a:schemeClr>
              </a:solidFill>
              <a:ea typeface="Times New Roman"/>
              <a:cs typeface="Times New Roman"/>
            </a:endParaRPr>
          </a:p>
          <a:p>
            <a:pPr algn="just">
              <a:lnSpc>
                <a:spcPct val="112000"/>
              </a:lnSpc>
              <a:spcAft>
                <a:spcPts val="0"/>
              </a:spcAft>
            </a:pPr>
            <a:r>
              <a:rPr lang="en-US" sz="1900" b="1" smtClean="0">
                <a:effectLst/>
                <a:latin typeface="Times New Roman"/>
                <a:ea typeface="Times New Roman"/>
                <a:cs typeface="Times New Roman"/>
              </a:rPr>
              <a:t>I. VĂN HỌC </a:t>
            </a:r>
            <a:endParaRPr lang="en-US" sz="1900">
              <a:ea typeface="Calibri"/>
              <a:cs typeface="Times New Roman"/>
            </a:endParaRPr>
          </a:p>
          <a:p>
            <a:pPr>
              <a:lnSpc>
                <a:spcPct val="112000"/>
              </a:lnSpc>
              <a:spcAft>
                <a:spcPts val="0"/>
              </a:spcAft>
            </a:pPr>
            <a:r>
              <a:rPr lang="en-US" sz="1900" smtClean="0">
                <a:effectLst/>
                <a:latin typeface="Times New Roman"/>
                <a:ea typeface="Times New Roman"/>
                <a:cs typeface="Times New Roman"/>
              </a:rPr>
              <a:t>- Tôi đi học </a:t>
            </a:r>
            <a:endParaRPr lang="en-US" sz="1900">
              <a:ea typeface="Calibri"/>
              <a:cs typeface="Times New Roman"/>
            </a:endParaRPr>
          </a:p>
          <a:p>
            <a:pPr>
              <a:lnSpc>
                <a:spcPct val="112000"/>
              </a:lnSpc>
              <a:spcAft>
                <a:spcPts val="0"/>
              </a:spcAft>
            </a:pPr>
            <a:r>
              <a:rPr lang="en-US" sz="1900" smtClean="0">
                <a:effectLst/>
                <a:latin typeface="Times New Roman"/>
                <a:ea typeface="Times New Roman"/>
                <a:cs typeface="Times New Roman"/>
              </a:rPr>
              <a:t>- Trong lòng mẹ </a:t>
            </a:r>
            <a:endParaRPr lang="en-US" sz="1900">
              <a:ea typeface="Calibri"/>
              <a:cs typeface="Times New Roman"/>
            </a:endParaRPr>
          </a:p>
          <a:p>
            <a:pPr>
              <a:lnSpc>
                <a:spcPct val="112000"/>
              </a:lnSpc>
              <a:spcAft>
                <a:spcPts val="0"/>
              </a:spcAft>
            </a:pPr>
            <a:r>
              <a:rPr lang="en-US" sz="1900" smtClean="0">
                <a:effectLst/>
                <a:latin typeface="Times New Roman"/>
                <a:ea typeface="Times New Roman"/>
                <a:cs typeface="Times New Roman"/>
              </a:rPr>
              <a:t>- Tức nước vỡ bờ </a:t>
            </a:r>
            <a:endParaRPr lang="en-US" sz="1900">
              <a:ea typeface="Calibri"/>
              <a:cs typeface="Times New Roman"/>
            </a:endParaRPr>
          </a:p>
          <a:p>
            <a:pPr>
              <a:lnSpc>
                <a:spcPct val="112000"/>
              </a:lnSpc>
              <a:spcAft>
                <a:spcPts val="0"/>
              </a:spcAft>
            </a:pPr>
            <a:r>
              <a:rPr lang="en-US" sz="1900" smtClean="0">
                <a:effectLst/>
                <a:latin typeface="Times New Roman"/>
                <a:ea typeface="Times New Roman"/>
                <a:cs typeface="Times New Roman"/>
              </a:rPr>
              <a:t>- Lão Hạc </a:t>
            </a:r>
            <a:endParaRPr lang="en-US" sz="1900">
              <a:ea typeface="Calibri"/>
              <a:cs typeface="Times New Roman"/>
            </a:endParaRPr>
          </a:p>
          <a:p>
            <a:pPr>
              <a:lnSpc>
                <a:spcPct val="112000"/>
              </a:lnSpc>
              <a:spcAft>
                <a:spcPts val="0"/>
              </a:spcAft>
            </a:pPr>
            <a:r>
              <a:rPr lang="en-US" sz="1900" smtClean="0">
                <a:effectLst/>
                <a:latin typeface="Times New Roman"/>
                <a:ea typeface="Times New Roman"/>
                <a:cs typeface="Times New Roman"/>
              </a:rPr>
              <a:t>- Đập đá ở Côn Lôn </a:t>
            </a:r>
            <a:endParaRPr lang="en-US" sz="1900">
              <a:ea typeface="Calibri"/>
              <a:cs typeface="Times New Roman"/>
            </a:endParaRPr>
          </a:p>
          <a:p>
            <a:pPr>
              <a:lnSpc>
                <a:spcPct val="112000"/>
              </a:lnSpc>
              <a:spcAft>
                <a:spcPts val="0"/>
              </a:spcAft>
            </a:pPr>
            <a:r>
              <a:rPr lang="en-US" sz="1900" smtClean="0">
                <a:effectLst/>
                <a:latin typeface="Times New Roman"/>
                <a:ea typeface="Times New Roman"/>
                <a:cs typeface="Times New Roman"/>
              </a:rPr>
              <a:t>- Ông đồ </a:t>
            </a:r>
            <a:endParaRPr lang="en-US" sz="1900">
              <a:ea typeface="Calibri"/>
              <a:cs typeface="Times New Roman"/>
            </a:endParaRPr>
          </a:p>
          <a:p>
            <a:pPr>
              <a:lnSpc>
                <a:spcPct val="112000"/>
              </a:lnSpc>
              <a:spcAft>
                <a:spcPts val="0"/>
              </a:spcAft>
            </a:pPr>
            <a:r>
              <a:rPr lang="en-US" sz="1900" smtClean="0">
                <a:effectLst/>
                <a:latin typeface="Times New Roman"/>
                <a:ea typeface="Calibri"/>
                <a:cs typeface="Times New Roman"/>
              </a:rPr>
              <a:t>- Nhớ rừng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Quê hương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Khi con tu hú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Tức cảnh Pác Bó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Ngắm trăng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Đi đường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Chiếu dời đô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Hịch tướng sĩ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Nước Đại Việt ta </a:t>
            </a:r>
            <a:endParaRPr lang="en-US" sz="1900">
              <a:ea typeface="Calibri"/>
              <a:cs typeface="Times New Roman"/>
            </a:endParaRPr>
          </a:p>
          <a:p>
            <a:pPr>
              <a:lnSpc>
                <a:spcPct val="112000"/>
              </a:lnSpc>
              <a:spcAft>
                <a:spcPts val="0"/>
              </a:spcAft>
            </a:pPr>
            <a:r>
              <a:rPr lang="pt-BR" sz="1900" smtClean="0">
                <a:effectLst/>
                <a:latin typeface="Times New Roman"/>
                <a:ea typeface="Calibri"/>
                <a:cs typeface="Times New Roman"/>
              </a:rPr>
              <a:t>- Thuế máu</a:t>
            </a:r>
            <a:endParaRPr lang="en-US" sz="1900">
              <a:ea typeface="Calibri"/>
              <a:cs typeface="Times New Roman"/>
            </a:endParaRPr>
          </a:p>
        </p:txBody>
      </p:sp>
    </p:spTree>
    <p:extLst>
      <p:ext uri="{BB962C8B-B14F-4D97-AF65-F5344CB8AC3E}">
        <p14:creationId xmlns:p14="http://schemas.microsoft.com/office/powerpoint/2010/main" val="3120041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609600"/>
            <a:ext cx="7543800" cy="4806957"/>
          </a:xfrm>
          <a:prstGeom prst="rect">
            <a:avLst/>
          </a:prstGeom>
        </p:spPr>
        <p:txBody>
          <a:bodyPr wrap="square">
            <a:spAutoFit/>
          </a:bodyPr>
          <a:lstStyle/>
          <a:p>
            <a:pPr>
              <a:lnSpc>
                <a:spcPct val="112000"/>
              </a:lnSpc>
              <a:spcAft>
                <a:spcPts val="0"/>
              </a:spcAft>
            </a:pPr>
            <a:r>
              <a:rPr lang="pt-BR" sz="2500" b="1" smtClean="0">
                <a:effectLst/>
                <a:latin typeface="Times New Roman"/>
                <a:ea typeface="Calibri"/>
                <a:cs typeface="Times New Roman"/>
              </a:rPr>
              <a:t>II. TIẾNG VIỆT</a:t>
            </a:r>
            <a:r>
              <a:rPr lang="pt-BR" sz="2500" b="1" smtClean="0">
                <a:effectLst/>
                <a:latin typeface="Times New Roman"/>
                <a:ea typeface="Times New Roman"/>
                <a:cs typeface="Times New Roman"/>
              </a:rPr>
              <a:t> </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Trường tự vựng</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Từ tượng thanh, từ tượng hình</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Từ ngữ địa phương và biệt ngữ xã hội</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Trợ từ, thán từ</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Tình thái từ</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Nói quá</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Nói giảm - nói tránh</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Câu ghép</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Dấu ngoặc đơn, dấu hai chấm</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Dấu ngoặc kép</a:t>
            </a:r>
            <a:endParaRPr lang="en-US" sz="2500">
              <a:ea typeface="Calibri"/>
              <a:cs typeface="Times New Roman"/>
            </a:endParaRPr>
          </a:p>
        </p:txBody>
      </p:sp>
    </p:spTree>
    <p:extLst>
      <p:ext uri="{BB962C8B-B14F-4D97-AF65-F5344CB8AC3E}">
        <p14:creationId xmlns:p14="http://schemas.microsoft.com/office/powerpoint/2010/main" val="3577966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685800"/>
            <a:ext cx="7620000" cy="5745547"/>
          </a:xfrm>
          <a:prstGeom prst="rect">
            <a:avLst/>
          </a:prstGeom>
        </p:spPr>
        <p:txBody>
          <a:bodyPr wrap="square">
            <a:spAutoFit/>
          </a:bodyPr>
          <a:lstStyle/>
          <a:p>
            <a:pPr>
              <a:lnSpc>
                <a:spcPct val="112000"/>
              </a:lnSpc>
              <a:spcAft>
                <a:spcPts val="0"/>
              </a:spcAft>
            </a:pPr>
            <a:r>
              <a:rPr lang="en-US" sz="2500" smtClean="0">
                <a:effectLst/>
                <a:latin typeface="Times New Roman"/>
                <a:ea typeface="Times New Roman"/>
                <a:cs typeface="Times New Roman"/>
              </a:rPr>
              <a:t>- Câu nghi vấn</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Câu cầu khiến</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Câu cảm thán</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Câu trần thuật</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Câu phủ định</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Hành động nói</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Hội thoại</a:t>
            </a:r>
            <a:endParaRPr lang="en-US" sz="2500">
              <a:ea typeface="Calibri"/>
              <a:cs typeface="Times New Roman"/>
            </a:endParaRPr>
          </a:p>
          <a:p>
            <a:pPr>
              <a:lnSpc>
                <a:spcPct val="112000"/>
              </a:lnSpc>
              <a:spcAft>
                <a:spcPts val="0"/>
              </a:spcAft>
            </a:pPr>
            <a:r>
              <a:rPr lang="en-US" sz="2500" smtClean="0">
                <a:effectLst/>
                <a:latin typeface="Times New Roman"/>
                <a:ea typeface="Times New Roman"/>
                <a:cs typeface="Times New Roman"/>
              </a:rPr>
              <a:t>- Lựa chọn trật tự từ trong câu</a:t>
            </a:r>
            <a:endParaRPr lang="en-US" sz="2500">
              <a:ea typeface="Calibri"/>
              <a:cs typeface="Times New Roman"/>
            </a:endParaRPr>
          </a:p>
          <a:p>
            <a:pPr algn="just">
              <a:lnSpc>
                <a:spcPct val="112000"/>
              </a:lnSpc>
              <a:spcAft>
                <a:spcPts val="0"/>
              </a:spcAft>
            </a:pPr>
            <a:r>
              <a:rPr lang="en-US" sz="2500" b="1" smtClean="0">
                <a:effectLst/>
                <a:latin typeface="Times New Roman"/>
                <a:ea typeface="Times New Roman"/>
                <a:cs typeface="Times New Roman"/>
              </a:rPr>
              <a:t>III. TẬP LÀM VĂN</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Văn tự sự</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Văn thuyết minh</a:t>
            </a:r>
          </a:p>
          <a:p>
            <a:pPr algn="just">
              <a:lnSpc>
                <a:spcPct val="112000"/>
              </a:lnSpc>
              <a:spcAft>
                <a:spcPts val="0"/>
              </a:spcAft>
            </a:pPr>
            <a:r>
              <a:rPr lang="en-US" sz="2800" smtClean="0">
                <a:effectLst/>
                <a:latin typeface="Times New Roman"/>
                <a:ea typeface="Times New Roman"/>
                <a:cs typeface="Times New Roman"/>
              </a:rPr>
              <a:t>- Văn nghị luận</a:t>
            </a:r>
            <a:endParaRPr lang="en-US" sz="2000">
              <a:ea typeface="Calibri"/>
              <a:cs typeface="Times New Roman"/>
            </a:endParaRPr>
          </a:p>
          <a:p>
            <a:pPr algn="just">
              <a:lnSpc>
                <a:spcPct val="112000"/>
              </a:lnSpc>
              <a:spcAft>
                <a:spcPts val="0"/>
              </a:spcAft>
            </a:pPr>
            <a:endParaRPr lang="en-US" sz="2500">
              <a:ea typeface="Calibri"/>
              <a:cs typeface="Times New Roman"/>
            </a:endParaRPr>
          </a:p>
        </p:txBody>
      </p:sp>
    </p:spTree>
    <p:extLst>
      <p:ext uri="{BB962C8B-B14F-4D97-AF65-F5344CB8AC3E}">
        <p14:creationId xmlns:p14="http://schemas.microsoft.com/office/powerpoint/2010/main" val="2477022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35809"/>
            <a:ext cx="7772400" cy="5932265"/>
          </a:xfrm>
          <a:prstGeom prst="rect">
            <a:avLst/>
          </a:prstGeom>
        </p:spPr>
        <p:txBody>
          <a:bodyPr wrap="square">
            <a:spAutoFit/>
          </a:bodyPr>
          <a:lstStyle/>
          <a:p>
            <a:pPr algn="ctr">
              <a:lnSpc>
                <a:spcPct val="112000"/>
              </a:lnSpc>
              <a:spcAft>
                <a:spcPts val="0"/>
              </a:spcAft>
            </a:pPr>
            <a:r>
              <a:rPr lang="en-US" sz="2000" b="1" smtClean="0">
                <a:solidFill>
                  <a:schemeClr val="accent1">
                    <a:lumMod val="50000"/>
                  </a:schemeClr>
                </a:solidFill>
                <a:effectLst/>
                <a:latin typeface="Times New Roman"/>
                <a:ea typeface="Times New Roman"/>
                <a:cs typeface="Times New Roman"/>
              </a:rPr>
              <a:t>LỚP 9</a:t>
            </a:r>
            <a:endParaRPr lang="en-US" sz="2000" smtClean="0">
              <a:solidFill>
                <a:schemeClr val="accent1">
                  <a:lumMod val="50000"/>
                </a:schemeClr>
              </a:solidFill>
              <a:ea typeface="Times New Roman"/>
              <a:cs typeface="Times New Roman"/>
            </a:endParaRPr>
          </a:p>
          <a:p>
            <a:pPr algn="just">
              <a:lnSpc>
                <a:spcPct val="112000"/>
              </a:lnSpc>
              <a:spcAft>
                <a:spcPts val="0"/>
              </a:spcAft>
            </a:pPr>
            <a:r>
              <a:rPr lang="en-US" sz="2000" b="1" smtClean="0">
                <a:solidFill>
                  <a:srgbClr val="000000"/>
                </a:solidFill>
                <a:latin typeface="Times New Roman"/>
                <a:ea typeface="Times New Roman"/>
                <a:cs typeface="Times New Roman"/>
              </a:rPr>
              <a:t>I</a:t>
            </a:r>
            <a:r>
              <a:rPr lang="en-US" sz="2000" b="1">
                <a:solidFill>
                  <a:srgbClr val="000000"/>
                </a:solidFill>
                <a:latin typeface="Times New Roman"/>
                <a:ea typeface="Times New Roman"/>
                <a:cs typeface="Times New Roman"/>
              </a:rPr>
              <a:t>. VĂN HỌC</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1. Văn học Trung đại: tập trung 3 truyện:</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Chuyện người con gái Nam Xương</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Truyện Kiều </a:t>
            </a:r>
            <a:endParaRPr lang="en-US" sz="2000">
              <a:ea typeface="Calibri"/>
              <a:cs typeface="Times New Roman"/>
            </a:endParaRPr>
          </a:p>
          <a:p>
            <a:pPr>
              <a:lnSpc>
                <a:spcPct val="112000"/>
              </a:lnSpc>
              <a:spcAft>
                <a:spcPts val="0"/>
              </a:spcAft>
            </a:pPr>
            <a:r>
              <a:rPr lang="en-US" sz="2000">
                <a:solidFill>
                  <a:srgbClr val="000000"/>
                </a:solidFill>
                <a:latin typeface="Times New Roman"/>
                <a:ea typeface="Times New Roman"/>
                <a:cs typeface="Times New Roman"/>
              </a:rPr>
              <a:t>- Truyện Lục Vân Tiên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2. Văn học hiện đại: gồm 9 bài thơ và 4 đoạn trích truyện</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Thơ:</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Đồng chí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Bài thơ về tiểu đội xe không kính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Đoàn thuyền đánh cá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Bếp lửa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Ánh trăng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Mùa xuân nho nhỏ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Viếng lăng Bác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Sang thu </a:t>
            </a:r>
            <a:endParaRPr lang="en-US" sz="2000">
              <a:ea typeface="Calibri"/>
              <a:cs typeface="Times New Roman"/>
            </a:endParaRPr>
          </a:p>
          <a:p>
            <a:pPr fontAlgn="base">
              <a:lnSpc>
                <a:spcPct val="112000"/>
              </a:lnSpc>
              <a:spcAft>
                <a:spcPts val="0"/>
              </a:spcAft>
            </a:pPr>
            <a:r>
              <a:rPr lang="en-US" sz="2000">
                <a:solidFill>
                  <a:srgbClr val="000000"/>
                </a:solidFill>
                <a:latin typeface="Times New Roman"/>
                <a:ea typeface="Times New Roman"/>
                <a:cs typeface="Times New Roman"/>
              </a:rPr>
              <a:t>- Nói với con </a:t>
            </a:r>
            <a:endParaRPr lang="en-US" sz="2000">
              <a:ea typeface="Calibri"/>
              <a:cs typeface="Times New Roman"/>
            </a:endParaRPr>
          </a:p>
        </p:txBody>
      </p:sp>
    </p:spTree>
    <p:extLst>
      <p:ext uri="{BB962C8B-B14F-4D97-AF65-F5344CB8AC3E}">
        <p14:creationId xmlns:p14="http://schemas.microsoft.com/office/powerpoint/2010/main" val="792164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685800"/>
            <a:ext cx="7848600" cy="5758371"/>
          </a:xfrm>
          <a:prstGeom prst="rect">
            <a:avLst/>
          </a:prstGeom>
        </p:spPr>
        <p:txBody>
          <a:bodyPr wrap="square">
            <a:spAutoFit/>
          </a:bodyPr>
          <a:lstStyle/>
          <a:p>
            <a:pPr fontAlgn="base">
              <a:lnSpc>
                <a:spcPct val="112000"/>
              </a:lnSpc>
              <a:spcAft>
                <a:spcPts val="0"/>
              </a:spcAft>
            </a:pPr>
            <a:r>
              <a:rPr lang="en-US" sz="2200">
                <a:solidFill>
                  <a:srgbClr val="000000"/>
                </a:solidFill>
                <a:latin typeface="Times New Roman"/>
                <a:ea typeface="Times New Roman"/>
                <a:cs typeface="Times New Roman"/>
              </a:rPr>
              <a:t>Truyện:</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Làng </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Lặng lẽ Sa Pa </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Chiếc lược ngà </a:t>
            </a:r>
            <a:endParaRPr lang="en-US" sz="2200">
              <a:ea typeface="Calibri"/>
              <a:cs typeface="Times New Roman"/>
            </a:endParaRPr>
          </a:p>
          <a:p>
            <a:pPr>
              <a:lnSpc>
                <a:spcPct val="112000"/>
              </a:lnSpc>
              <a:spcAft>
                <a:spcPts val="0"/>
              </a:spcAft>
            </a:pPr>
            <a:r>
              <a:rPr lang="en-US" sz="2200">
                <a:solidFill>
                  <a:srgbClr val="000000"/>
                </a:solidFill>
                <a:latin typeface="Times New Roman"/>
                <a:ea typeface="Times New Roman"/>
                <a:cs typeface="Times New Roman"/>
              </a:rPr>
              <a:t>- Những ngôi sao xa xôi </a:t>
            </a:r>
            <a:endParaRPr lang="en-US" sz="2200">
              <a:ea typeface="Calibri"/>
              <a:cs typeface="Times New Roman"/>
            </a:endParaRPr>
          </a:p>
          <a:p>
            <a:pPr>
              <a:lnSpc>
                <a:spcPct val="112000"/>
              </a:lnSpc>
              <a:spcAft>
                <a:spcPts val="0"/>
              </a:spcAft>
            </a:pPr>
            <a:r>
              <a:rPr lang="en-US" sz="2200" b="1">
                <a:solidFill>
                  <a:srgbClr val="000000"/>
                </a:solidFill>
                <a:latin typeface="Times New Roman"/>
                <a:ea typeface="Times New Roman"/>
                <a:cs typeface="Times New Roman"/>
              </a:rPr>
              <a:t>II. TIẾNG VIỆT</a:t>
            </a:r>
            <a:endParaRPr lang="en-US" sz="2200">
              <a:ea typeface="Calibri"/>
              <a:cs typeface="Times New Roman"/>
            </a:endParaRPr>
          </a:p>
          <a:p>
            <a:pPr fontAlgn="base">
              <a:lnSpc>
                <a:spcPct val="112000"/>
              </a:lnSpc>
              <a:spcAft>
                <a:spcPts val="0"/>
              </a:spcAft>
            </a:pPr>
            <a:r>
              <a:rPr lang="en-US" sz="2200" smtClean="0">
                <a:solidFill>
                  <a:srgbClr val="000000"/>
                </a:solidFill>
                <a:effectLst/>
                <a:latin typeface="Times New Roman"/>
                <a:ea typeface="Times New Roman"/>
                <a:cs typeface="Times New Roman"/>
              </a:rPr>
              <a:t>- </a:t>
            </a:r>
            <a:r>
              <a:rPr lang="en-US" sz="2200">
                <a:solidFill>
                  <a:srgbClr val="000000"/>
                </a:solidFill>
                <a:latin typeface="Times New Roman"/>
                <a:ea typeface="Times New Roman"/>
                <a:cs typeface="Times New Roman"/>
              </a:rPr>
              <a:t> Các phương châm hội thoại </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Cách dẫn trực tiếp và cách dẫn gián tiếp</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Sự phát triển của từ vựng</a:t>
            </a:r>
            <a:endParaRPr lang="en-US" sz="2200">
              <a:ea typeface="Calibri"/>
              <a:cs typeface="Times New Roman"/>
            </a:endParaRPr>
          </a:p>
          <a:p>
            <a:pPr fontAlgn="base">
              <a:lnSpc>
                <a:spcPct val="112000"/>
              </a:lnSpc>
              <a:spcAft>
                <a:spcPts val="0"/>
              </a:spcAft>
            </a:pPr>
            <a:r>
              <a:rPr lang="en-US" sz="2200" smtClean="0">
                <a:solidFill>
                  <a:srgbClr val="000000"/>
                </a:solidFill>
                <a:effectLst/>
                <a:latin typeface="Times New Roman"/>
                <a:ea typeface="Times New Roman"/>
                <a:cs typeface="Times New Roman"/>
              </a:rPr>
              <a:t>- </a:t>
            </a:r>
            <a:r>
              <a:rPr lang="en-US" sz="2200">
                <a:solidFill>
                  <a:srgbClr val="000000"/>
                </a:solidFill>
                <a:latin typeface="Times New Roman"/>
                <a:ea typeface="Times New Roman"/>
                <a:cs typeface="Times New Roman"/>
              </a:rPr>
              <a:t>Thuật ngữ</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Khởi ngữ</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Các thành phần biệt lập</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Liên kết câu và liên kết đoạn văn</a:t>
            </a:r>
            <a:endParaRPr lang="en-US" sz="2200">
              <a:ea typeface="Calibri"/>
              <a:cs typeface="Times New Roman"/>
            </a:endParaRPr>
          </a:p>
          <a:p>
            <a:pPr fontAlgn="base">
              <a:lnSpc>
                <a:spcPct val="112000"/>
              </a:lnSpc>
              <a:spcAft>
                <a:spcPts val="0"/>
              </a:spcAft>
            </a:pPr>
            <a:r>
              <a:rPr lang="en-US" sz="2200">
                <a:solidFill>
                  <a:srgbClr val="000000"/>
                </a:solidFill>
                <a:latin typeface="Times New Roman"/>
                <a:ea typeface="Times New Roman"/>
                <a:cs typeface="Times New Roman"/>
              </a:rPr>
              <a:t>- Nghĩa tường minh và hàm ý </a:t>
            </a:r>
            <a:endParaRPr lang="en-US" sz="2200">
              <a:ea typeface="Calibri"/>
              <a:cs typeface="Times New Roman"/>
            </a:endParaRPr>
          </a:p>
          <a:p>
            <a:pPr>
              <a:lnSpc>
                <a:spcPct val="112000"/>
              </a:lnSpc>
              <a:spcAft>
                <a:spcPts val="0"/>
              </a:spcAft>
            </a:pPr>
            <a:r>
              <a:rPr lang="en-US" sz="2200">
                <a:solidFill>
                  <a:srgbClr val="000000"/>
                </a:solidFill>
                <a:latin typeface="Times New Roman"/>
                <a:ea typeface="Times New Roman"/>
                <a:cs typeface="Times New Roman"/>
              </a:rPr>
              <a:t>-</a:t>
            </a:r>
            <a:r>
              <a:rPr lang="en-US" sz="2200" smtClean="0">
                <a:solidFill>
                  <a:srgbClr val="000000"/>
                </a:solidFill>
                <a:effectLst/>
                <a:latin typeface="Times New Roman"/>
                <a:ea typeface="Times New Roman"/>
                <a:cs typeface="Times New Roman"/>
              </a:rPr>
              <a:t> Các biện pháp tu từ </a:t>
            </a:r>
            <a:endParaRPr lang="en-US" sz="2200">
              <a:ea typeface="Calibri"/>
              <a:cs typeface="Times New Roman"/>
            </a:endParaRPr>
          </a:p>
        </p:txBody>
      </p:sp>
    </p:spTree>
    <p:extLst>
      <p:ext uri="{BB962C8B-B14F-4D97-AF65-F5344CB8AC3E}">
        <p14:creationId xmlns:p14="http://schemas.microsoft.com/office/powerpoint/2010/main" val="2131993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838200"/>
            <a:ext cx="7772400" cy="1790747"/>
          </a:xfrm>
          <a:prstGeom prst="rect">
            <a:avLst/>
          </a:prstGeom>
        </p:spPr>
        <p:txBody>
          <a:bodyPr wrap="square">
            <a:spAutoFit/>
          </a:bodyPr>
          <a:lstStyle/>
          <a:p>
            <a:pPr>
              <a:lnSpc>
                <a:spcPct val="112000"/>
              </a:lnSpc>
              <a:spcAft>
                <a:spcPts val="0"/>
              </a:spcAft>
            </a:pPr>
            <a:r>
              <a:rPr lang="en-US" sz="2500" b="1">
                <a:solidFill>
                  <a:srgbClr val="000000"/>
                </a:solidFill>
                <a:latin typeface="Times New Roman"/>
                <a:ea typeface="Times New Roman"/>
                <a:cs typeface="Times New Roman"/>
              </a:rPr>
              <a:t>III. TẬP LÀM VĂN</a:t>
            </a:r>
            <a:endParaRPr lang="en-US" sz="2500">
              <a:ea typeface="Calibri"/>
              <a:cs typeface="Times New Roman"/>
            </a:endParaRPr>
          </a:p>
          <a:p>
            <a:pPr>
              <a:lnSpc>
                <a:spcPct val="112000"/>
              </a:lnSpc>
              <a:spcAft>
                <a:spcPts val="0"/>
              </a:spcAft>
            </a:pPr>
            <a:r>
              <a:rPr lang="en-US" sz="2500">
                <a:solidFill>
                  <a:srgbClr val="000000"/>
                </a:solidFill>
                <a:latin typeface="Times New Roman"/>
                <a:ea typeface="Times New Roman"/>
                <a:cs typeface="Times New Roman"/>
              </a:rPr>
              <a:t>- Tự sự</a:t>
            </a:r>
            <a:endParaRPr lang="en-US" sz="2500">
              <a:ea typeface="Calibri"/>
              <a:cs typeface="Times New Roman"/>
            </a:endParaRPr>
          </a:p>
          <a:p>
            <a:pPr>
              <a:lnSpc>
                <a:spcPct val="112000"/>
              </a:lnSpc>
              <a:spcAft>
                <a:spcPts val="0"/>
              </a:spcAft>
            </a:pPr>
            <a:r>
              <a:rPr lang="en-US" sz="2500">
                <a:solidFill>
                  <a:srgbClr val="000000"/>
                </a:solidFill>
                <a:latin typeface="Times New Roman"/>
                <a:ea typeface="Times New Roman"/>
                <a:cs typeface="Times New Roman"/>
              </a:rPr>
              <a:t>- Nghị luận: xã hội (sự việc, hiện tượng; tư tưởng đạo lí), văn học (thơ, truyện).</a:t>
            </a:r>
            <a:endParaRPr lang="en-US" sz="2500">
              <a:ea typeface="Calibri"/>
              <a:cs typeface="Times New Roman"/>
            </a:endParaRPr>
          </a:p>
        </p:txBody>
      </p:sp>
    </p:spTree>
    <p:extLst>
      <p:ext uri="{BB962C8B-B14F-4D97-AF65-F5344CB8AC3E}">
        <p14:creationId xmlns:p14="http://schemas.microsoft.com/office/powerpoint/2010/main" val="1770436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533400"/>
            <a:ext cx="8153400" cy="938719"/>
          </a:xfrm>
          <a:prstGeom prst="rect">
            <a:avLst/>
          </a:prstGeom>
        </p:spPr>
        <p:txBody>
          <a:bodyPr wrap="square">
            <a:spAutoFit/>
          </a:bodyPr>
          <a:lstStyle/>
          <a:p>
            <a:pPr lvl="0" algn="ctr">
              <a:lnSpc>
                <a:spcPct val="110000"/>
              </a:lnSpc>
              <a:spcAft>
                <a:spcPts val="750"/>
              </a:spcAft>
            </a:pPr>
            <a:r>
              <a:rPr lang="en-US" sz="2500" b="1" smtClean="0">
                <a:solidFill>
                  <a:srgbClr val="0F6FC6">
                    <a:lumMod val="50000"/>
                  </a:srgbClr>
                </a:solidFill>
                <a:latin typeface="Times New Roman"/>
                <a:ea typeface="Times New Roman"/>
                <a:cs typeface="Times New Roman"/>
              </a:rPr>
              <a:t>III. BIÊN </a:t>
            </a:r>
            <a:r>
              <a:rPr lang="en-US" sz="2500" b="1">
                <a:solidFill>
                  <a:srgbClr val="0F6FC6">
                    <a:lumMod val="50000"/>
                  </a:srgbClr>
                </a:solidFill>
                <a:latin typeface="Times New Roman"/>
                <a:ea typeface="Times New Roman"/>
                <a:cs typeface="Times New Roman"/>
              </a:rPr>
              <a:t>SOẠN CÂU HỎI/BÀI TẬP KIẾM TRA, ĐÁNH GIÁ</a:t>
            </a:r>
            <a:r>
              <a:rPr lang="en-US" sz="2500">
                <a:solidFill>
                  <a:srgbClr val="0F6FC6">
                    <a:lumMod val="50000"/>
                  </a:srgbClr>
                </a:solidFill>
                <a:ea typeface="Times New Roman"/>
                <a:cs typeface="Times New Roman"/>
              </a:rPr>
              <a:t> </a:t>
            </a:r>
            <a:r>
              <a:rPr lang="en-US" sz="2500" b="1">
                <a:solidFill>
                  <a:srgbClr val="0F6FC6">
                    <a:lumMod val="50000"/>
                  </a:srgbClr>
                </a:solidFill>
                <a:latin typeface="Times New Roman"/>
                <a:ea typeface="Times New Roman"/>
                <a:cs typeface="Times New Roman"/>
              </a:rPr>
              <a:t>THEO ĐỊNH HƯỚNG PHÁT TRIỂN NĂNG LỰC</a:t>
            </a:r>
            <a:endParaRPr lang="en-US" sz="2500">
              <a:solidFill>
                <a:srgbClr val="0F6FC6">
                  <a:lumMod val="50000"/>
                </a:srgbClr>
              </a:solidFill>
              <a:ea typeface="Calibri"/>
              <a:cs typeface="Times New Roman"/>
            </a:endParaRPr>
          </a:p>
        </p:txBody>
      </p:sp>
      <p:sp>
        <p:nvSpPr>
          <p:cNvPr id="5" name="Rectangle 4"/>
          <p:cNvSpPr/>
          <p:nvPr/>
        </p:nvSpPr>
        <p:spPr>
          <a:xfrm>
            <a:off x="381000" y="1524000"/>
            <a:ext cx="8458200" cy="4154984"/>
          </a:xfrm>
          <a:prstGeom prst="rect">
            <a:avLst/>
          </a:prstGeom>
        </p:spPr>
        <p:txBody>
          <a:bodyPr wrap="square">
            <a:spAutoFit/>
          </a:bodyPr>
          <a:lstStyle/>
          <a:p>
            <a:pPr indent="457200" algn="just">
              <a:lnSpc>
                <a:spcPct val="110000"/>
              </a:lnSpc>
              <a:spcAft>
                <a:spcPts val="0"/>
              </a:spcAft>
            </a:pPr>
            <a:r>
              <a:rPr lang="en-US" sz="2400">
                <a:solidFill>
                  <a:srgbClr val="000000"/>
                </a:solidFill>
                <a:latin typeface="Times New Roman"/>
                <a:ea typeface="Times New Roman"/>
                <a:cs typeface="Times New Roman"/>
              </a:rPr>
              <a:t>Chủ trương đổi mới kiểm tra, đánh giá theo hướng tiếp cận năng lực đã trở thành vấn đề quan tâm hàng đầu của việc dạy học n</a:t>
            </a:r>
            <a:r>
              <a:rPr lang="en-US" sz="2400" smtClean="0">
                <a:solidFill>
                  <a:srgbClr val="000000"/>
                </a:solidFill>
                <a:latin typeface="Times New Roman"/>
                <a:ea typeface="Times New Roman"/>
                <a:cs typeface="Times New Roman"/>
              </a:rPr>
              <a:t>gữ văn hiện nay. </a:t>
            </a:r>
          </a:p>
          <a:p>
            <a:pPr indent="457200" algn="just">
              <a:lnSpc>
                <a:spcPct val="110000"/>
              </a:lnSpc>
              <a:spcAft>
                <a:spcPts val="0"/>
              </a:spcAft>
            </a:pPr>
            <a:r>
              <a:rPr lang="en-US" sz="2400" smtClean="0">
                <a:solidFill>
                  <a:srgbClr val="000000"/>
                </a:solidFill>
                <a:latin typeface="Times New Roman"/>
                <a:ea typeface="Times New Roman"/>
                <a:cs typeface="Times New Roman"/>
              </a:rPr>
              <a:t>Trước </a:t>
            </a:r>
            <a:r>
              <a:rPr lang="en-US" sz="2400">
                <a:solidFill>
                  <a:srgbClr val="000000"/>
                </a:solidFill>
                <a:latin typeface="Times New Roman"/>
                <a:ea typeface="Times New Roman"/>
                <a:cs typeface="Times New Roman"/>
              </a:rPr>
              <a:t>đây, kiểm tra, đánh giá theo chuẩn kiến thức, kĩ năng chủ yếu thiên về đánh giá mức độ ghi nhớ, tiếp nhận, tái hiện, phát hiện, vận dụng kiến thức và rèn luyện kĩ năng của học sinh. </a:t>
            </a:r>
            <a:r>
              <a:rPr lang="en-US" sz="2400" smtClean="0">
                <a:solidFill>
                  <a:srgbClr val="000000"/>
                </a:solidFill>
                <a:latin typeface="Times New Roman"/>
                <a:ea typeface="Times New Roman"/>
                <a:cs typeface="Times New Roman"/>
              </a:rPr>
              <a:t>Xu hướng chung </a:t>
            </a:r>
            <a:r>
              <a:rPr lang="en-US" sz="2400">
                <a:solidFill>
                  <a:srgbClr val="000000"/>
                </a:solidFill>
                <a:latin typeface="Times New Roman"/>
                <a:ea typeface="Times New Roman"/>
                <a:cs typeface="Times New Roman"/>
              </a:rPr>
              <a:t>bây giờ, kiểm tra, đánh giá theo định hướng năng lực quan tâm đến khả năng </a:t>
            </a:r>
            <a:r>
              <a:rPr lang="en-US" sz="2400" smtClean="0">
                <a:solidFill>
                  <a:srgbClr val="000000"/>
                </a:solidFill>
                <a:latin typeface="Times New Roman"/>
                <a:ea typeface="Times New Roman"/>
                <a:cs typeface="Times New Roman"/>
              </a:rPr>
              <a:t>học sinh vận </a:t>
            </a:r>
            <a:r>
              <a:rPr lang="en-US" sz="2400">
                <a:solidFill>
                  <a:srgbClr val="000000"/>
                </a:solidFill>
                <a:latin typeface="Times New Roman"/>
                <a:ea typeface="Times New Roman"/>
                <a:cs typeface="Times New Roman"/>
              </a:rPr>
              <a:t>dụng những kiến thức, kĩ năng đã học vào giải quyết các các vấn đề cụ thể, trong thực tiễn cuộc sống.</a:t>
            </a:r>
            <a:endParaRPr lang="en-US" sz="2400">
              <a:effectLst/>
              <a:latin typeface="Calibri"/>
              <a:ea typeface="Calibri"/>
              <a:cs typeface="Times New Roman"/>
            </a:endParaRPr>
          </a:p>
        </p:txBody>
      </p:sp>
    </p:spTree>
    <p:extLst>
      <p:ext uri="{BB962C8B-B14F-4D97-AF65-F5344CB8AC3E}">
        <p14:creationId xmlns:p14="http://schemas.microsoft.com/office/powerpoint/2010/main" val="2449593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945243"/>
            <a:ext cx="8001000" cy="5147435"/>
          </a:xfrm>
          <a:prstGeom prst="rect">
            <a:avLst/>
          </a:prstGeom>
        </p:spPr>
        <p:txBody>
          <a:bodyPr wrap="square">
            <a:spAutoFit/>
          </a:bodyPr>
          <a:lstStyle/>
          <a:p>
            <a:pPr indent="457200" algn="just">
              <a:lnSpc>
                <a:spcPct val="110000"/>
              </a:lnSpc>
              <a:spcAft>
                <a:spcPts val="0"/>
              </a:spcAft>
            </a:pPr>
            <a:r>
              <a:rPr lang="en-US" sz="2500">
                <a:solidFill>
                  <a:srgbClr val="000000"/>
                </a:solidFill>
                <a:latin typeface="Times New Roman"/>
                <a:ea typeface="Times New Roman"/>
                <a:cs typeface="Times New Roman"/>
              </a:rPr>
              <a:t>Khái niệm năng lực: Là sự kết hợp một cách linh hoạt và có tổ chức kiến thức, kĩ năng với thái độ, tình cảm, giá trị, động cơ cá nhân...nhằm đáp ứng hiệu quả một yêu cầu phức hợp của hoạt động trong bối cảnh nhất định.</a:t>
            </a:r>
            <a:endParaRPr lang="en-US" sz="2500">
              <a:latin typeface="Calibri"/>
              <a:ea typeface="Calibri"/>
              <a:cs typeface="Times New Roman"/>
            </a:endParaRPr>
          </a:p>
          <a:p>
            <a:pPr indent="457200" algn="just">
              <a:lnSpc>
                <a:spcPct val="110000"/>
              </a:lnSpc>
              <a:spcAft>
                <a:spcPts val="0"/>
              </a:spcAft>
            </a:pPr>
            <a:r>
              <a:rPr lang="en-US" sz="2500">
                <a:solidFill>
                  <a:srgbClr val="000000"/>
                </a:solidFill>
                <a:latin typeface="Times New Roman"/>
                <a:ea typeface="Times New Roman"/>
                <a:cs typeface="Times New Roman"/>
              </a:rPr>
              <a:t>Khái niệm năng lực </a:t>
            </a:r>
            <a:r>
              <a:rPr lang="en-US" sz="2500" smtClean="0">
                <a:solidFill>
                  <a:srgbClr val="000000"/>
                </a:solidFill>
                <a:latin typeface="Times New Roman"/>
                <a:ea typeface="Times New Roman"/>
                <a:cs typeface="Times New Roman"/>
              </a:rPr>
              <a:t>ngữ </a:t>
            </a:r>
            <a:r>
              <a:rPr lang="en-US" sz="2500">
                <a:solidFill>
                  <a:srgbClr val="000000"/>
                </a:solidFill>
                <a:latin typeface="Times New Roman"/>
                <a:ea typeface="Times New Roman"/>
                <a:cs typeface="Times New Roman"/>
              </a:rPr>
              <a:t>văn: Năng lực </a:t>
            </a:r>
            <a:r>
              <a:rPr lang="en-US" sz="2500" smtClean="0">
                <a:solidFill>
                  <a:srgbClr val="000000"/>
                </a:solidFill>
                <a:latin typeface="Times New Roman"/>
                <a:ea typeface="Times New Roman"/>
                <a:cs typeface="Times New Roman"/>
              </a:rPr>
              <a:t>ngữ </a:t>
            </a:r>
            <a:r>
              <a:rPr lang="en-US" sz="2500">
                <a:solidFill>
                  <a:srgbClr val="000000"/>
                </a:solidFill>
                <a:latin typeface="Times New Roman"/>
                <a:ea typeface="Times New Roman"/>
                <a:cs typeface="Times New Roman"/>
              </a:rPr>
              <a:t>văn được xác định là khả năng của mỗi học sinh thể hiện trong việc thực hiện những mục tiêu kiến thức, kĩ năng, thái độ mà các em đã có sẵn hoặc tiếp thu được để vận dụng trong quá trình học tập, để từ đó hình thành và phát triển các năng lực </a:t>
            </a:r>
            <a:r>
              <a:rPr lang="en-US" sz="2500" smtClean="0">
                <a:solidFill>
                  <a:srgbClr val="000000"/>
                </a:solidFill>
                <a:latin typeface="Times New Roman"/>
                <a:ea typeface="Times New Roman"/>
                <a:cs typeface="Times New Roman"/>
              </a:rPr>
              <a:t>ngữ </a:t>
            </a:r>
            <a:r>
              <a:rPr lang="en-US" sz="2500">
                <a:solidFill>
                  <a:srgbClr val="000000"/>
                </a:solidFill>
                <a:latin typeface="Times New Roman"/>
                <a:ea typeface="Times New Roman"/>
                <a:cs typeface="Times New Roman"/>
              </a:rPr>
              <a:t>văn: Năng lực giao tiếp tiếng Việt, năng lực tiếp nhận văn bản, năng lực cảm thụ thẩm mĩ, năng lực tự học, năng lực thực hành ứng dụng…</a:t>
            </a:r>
            <a:endParaRPr lang="en-US" sz="2500">
              <a:effectLst/>
              <a:latin typeface="Calibri"/>
              <a:ea typeface="Calibri"/>
              <a:cs typeface="Times New Roman"/>
            </a:endParaRPr>
          </a:p>
        </p:txBody>
      </p:sp>
    </p:spTree>
    <p:extLst>
      <p:ext uri="{BB962C8B-B14F-4D97-AF65-F5344CB8AC3E}">
        <p14:creationId xmlns:p14="http://schemas.microsoft.com/office/powerpoint/2010/main" val="1909729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597221246"/>
              </p:ext>
            </p:extLst>
          </p:nvPr>
        </p:nvGraphicFramePr>
        <p:xfrm>
          <a:off x="107950" y="1397698"/>
          <a:ext cx="8807450" cy="5003102"/>
        </p:xfrm>
        <a:graphic>
          <a:graphicData uri="http://schemas.openxmlformats.org/drawingml/2006/table">
            <a:tbl>
              <a:tblPr/>
              <a:tblGrid>
                <a:gridCol w="1849502"/>
                <a:gridCol w="3496983"/>
                <a:gridCol w="3460965"/>
              </a:tblGrid>
              <a:tr h="1024330">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181359"/>
                          </a:solidFill>
                          <a:effectLst/>
                          <a:latin typeface="Times New Roman" pitchFamily="18" charset="0"/>
                          <a:cs typeface="Times New Roman" pitchFamily="18" charset="0"/>
                        </a:rPr>
                        <a:t>Tiêu chí</a:t>
                      </a: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181359"/>
                          </a:solidFill>
                          <a:effectLst/>
                          <a:latin typeface="Times New Roman" pitchFamily="18" charset="0"/>
                          <a:cs typeface="Times New Roman" pitchFamily="18" charset="0"/>
                        </a:rPr>
                        <a:t>so sánh</a:t>
                      </a: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181359"/>
                          </a:solidFill>
                          <a:effectLst/>
                          <a:latin typeface="Times New Roman" pitchFamily="18" charset="0"/>
                          <a:cs typeface="Times New Roman" pitchFamily="18" charset="0"/>
                        </a:rPr>
                        <a:t>Đánh giá </a:t>
                      </a:r>
                      <a:r>
                        <a:rPr kumimoji="0" lang="vi-VN" altLang="en-US" sz="2400" b="1" i="0" u="none" strike="noStrike" cap="none" normalizeH="0" baseline="0" smtClean="0">
                          <a:ln>
                            <a:noFill/>
                          </a:ln>
                          <a:solidFill>
                            <a:srgbClr val="181359"/>
                          </a:solidFill>
                          <a:effectLst/>
                          <a:latin typeface="Times New Roman" pitchFamily="18" charset="0"/>
                          <a:cs typeface="Times New Roman" pitchFamily="18" charset="0"/>
                        </a:rPr>
                        <a:t>KT-KN</a:t>
                      </a: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181359"/>
                          </a:solidFill>
                          <a:effectLst/>
                          <a:latin typeface="Times New Roman" pitchFamily="18" charset="0"/>
                          <a:cs typeface="Times New Roman" pitchFamily="18" charset="0"/>
                        </a:rPr>
                        <a:t>Đánh giá năng lực</a:t>
                      </a: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78772">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30000"/>
                        </a:lnSpc>
                        <a:spcBef>
                          <a:spcPts val="600"/>
                        </a:spcBef>
                        <a:spcAft>
                          <a:spcPct val="0"/>
                        </a:spcAft>
                        <a:buClrTx/>
                        <a:buSzTx/>
                        <a:buFontTx/>
                        <a:buNone/>
                        <a:tabLst/>
                      </a:pPr>
                      <a:r>
                        <a:rPr kumimoji="0" lang="en-US" altLang="en-US" sz="2400" b="1" i="0" u="none" strike="noStrike" cap="none" normalizeH="0" baseline="0" smtClean="0">
                          <a:ln>
                            <a:noFill/>
                          </a:ln>
                          <a:solidFill>
                            <a:srgbClr val="181359"/>
                          </a:solidFill>
                          <a:effectLst/>
                          <a:latin typeface="Times New Roman" pitchFamily="18" charset="0"/>
                          <a:cs typeface="Times New Roman" pitchFamily="18" charset="0"/>
                        </a:rPr>
                        <a:t>1. Mục đích chủ yếu nhất</a:t>
                      </a:r>
                      <a:endParaRPr kumimoji="0" lang="vi-VN" altLang="en-US" sz="2400" b="1" i="0" u="none" strike="noStrike" cap="none" normalizeH="0" baseline="0" smtClean="0">
                        <a:ln>
                          <a:noFill/>
                        </a:ln>
                        <a:solidFill>
                          <a:srgbClr val="181359"/>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30000"/>
                        </a:lnSpc>
                        <a:spcBef>
                          <a:spcPts val="600"/>
                        </a:spcBef>
                        <a:spcAft>
                          <a:spcPct val="0"/>
                        </a:spcAft>
                        <a:buClrTx/>
                        <a:buSzTx/>
                        <a:buFontTx/>
                        <a:buNone/>
                        <a:tabLst/>
                      </a:pPr>
                      <a:r>
                        <a:rPr kumimoji="0" lang="en-US" altLang="en-US" sz="2400" b="0" i="0" u="none" strike="noStrike" cap="none" normalizeH="0" baseline="0" smtClean="0">
                          <a:ln>
                            <a:noFill/>
                          </a:ln>
                          <a:solidFill>
                            <a:srgbClr val="181359"/>
                          </a:solidFill>
                          <a:effectLst/>
                          <a:latin typeface="Times New Roman" pitchFamily="18" charset="0"/>
                          <a:cs typeface="Times New Roman" pitchFamily="18" charset="0"/>
                        </a:rPr>
                        <a:t>- Xác định việc đạt kiến thức, kỹ năng theo mục tiêu của chương trình giáo dục.</a:t>
                      </a:r>
                    </a:p>
                    <a:p>
                      <a:pPr marL="0" marR="0" lvl="0" indent="0" algn="just" defTabSz="914400" rtl="0" eaLnBrk="1" fontAlgn="base" latinLnBrk="0" hangingPunct="1">
                        <a:lnSpc>
                          <a:spcPct val="130000"/>
                        </a:lnSpc>
                        <a:spcBef>
                          <a:spcPts val="600"/>
                        </a:spcBef>
                        <a:spcAft>
                          <a:spcPct val="0"/>
                        </a:spcAft>
                        <a:buClrTx/>
                        <a:buSzTx/>
                        <a:buFontTx/>
                        <a:buNone/>
                        <a:tabLst/>
                      </a:pP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p>
                      <a:pPr marL="0" marR="0" lvl="0" indent="0" algn="just" defTabSz="914400" rtl="0" eaLnBrk="1" fontAlgn="base" latinLnBrk="0" hangingPunct="1">
                        <a:lnSpc>
                          <a:spcPct val="130000"/>
                        </a:lnSpc>
                        <a:spcBef>
                          <a:spcPts val="600"/>
                        </a:spcBef>
                        <a:spcAft>
                          <a:spcPct val="0"/>
                        </a:spcAft>
                        <a:buClrTx/>
                        <a:buSzTx/>
                        <a:buFontTx/>
                        <a:buNone/>
                        <a:tabLst/>
                      </a:pPr>
                      <a:r>
                        <a:rPr kumimoji="0" lang="en-US" altLang="en-US" sz="2400" b="0" i="0" u="none" strike="noStrike" cap="none" normalizeH="0" baseline="0" smtClean="0">
                          <a:ln>
                            <a:noFill/>
                          </a:ln>
                          <a:solidFill>
                            <a:srgbClr val="181359"/>
                          </a:solidFill>
                          <a:effectLst/>
                          <a:latin typeface="Times New Roman" pitchFamily="18" charset="0"/>
                          <a:cs typeface="Times New Roman" pitchFamily="18" charset="0"/>
                        </a:rPr>
                        <a:t>- Đánh giá, xếp hạng giữa những người học với nhau.</a:t>
                      </a: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30000"/>
                        </a:lnSpc>
                        <a:spcBef>
                          <a:spcPts val="600"/>
                        </a:spcBef>
                        <a:spcAft>
                          <a:spcPct val="0"/>
                        </a:spcAft>
                        <a:buClrTx/>
                        <a:buSzTx/>
                        <a:buFontTx/>
                        <a:buNone/>
                        <a:tabLst/>
                      </a:pPr>
                      <a:r>
                        <a:rPr kumimoji="0" lang="en-US" altLang="en-US" sz="2400" b="0" i="0" u="none" strike="noStrike" cap="none" normalizeH="0" baseline="0" smtClean="0">
                          <a:ln>
                            <a:noFill/>
                          </a:ln>
                          <a:solidFill>
                            <a:srgbClr val="181359"/>
                          </a:solidFill>
                          <a:effectLst/>
                          <a:latin typeface="Times New Roman" pitchFamily="18" charset="0"/>
                          <a:cs typeface="Times New Roman" pitchFamily="18" charset="0"/>
                        </a:rPr>
                        <a:t> - Đánh giá khả năng </a:t>
                      </a:r>
                      <a:r>
                        <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rPr>
                        <a:t>HS </a:t>
                      </a:r>
                      <a:r>
                        <a:rPr kumimoji="0" lang="en-US" altLang="en-US" sz="2400" b="0" i="0" u="none" strike="noStrike" cap="none" normalizeH="0" baseline="0" smtClean="0">
                          <a:ln>
                            <a:noFill/>
                          </a:ln>
                          <a:solidFill>
                            <a:srgbClr val="181359"/>
                          </a:solidFill>
                          <a:effectLst/>
                          <a:latin typeface="Times New Roman" pitchFamily="18" charset="0"/>
                          <a:cs typeface="Times New Roman" pitchFamily="18" charset="0"/>
                        </a:rPr>
                        <a:t>vận dụng các KT, KN đã học vào giải quyết vấn đề thực tiễn của cuộc sống.</a:t>
                      </a: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p>
                      <a:pPr marL="0" marR="0" lvl="0" indent="0" algn="just" defTabSz="914400" rtl="0" eaLnBrk="1" fontAlgn="base" latinLnBrk="0" hangingPunct="1">
                        <a:lnSpc>
                          <a:spcPct val="130000"/>
                        </a:lnSpc>
                        <a:spcBef>
                          <a:spcPts val="600"/>
                        </a:spcBef>
                        <a:spcAft>
                          <a:spcPct val="0"/>
                        </a:spcAft>
                        <a:buClrTx/>
                        <a:buSzTx/>
                        <a:buFontTx/>
                        <a:buChar char="-"/>
                        <a:tabLst/>
                      </a:pPr>
                      <a:r>
                        <a:rPr kumimoji="0" lang="en-US" altLang="en-US" sz="2400" b="0" i="0" u="none" strike="noStrike" cap="none" normalizeH="0" baseline="0" smtClean="0">
                          <a:ln>
                            <a:noFill/>
                          </a:ln>
                          <a:solidFill>
                            <a:srgbClr val="181359"/>
                          </a:solidFill>
                          <a:effectLst/>
                          <a:latin typeface="Times New Roman" pitchFamily="18" charset="0"/>
                          <a:cs typeface="Times New Roman" pitchFamily="18" charset="0"/>
                        </a:rPr>
                        <a:t> Vì sự tiến bộ của  người học so với chính họ.</a:t>
                      </a:r>
                    </a:p>
                    <a:p>
                      <a:pPr marL="0" marR="0" lvl="0" indent="0" algn="just" defTabSz="914400" rtl="0" eaLnBrk="1" fontAlgn="base" latinLnBrk="0" hangingPunct="1">
                        <a:lnSpc>
                          <a:spcPct val="130000"/>
                        </a:lnSpc>
                        <a:spcBef>
                          <a:spcPts val="600"/>
                        </a:spcBef>
                        <a:spcAft>
                          <a:spcPct val="0"/>
                        </a:spcAft>
                        <a:buClrTx/>
                        <a:buSzTx/>
                        <a:buFontTx/>
                        <a:buNone/>
                        <a:tabLst/>
                      </a:pPr>
                      <a:endParaRPr kumimoji="0" lang="vi-VN" altLang="en-US" sz="2400" b="0" i="0" u="none" strike="noStrike" cap="none" normalizeH="0" baseline="0" smtClean="0">
                        <a:ln>
                          <a:noFill/>
                        </a:ln>
                        <a:solidFill>
                          <a:srgbClr val="181359"/>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Rectangle 1"/>
          <p:cNvSpPr>
            <a:spLocks noChangeArrowheads="1"/>
          </p:cNvSpPr>
          <p:nvPr/>
        </p:nvSpPr>
        <p:spPr bwMode="auto">
          <a:xfrm>
            <a:off x="609600" y="463550"/>
            <a:ext cx="7924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fontAlgn="base" hangingPunct="0">
              <a:spcBef>
                <a:spcPct val="0"/>
              </a:spcBef>
              <a:spcAft>
                <a:spcPct val="0"/>
              </a:spcAft>
            </a:pPr>
            <a:r>
              <a:rPr lang="vi-VN" altLang="en-US" sz="2400" b="1" smtClean="0">
                <a:solidFill>
                  <a:srgbClr val="0E1664"/>
                </a:solidFill>
                <a:latin typeface="Times New Roman" pitchFamily="18" charset="0"/>
                <a:cs typeface="Times New Roman" pitchFamily="18" charset="0"/>
              </a:rPr>
              <a:t>Một số khác biệt cơ bản giữa đánh giá năng lực người học và đánh giá KT-KN của người học </a:t>
            </a:r>
          </a:p>
        </p:txBody>
      </p:sp>
    </p:spTree>
    <p:extLst>
      <p:ext uri="{BB962C8B-B14F-4D97-AF65-F5344CB8AC3E}">
        <p14:creationId xmlns:p14="http://schemas.microsoft.com/office/powerpoint/2010/main" val="3135724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914400"/>
            <a:ext cx="7696200" cy="4520597"/>
          </a:xfrm>
          <a:prstGeom prst="rect">
            <a:avLst/>
          </a:prstGeom>
        </p:spPr>
        <p:txBody>
          <a:bodyPr wrap="square">
            <a:spAutoFit/>
          </a:bodyPr>
          <a:lstStyle/>
          <a:p>
            <a:pPr algn="just">
              <a:lnSpc>
                <a:spcPct val="115000"/>
              </a:lnSpc>
              <a:spcAft>
                <a:spcPts val="0"/>
              </a:spcAft>
            </a:pPr>
            <a:r>
              <a:rPr lang="en-US" sz="2800" b="1" smtClean="0">
                <a:solidFill>
                  <a:srgbClr val="0E1664"/>
                </a:solidFill>
                <a:effectLst/>
                <a:latin typeface="Times New Roman"/>
                <a:ea typeface="Calibri"/>
                <a:cs typeface="Times New Roman"/>
              </a:rPr>
              <a:t>I. NHẬN XÉT ĐỀ KIỂM TRA CỦA CÁC TRƯỜNG</a:t>
            </a:r>
            <a:endParaRPr lang="en-US" sz="2800">
              <a:solidFill>
                <a:srgbClr val="0E1664"/>
              </a:solidFill>
              <a:ea typeface="Calibri"/>
              <a:cs typeface="Times New Roman"/>
            </a:endParaRPr>
          </a:p>
          <a:p>
            <a:pPr algn="just">
              <a:lnSpc>
                <a:spcPct val="115000"/>
              </a:lnSpc>
              <a:spcAft>
                <a:spcPts val="0"/>
              </a:spcAft>
            </a:pPr>
            <a:r>
              <a:rPr lang="en-US" sz="2800" smtClean="0">
                <a:effectLst/>
                <a:latin typeface="Times New Roman"/>
                <a:ea typeface="Calibri"/>
                <a:cs typeface="Times New Roman"/>
              </a:rPr>
              <a:t>1. Ưu điểm:</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Đảm bảo chuẩn kiến thức kĩ năng</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Đảm bảo kiến thức trọng tâm của chương trình</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Đảm bảo tỉ lệ các mức độ đánh giá</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Đảm bảo đầy đủ các bước xây dựng đề</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Nhiều đề kiểm tra thể hiện sự tìm tòi, sáng tạo, có đầu tư, đổi mới…</a:t>
            </a:r>
            <a:endParaRPr lang="en-US" sz="2800">
              <a:ea typeface="Calibri"/>
              <a:cs typeface="Times New Roman"/>
            </a:endParaRPr>
          </a:p>
        </p:txBody>
      </p:sp>
    </p:spTree>
    <p:extLst>
      <p:ext uri="{BB962C8B-B14F-4D97-AF65-F5344CB8AC3E}">
        <p14:creationId xmlns:p14="http://schemas.microsoft.com/office/powerpoint/2010/main" val="10306628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49" name="Group 17"/>
          <p:cNvGraphicFramePr>
            <a:graphicFrameLocks noGrp="1"/>
          </p:cNvGraphicFramePr>
          <p:nvPr>
            <p:extLst>
              <p:ext uri="{D42A27DB-BD31-4B8C-83A1-F6EECF244321}">
                <p14:modId xmlns:p14="http://schemas.microsoft.com/office/powerpoint/2010/main" val="3096001342"/>
              </p:ext>
            </p:extLst>
          </p:nvPr>
        </p:nvGraphicFramePr>
        <p:xfrm>
          <a:off x="395288" y="838201"/>
          <a:ext cx="8229600" cy="3868420"/>
        </p:xfrm>
        <a:graphic>
          <a:graphicData uri="http://schemas.openxmlformats.org/drawingml/2006/table">
            <a:tbl>
              <a:tblPr/>
              <a:tblGrid>
                <a:gridCol w="1728787"/>
                <a:gridCol w="3267075"/>
                <a:gridCol w="3233738"/>
              </a:tblGrid>
              <a:tr h="1194773">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Tiêu chí</a:t>
                      </a: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so sánh</a:t>
                      </a: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Đánh giá </a:t>
                      </a:r>
                      <a:r>
                        <a:rPr kumimoji="0" lang="vi-VN" altLang="en-US" sz="2400" b="1" i="0" u="none" strike="noStrike" cap="none" normalizeH="0" baseline="0" smtClean="0">
                          <a:ln>
                            <a:noFill/>
                          </a:ln>
                          <a:solidFill>
                            <a:srgbClr val="000066"/>
                          </a:solidFill>
                          <a:effectLst/>
                          <a:latin typeface="Times New Roman" pitchFamily="18" charset="0"/>
                          <a:cs typeface="Times New Roman" pitchFamily="18" charset="0"/>
                        </a:rPr>
                        <a:t>KT-KN</a:t>
                      </a: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Đánh giá năng lực</a:t>
                      </a:r>
                      <a:endParaRPr kumimoji="0" lang="vi-VN" altLang="en-US" sz="2400" b="1"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73647">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30000"/>
                        </a:lnSpc>
                        <a:spcBef>
                          <a:spcPts val="600"/>
                        </a:spcBef>
                        <a:spcAft>
                          <a:spcPct val="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2. Ngữ cảnh đánh giá</a:t>
                      </a:r>
                      <a:endParaRPr kumimoji="0" lang="vi-VN" altLang="en-US" sz="2400" b="1"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3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Gắn với nội dung học tập (những kiến thức, kỹ năng, thái độ) được học trong nhà trường.</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3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Gắn với ngữ cảnh học tập và thực tiễn cuộc sống của học sinh.</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30000"/>
                        </a:lnSpc>
                        <a:spcBef>
                          <a:spcPts val="600"/>
                        </a:spcBef>
                        <a:spcAft>
                          <a:spcPct val="0"/>
                        </a:spcAft>
                        <a:buClrTx/>
                        <a:buSzTx/>
                        <a:buFontTx/>
                        <a:buNone/>
                        <a:tabLst/>
                      </a:pP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7174083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74" name="Group 18"/>
          <p:cNvGraphicFramePr>
            <a:graphicFrameLocks noGrp="1"/>
          </p:cNvGraphicFramePr>
          <p:nvPr>
            <p:extLst>
              <p:ext uri="{D42A27DB-BD31-4B8C-83A1-F6EECF244321}">
                <p14:modId xmlns:p14="http://schemas.microsoft.com/office/powerpoint/2010/main" val="2536439662"/>
              </p:ext>
            </p:extLst>
          </p:nvPr>
        </p:nvGraphicFramePr>
        <p:xfrm>
          <a:off x="457200" y="762000"/>
          <a:ext cx="8229600" cy="5736273"/>
        </p:xfrm>
        <a:graphic>
          <a:graphicData uri="http://schemas.openxmlformats.org/drawingml/2006/table">
            <a:tbl>
              <a:tblPr/>
              <a:tblGrid>
                <a:gridCol w="1728788"/>
                <a:gridCol w="3024187"/>
                <a:gridCol w="3476625"/>
              </a:tblGrid>
              <a:tr h="1002418">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Tiêu chí</a:t>
                      </a: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so sánh</a:t>
                      </a: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Đánh giá </a:t>
                      </a:r>
                      <a:r>
                        <a:rPr kumimoji="0" lang="vi-VN" altLang="en-US" sz="2400" b="1" i="0" u="none" strike="noStrike" cap="none" normalizeH="0" baseline="0" smtClean="0">
                          <a:ln>
                            <a:noFill/>
                          </a:ln>
                          <a:solidFill>
                            <a:srgbClr val="000066"/>
                          </a:solidFill>
                          <a:effectLst/>
                          <a:latin typeface="Times New Roman" pitchFamily="18" charset="0"/>
                          <a:cs typeface="Times New Roman" pitchFamily="18" charset="0"/>
                        </a:rPr>
                        <a:t>KT-KN</a:t>
                      </a:r>
                      <a:endPar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altLang="en-US" sz="2400" b="1" i="0" u="none" strike="noStrike" cap="none" normalizeH="0" baseline="0" smtClean="0">
                          <a:ln>
                            <a:noFill/>
                          </a:ln>
                          <a:solidFill>
                            <a:srgbClr val="000066"/>
                          </a:solidFill>
                          <a:effectLst/>
                          <a:latin typeface="Times New Roman" pitchFamily="18" charset="0"/>
                          <a:cs typeface="Times New Roman" pitchFamily="18" charset="0"/>
                        </a:rPr>
                        <a:t>Đánh giá năng lực</a:t>
                      </a: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altLang="en-US" sz="2400" b="0" i="0" u="none" strike="noStrike" cap="none" normalizeH="0" baseline="0" smtClean="0">
                        <a:ln>
                          <a:noFill/>
                        </a:ln>
                        <a:solidFill>
                          <a:srgbClr val="000066"/>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33855">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3. Nội dung đánh giá</a:t>
                      </a:r>
                      <a:endParaRPr kumimoji="0" lang="vi-VN" altLang="en-US" sz="2400" b="1"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0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 Những KT, KN, thái độ ở một môn học.</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600"/>
                        </a:spcBef>
                        <a:spcAft>
                          <a:spcPct val="0"/>
                        </a:spcAft>
                        <a:buClrTx/>
                        <a:buSzTx/>
                        <a:buFontTx/>
                        <a:buChar char="-"/>
                        <a:tabLst/>
                      </a:pPr>
                      <a:endPar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600"/>
                        </a:spcBef>
                        <a:spcAft>
                          <a:spcPct val="0"/>
                        </a:spcAft>
                        <a:buClrTx/>
                        <a:buSzTx/>
                        <a:buFontTx/>
                        <a:buChar char="-"/>
                        <a:tabLst/>
                      </a:pPr>
                      <a:endPar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600"/>
                        </a:spcBef>
                        <a:spcAft>
                          <a:spcPct val="0"/>
                        </a:spcAft>
                        <a:buClrTx/>
                        <a:buSzTx/>
                        <a:buFontTx/>
                        <a:buChar char="-"/>
                        <a:tabLst/>
                      </a:pPr>
                      <a:endPar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600"/>
                        </a:spcBef>
                        <a:spcAft>
                          <a:spcPct val="0"/>
                        </a:spcAft>
                        <a:buClrTx/>
                        <a:buSzTx/>
                        <a:buFontTx/>
                        <a:buChar char="-"/>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Quy chuẩn theo việc người học có đạt được hay không một nội dung đã được học.</a:t>
                      </a:r>
                    </a:p>
                    <a:p>
                      <a:pPr marL="0" marR="0" lvl="0" indent="0" algn="just" defTabSz="914400" rtl="0" eaLnBrk="1" fontAlgn="base" latinLnBrk="0" hangingPunct="1">
                        <a:lnSpc>
                          <a:spcPct val="100000"/>
                        </a:lnSpc>
                        <a:spcBef>
                          <a:spcPts val="600"/>
                        </a:spcBef>
                        <a:spcAft>
                          <a:spcPct val="0"/>
                        </a:spcAft>
                        <a:buClrTx/>
                        <a:buSzTx/>
                        <a:buFontTx/>
                        <a:buNone/>
                        <a:tabLst/>
                      </a:pP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0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 Những </a:t>
                      </a:r>
                      <a:r>
                        <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rPr>
                        <a:t>KT, KN</a:t>
                      </a: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 thái độ ở nhiều môn học, nhiều hoạt động giáo dục và những trải nghiệm của bản thân HS trong cuộc sống xã hội (tập trung vào năng lực thực hiện).</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 Quy chuẩn theo các mức độ phát triển năng lực của người học.</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600"/>
                        </a:spcBef>
                        <a:spcAft>
                          <a:spcPct val="0"/>
                        </a:spcAft>
                        <a:buClrTx/>
                        <a:buSzTx/>
                        <a:buFontTx/>
                        <a:buChar char="-"/>
                        <a:tabLst/>
                      </a:pP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744664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881784742"/>
              </p:ext>
            </p:extLst>
          </p:nvPr>
        </p:nvGraphicFramePr>
        <p:xfrm>
          <a:off x="304800" y="685800"/>
          <a:ext cx="8229600" cy="4745165"/>
        </p:xfrm>
        <a:graphic>
          <a:graphicData uri="http://schemas.openxmlformats.org/drawingml/2006/table">
            <a:tbl>
              <a:tblPr/>
              <a:tblGrid>
                <a:gridCol w="1728788"/>
                <a:gridCol w="3267075"/>
                <a:gridCol w="3233737"/>
              </a:tblGrid>
              <a:tr h="8461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Tiêu</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chí</a:t>
                      </a: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so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sánh</a:t>
                      </a: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600"/>
                        </a:spcBef>
                        <a:spcAft>
                          <a:spcPts val="600"/>
                        </a:spcAft>
                        <a:buClrTx/>
                        <a:buSzTx/>
                        <a:buFontTx/>
                        <a:buNone/>
                        <a:tabLst/>
                        <a:defRPr/>
                      </a:pP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Đánh</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giá</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vi-VN"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KT-KN</a:t>
                      </a: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ts val="600"/>
                        </a:spcBef>
                        <a:spcAft>
                          <a:spcPts val="600"/>
                        </a:spcAft>
                        <a:buClrTx/>
                        <a:buSzTx/>
                        <a:buFontTx/>
                        <a:buNone/>
                        <a:tabLst/>
                      </a:pP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Đánh</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giá</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năng</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lực</a:t>
                      </a: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0497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20000"/>
                        </a:lnSpc>
                        <a:spcBef>
                          <a:spcPts val="600"/>
                        </a:spcBef>
                        <a:spcAft>
                          <a:spcPct val="0"/>
                        </a:spcAft>
                        <a:buClrTx/>
                        <a:buSzTx/>
                        <a:buFontTx/>
                        <a:buNone/>
                        <a:tabLst/>
                      </a:pPr>
                      <a:r>
                        <a:rPr kumimoji="0" lang="en-US" sz="2400" b="1" i="0" u="none" strike="noStrike" cap="none" normalizeH="0" baseline="0" smtClean="0">
                          <a:ln>
                            <a:noFill/>
                          </a:ln>
                          <a:solidFill>
                            <a:srgbClr val="000066"/>
                          </a:solidFill>
                          <a:effectLst/>
                          <a:latin typeface="Times New Roman" panose="02020603050405020304" pitchFamily="18" charset="0"/>
                          <a:cs typeface="Times New Roman" panose="02020603050405020304" pitchFamily="18" charset="0"/>
                        </a:rPr>
                        <a:t>4. Công cụ   đánh giá</a:t>
                      </a:r>
                      <a:endParaRPr kumimoji="0" lang="vi-VN" sz="2400" b="1" i="0" u="none" strike="noStrike" cap="none" normalizeH="0" baseline="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just" defTabSz="914400" rtl="0" eaLnBrk="1" fontAlgn="base" latinLnBrk="0" hangingPunct="1">
                        <a:lnSpc>
                          <a:spcPct val="120000"/>
                        </a:lnSpc>
                        <a:spcBef>
                          <a:spcPts val="600"/>
                        </a:spcBef>
                        <a:spcAft>
                          <a:spcPct val="0"/>
                        </a:spcAft>
                        <a:buClrTx/>
                        <a:buSzTx/>
                        <a:buFontTx/>
                        <a:buNone/>
                        <a:tabLst/>
                        <a:defRPr/>
                      </a:pP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Câu</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hỏi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bài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tập</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nhiệm</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vụ</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trong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tình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huống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hàn</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lâm</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a:t>
                      </a:r>
                      <a:endParaRPr kumimoji="0" lang="vi-VN" sz="2400" b="0" i="0" u="none" strike="sng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just" defTabSz="914400" rtl="0" eaLnBrk="1" fontAlgn="base" latinLnBrk="0" hangingPunct="1">
                        <a:lnSpc>
                          <a:spcPct val="120000"/>
                        </a:lnSpc>
                        <a:spcBef>
                          <a:spcPts val="600"/>
                        </a:spcBef>
                        <a:spcAft>
                          <a:spcPct val="0"/>
                        </a:spcAft>
                        <a:buClrTx/>
                        <a:buSzTx/>
                        <a:buFontTx/>
                        <a:buNone/>
                        <a:tabLst/>
                        <a:defRPr/>
                      </a:pP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Nhiệm</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vụ</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bài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tập</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trong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tình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huống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bối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cảnh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thực</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a:t>
                      </a: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0497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20000"/>
                        </a:lnSpc>
                        <a:spcBef>
                          <a:spcPts val="600"/>
                        </a:spcBef>
                        <a:spcAft>
                          <a:spcPct val="0"/>
                        </a:spcAft>
                        <a:buClrTx/>
                        <a:buSzTx/>
                        <a:buFontTx/>
                        <a:buNone/>
                        <a:tabLst/>
                      </a:pP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5.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Thời</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điểm</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đánh</a:t>
                      </a:r>
                      <a:r>
                        <a:rPr kumimoji="0" lang="en-US"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1"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giá</a:t>
                      </a:r>
                      <a:endParaRPr kumimoji="0" lang="vi-VN" sz="2400" b="1"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just" defTabSz="914400" rtl="0" eaLnBrk="1" fontAlgn="base" latinLnBrk="0" hangingPunct="1">
                        <a:lnSpc>
                          <a:spcPct val="120000"/>
                        </a:lnSpc>
                        <a:spcBef>
                          <a:spcPts val="600"/>
                        </a:spcBef>
                        <a:spcAft>
                          <a:spcPct val="0"/>
                        </a:spcAft>
                        <a:buClrTx/>
                        <a:buSzTx/>
                        <a:buFontTx/>
                        <a:buNone/>
                        <a:tabLst/>
                        <a:defRPr/>
                      </a:pP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Thường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diễn</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ra</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ở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những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thời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điểm</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nhất</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định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trong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quá</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trình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dạy</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học</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đặc</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biệt</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là</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trước</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và</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sau</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khi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dạy</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a:t>
                      </a:r>
                      <a:endParaRPr kumimoji="0" lang="vi-VN"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just" defTabSz="914400" rtl="0" eaLnBrk="1" fontAlgn="base" latinLnBrk="0" hangingPunct="1">
                        <a:lnSpc>
                          <a:spcPct val="120000"/>
                        </a:lnSpc>
                        <a:spcBef>
                          <a:spcPts val="600"/>
                        </a:spcBef>
                        <a:spcAft>
                          <a:spcPct val="0"/>
                        </a:spcAft>
                        <a:buClrTx/>
                        <a:buSzTx/>
                        <a:buFontTx/>
                        <a:buNone/>
                        <a:tabLst/>
                        <a:defRPr/>
                      </a:pP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Đánh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giá</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trong</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mọi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thời</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điểm</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của</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quá</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trình</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dạy</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cap="none" normalizeH="0" baseline="0" dirty="0" err="1" smtClean="0">
                          <a:ln>
                            <a:noFill/>
                          </a:ln>
                          <a:solidFill>
                            <a:srgbClr val="000066"/>
                          </a:solidFill>
                          <a:effectLst/>
                          <a:latin typeface="Times New Roman" panose="02020603050405020304" pitchFamily="18" charset="0"/>
                          <a:cs typeface="Times New Roman" panose="02020603050405020304" pitchFamily="18" charset="0"/>
                        </a:rPr>
                        <a:t>học</a:t>
                      </a:r>
                      <a:r>
                        <a:rPr kumimoji="0" lang="en-US" sz="2400" b="0" i="0"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chú</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trọng</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đến</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đánh</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giá</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trong</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khi</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 </a:t>
                      </a:r>
                      <a:r>
                        <a:rPr kumimoji="0" lang="en-US" sz="2400" b="0" i="0" u="none" strike="noStrike" kern="1200" cap="none" normalizeH="0" baseline="0" dirty="0" err="1" smtClean="0">
                          <a:ln>
                            <a:noFill/>
                          </a:ln>
                          <a:solidFill>
                            <a:srgbClr val="000066"/>
                          </a:solidFill>
                          <a:effectLst/>
                          <a:latin typeface="Times New Roman" panose="02020603050405020304" pitchFamily="18" charset="0"/>
                          <a:ea typeface="+mn-ea"/>
                          <a:cs typeface="Times New Roman" panose="02020603050405020304" pitchFamily="18" charset="0"/>
                        </a:rPr>
                        <a:t>học</a:t>
                      </a:r>
                      <a:r>
                        <a:rPr kumimoji="0" lang="en-US"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rPr>
                        <a:t>.</a:t>
                      </a:r>
                      <a:endParaRPr kumimoji="0" lang="vi-VN" sz="2400" b="0" i="0" u="none" strike="noStrike" kern="1200" cap="none" normalizeH="0" baseline="0" dirty="0" smtClean="0">
                        <a:ln>
                          <a:noFill/>
                        </a:ln>
                        <a:solidFill>
                          <a:srgbClr val="000066"/>
                        </a:solidFill>
                        <a:effectLst/>
                        <a:latin typeface="Times New Roman" panose="02020603050405020304" pitchFamily="18" charset="0"/>
                        <a:ea typeface="+mn-ea"/>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024623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038198665"/>
              </p:ext>
            </p:extLst>
          </p:nvPr>
        </p:nvGraphicFramePr>
        <p:xfrm>
          <a:off x="381000" y="685800"/>
          <a:ext cx="8229600" cy="5056188"/>
        </p:xfrm>
        <a:graphic>
          <a:graphicData uri="http://schemas.openxmlformats.org/drawingml/2006/table">
            <a:tbl>
              <a:tblPr/>
              <a:tblGrid>
                <a:gridCol w="1728788"/>
                <a:gridCol w="3267075"/>
                <a:gridCol w="3233737"/>
              </a:tblGrid>
              <a:tr h="1030288">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20000"/>
                        </a:lnSpc>
                        <a:spcBef>
                          <a:spcPts val="600"/>
                        </a:spcBef>
                        <a:spcAft>
                          <a:spcPts val="60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Tiêu chí</a:t>
                      </a:r>
                      <a:endPar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ctr" defTabSz="914400" rtl="0" eaLnBrk="1" fontAlgn="base" latinLnBrk="0" hangingPunct="1">
                        <a:lnSpc>
                          <a:spcPct val="120000"/>
                        </a:lnSpc>
                        <a:spcBef>
                          <a:spcPts val="600"/>
                        </a:spcBef>
                        <a:spcAft>
                          <a:spcPts val="60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so sánh</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20000"/>
                        </a:lnSpc>
                        <a:spcBef>
                          <a:spcPts val="600"/>
                        </a:spcBef>
                        <a:spcAft>
                          <a:spcPts val="60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Đánh giá </a:t>
                      </a:r>
                      <a:r>
                        <a:rPr kumimoji="0" lang="vi-VN" altLang="en-US" sz="2400" b="1" i="0" u="none" strike="noStrike" cap="none" normalizeH="0" baseline="0" smtClean="0">
                          <a:ln>
                            <a:noFill/>
                          </a:ln>
                          <a:solidFill>
                            <a:srgbClr val="0E1664"/>
                          </a:solidFill>
                          <a:effectLst/>
                          <a:latin typeface="Times New Roman" pitchFamily="18" charset="0"/>
                          <a:cs typeface="Times New Roman" pitchFamily="18" charset="0"/>
                        </a:rPr>
                        <a:t>KT-KN</a:t>
                      </a: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 </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20000"/>
                        </a:lnSpc>
                        <a:spcBef>
                          <a:spcPts val="600"/>
                        </a:spcBef>
                        <a:spcAft>
                          <a:spcPts val="60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Đánh giá năng lực</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ctr" defTabSz="914400" rtl="0" eaLnBrk="1" fontAlgn="base" latinLnBrk="0" hangingPunct="1">
                        <a:lnSpc>
                          <a:spcPct val="120000"/>
                        </a:lnSpc>
                        <a:spcBef>
                          <a:spcPts val="600"/>
                        </a:spcBef>
                        <a:spcAft>
                          <a:spcPts val="600"/>
                        </a:spcAft>
                        <a:buClrTx/>
                        <a:buSzTx/>
                        <a:buFontTx/>
                        <a:buNone/>
                        <a:tabLst/>
                      </a:pP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25900">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ctr" defTabSz="914400" rtl="0" eaLnBrk="1" fontAlgn="base" latinLnBrk="0" hangingPunct="1">
                        <a:lnSpc>
                          <a:spcPct val="120000"/>
                        </a:lnSpc>
                        <a:spcBef>
                          <a:spcPts val="600"/>
                        </a:spcBef>
                        <a:spcAft>
                          <a:spcPct val="0"/>
                        </a:spcAft>
                        <a:buClrTx/>
                        <a:buSzTx/>
                        <a:buFontTx/>
                        <a:buNone/>
                        <a:tabLst/>
                      </a:pPr>
                      <a:r>
                        <a:rPr kumimoji="0" lang="en-US" altLang="en-US" sz="2400" b="1" i="0" u="none" strike="noStrike" cap="none" normalizeH="0" baseline="0" smtClean="0">
                          <a:ln>
                            <a:noFill/>
                          </a:ln>
                          <a:solidFill>
                            <a:srgbClr val="0E1664"/>
                          </a:solidFill>
                          <a:effectLst/>
                          <a:latin typeface="Times New Roman" pitchFamily="18" charset="0"/>
                          <a:cs typeface="Times New Roman" pitchFamily="18" charset="0"/>
                        </a:rPr>
                        <a:t>6. Kết quả   đánh giá</a:t>
                      </a:r>
                      <a:endParaRPr kumimoji="0" lang="vi-VN" altLang="en-US" sz="2400" b="1"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2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Arial" pitchFamily="34" charset="0"/>
                          <a:cs typeface="Times New Roman" pitchFamily="18" charset="0"/>
                        </a:rPr>
                        <a:t>- </a:t>
                      </a: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Năng lực người học phụ thuộc vào số lượng câu hỏi, nhiệm vụ hay bài tập đã hoàn thành.</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20000"/>
                        </a:lnSpc>
                        <a:spcBef>
                          <a:spcPts val="600"/>
                        </a:spcBef>
                        <a:spcAft>
                          <a:spcPct val="0"/>
                        </a:spcAft>
                        <a:buClrTx/>
                        <a:buSzTx/>
                        <a:buFontTx/>
                        <a:buChar char="-"/>
                        <a:tabLst/>
                      </a:pP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Càng đạt được nhiều đơn vị </a:t>
                      </a:r>
                      <a:r>
                        <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rPr>
                        <a:t>KT, KN </a:t>
                      </a: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thì càng được coi là có năng lực cao hơn. </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rgbClr val="000000"/>
                          </a:solidFill>
                          <a:latin typeface="Arial" pitchFamily="34" charset="0"/>
                        </a:defRPr>
                      </a:lvl1pPr>
                      <a:lvl2pPr marL="742950" indent="-285750">
                        <a:spcBef>
                          <a:spcPct val="20000"/>
                        </a:spcBef>
                        <a:defRPr sz="2400">
                          <a:solidFill>
                            <a:srgbClr val="000000"/>
                          </a:solidFill>
                          <a:latin typeface="Arial" pitchFamily="34" charset="0"/>
                        </a:defRPr>
                      </a:lvl2pPr>
                      <a:lvl3pPr marL="1143000" indent="-228600">
                        <a:spcBef>
                          <a:spcPct val="20000"/>
                        </a:spcBef>
                        <a:defRPr sz="2000">
                          <a:solidFill>
                            <a:srgbClr val="000000"/>
                          </a:solidFill>
                          <a:latin typeface="Arial" pitchFamily="34" charset="0"/>
                        </a:defRPr>
                      </a:lvl3pPr>
                      <a:lvl4pPr marL="1600200" indent="-228600">
                        <a:spcBef>
                          <a:spcPct val="20000"/>
                        </a:spcBef>
                        <a:defRPr>
                          <a:solidFill>
                            <a:srgbClr val="000000"/>
                          </a:solidFill>
                          <a:latin typeface="Arial" pitchFamily="34" charset="0"/>
                        </a:defRPr>
                      </a:lvl4pPr>
                      <a:lvl5pPr marL="2057400" indent="-228600">
                        <a:spcBef>
                          <a:spcPct val="20000"/>
                        </a:spcBef>
                        <a:defRPr>
                          <a:solidFill>
                            <a:srgbClr val="000000"/>
                          </a:solidFill>
                          <a:latin typeface="Arial" pitchFamily="34" charset="0"/>
                        </a:defRPr>
                      </a:lvl5pPr>
                      <a:lvl6pPr marL="2514600" indent="-228600" fontAlgn="base">
                        <a:spcBef>
                          <a:spcPct val="20000"/>
                        </a:spcBef>
                        <a:spcAft>
                          <a:spcPct val="0"/>
                        </a:spcAft>
                        <a:defRPr>
                          <a:solidFill>
                            <a:srgbClr val="000000"/>
                          </a:solidFill>
                          <a:latin typeface="Arial" pitchFamily="34" charset="0"/>
                        </a:defRPr>
                      </a:lvl6pPr>
                      <a:lvl7pPr marL="2971800" indent="-228600" fontAlgn="base">
                        <a:spcBef>
                          <a:spcPct val="20000"/>
                        </a:spcBef>
                        <a:spcAft>
                          <a:spcPct val="0"/>
                        </a:spcAft>
                        <a:defRPr>
                          <a:solidFill>
                            <a:srgbClr val="000000"/>
                          </a:solidFill>
                          <a:latin typeface="Arial" pitchFamily="34" charset="0"/>
                        </a:defRPr>
                      </a:lvl7pPr>
                      <a:lvl8pPr marL="3429000" indent="-228600" fontAlgn="base">
                        <a:spcBef>
                          <a:spcPct val="20000"/>
                        </a:spcBef>
                        <a:spcAft>
                          <a:spcPct val="0"/>
                        </a:spcAft>
                        <a:defRPr>
                          <a:solidFill>
                            <a:srgbClr val="000000"/>
                          </a:solidFill>
                          <a:latin typeface="Arial" pitchFamily="34" charset="0"/>
                        </a:defRPr>
                      </a:lvl8pPr>
                      <a:lvl9pPr marL="3886200" indent="-228600" fontAlgn="base">
                        <a:spcBef>
                          <a:spcPct val="20000"/>
                        </a:spcBef>
                        <a:spcAft>
                          <a:spcPct val="0"/>
                        </a:spcAft>
                        <a:defRPr>
                          <a:solidFill>
                            <a:srgbClr val="000000"/>
                          </a:solidFill>
                          <a:latin typeface="Arial" pitchFamily="34" charset="0"/>
                        </a:defRPr>
                      </a:lvl9pPr>
                    </a:lstStyle>
                    <a:p>
                      <a:pPr marL="0" marR="0" lvl="0" indent="0" algn="just" defTabSz="914400" rtl="0" eaLnBrk="1" fontAlgn="base" latinLnBrk="0" hangingPunct="1">
                        <a:lnSpc>
                          <a:spcPct val="12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Arial" pitchFamily="34" charset="0"/>
                          <a:cs typeface="Times New Roman" pitchFamily="18" charset="0"/>
                        </a:rPr>
                        <a:t>- </a:t>
                      </a: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Năng lực người học phụ thuộc vào độ khó của nhiệm vụ hoặc bài tập đã hoàn thành.</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p>
                      <a:pPr marL="0" marR="0" lvl="0" indent="0" algn="just" defTabSz="914400" rtl="0" eaLnBrk="1" fontAlgn="base" latinLnBrk="0" hangingPunct="1">
                        <a:lnSpc>
                          <a:spcPct val="120000"/>
                        </a:lnSpc>
                        <a:spcBef>
                          <a:spcPts val="600"/>
                        </a:spcBef>
                        <a:spcAft>
                          <a:spcPct val="0"/>
                        </a:spcAft>
                        <a:buClrTx/>
                        <a:buSzTx/>
                        <a:buFontTx/>
                        <a:buNone/>
                        <a:tabLst/>
                      </a:pPr>
                      <a:r>
                        <a:rPr kumimoji="0" lang="en-US" altLang="en-US" sz="2400" b="0" i="0" u="none" strike="noStrike" cap="none" normalizeH="0" baseline="0" smtClean="0">
                          <a:ln>
                            <a:noFill/>
                          </a:ln>
                          <a:solidFill>
                            <a:srgbClr val="0E1664"/>
                          </a:solidFill>
                          <a:effectLst/>
                          <a:latin typeface="Arial" pitchFamily="34" charset="0"/>
                          <a:cs typeface="Times New Roman" pitchFamily="18" charset="0"/>
                        </a:rPr>
                        <a:t>- </a:t>
                      </a:r>
                      <a:r>
                        <a:rPr kumimoji="0" lang="en-US" altLang="en-US" sz="2400" b="0" i="0" u="none" strike="noStrike" cap="none" normalizeH="0" baseline="0" smtClean="0">
                          <a:ln>
                            <a:noFill/>
                          </a:ln>
                          <a:solidFill>
                            <a:srgbClr val="0E1664"/>
                          </a:solidFill>
                          <a:effectLst/>
                          <a:latin typeface="Times New Roman" pitchFamily="18" charset="0"/>
                          <a:cs typeface="Times New Roman" pitchFamily="18" charset="0"/>
                        </a:rPr>
                        <a:t>Thực hiện được nhiệm vụ càng khó, càng phức tạp hơn sẽ được coi là có năng lực cao hơn.</a:t>
                      </a:r>
                      <a:endParaRPr kumimoji="0" lang="vi-VN" altLang="en-US" sz="2400" b="0" i="0" u="none" strike="noStrike" cap="none" normalizeH="0" baseline="0" smtClean="0">
                        <a:ln>
                          <a:noFill/>
                        </a:ln>
                        <a:solidFill>
                          <a:srgbClr val="0E1664"/>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176708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828499"/>
            <a:ext cx="8001000" cy="4115101"/>
          </a:xfrm>
          <a:prstGeom prst="rect">
            <a:avLst/>
          </a:prstGeom>
        </p:spPr>
        <p:txBody>
          <a:bodyPr wrap="square">
            <a:spAutoFit/>
          </a:bodyPr>
          <a:lstStyle/>
          <a:p>
            <a:pPr algn="just">
              <a:lnSpc>
                <a:spcPct val="114000"/>
              </a:lnSpc>
              <a:spcAft>
                <a:spcPts val="750"/>
              </a:spcAft>
            </a:pPr>
            <a:r>
              <a:rPr lang="en-US" sz="2500" b="1" smtClean="0">
                <a:solidFill>
                  <a:schemeClr val="accent1">
                    <a:lumMod val="50000"/>
                  </a:schemeClr>
                </a:solidFill>
                <a:effectLst/>
                <a:latin typeface="Times New Roman"/>
                <a:ea typeface="Times New Roman"/>
                <a:cs typeface="Times New Roman"/>
              </a:rPr>
              <a:t>- Bước 1:</a:t>
            </a:r>
            <a:r>
              <a:rPr lang="en-US" sz="2500" smtClean="0">
                <a:solidFill>
                  <a:srgbClr val="000000"/>
                </a:solidFill>
                <a:effectLst/>
                <a:latin typeface="Times New Roman"/>
                <a:ea typeface="Times New Roman"/>
                <a:cs typeface="Times New Roman"/>
              </a:rPr>
              <a:t> Lựa chọn chủ đề: Đọc hiểu văn bản, Làm văn, Tiếng Việt căn cứ vào chuẩn kiến thức, kĩ năng của môn học. Mỗi chủ đề lớn có thể chia thành những chủ đề nhỏ để xây dựng câu hỏi/ bài tập.</a:t>
            </a:r>
            <a:endParaRPr lang="en-US" sz="2500">
              <a:ea typeface="Calibri"/>
              <a:cs typeface="Times New Roman"/>
            </a:endParaRPr>
          </a:p>
          <a:p>
            <a:pPr algn="just">
              <a:lnSpc>
                <a:spcPct val="114000"/>
              </a:lnSpc>
              <a:spcAft>
                <a:spcPts val="750"/>
              </a:spcAft>
            </a:pPr>
            <a:r>
              <a:rPr lang="en-US" sz="2500" b="1" smtClean="0">
                <a:solidFill>
                  <a:schemeClr val="accent1">
                    <a:lumMod val="50000"/>
                  </a:schemeClr>
                </a:solidFill>
                <a:effectLst/>
                <a:latin typeface="Times New Roman"/>
                <a:ea typeface="Times New Roman"/>
                <a:cs typeface="Times New Roman"/>
              </a:rPr>
              <a:t>- Bước 2:</a:t>
            </a:r>
            <a:r>
              <a:rPr lang="en-US" sz="2500" smtClean="0">
                <a:solidFill>
                  <a:srgbClr val="000000"/>
                </a:solidFill>
                <a:effectLst/>
                <a:latin typeface="Times New Roman"/>
                <a:ea typeface="Times New Roman"/>
                <a:cs typeface="Times New Roman"/>
              </a:rPr>
              <a:t> Xác định mục tiêu kiểm tra, yêu cầu của kiến thức, nội dung đạt được trong bài làm của học sinh: Chuẩn kiến thức- kỹ năng theo yêu cầu của môn học. Chú ý kĩ năng cần hướng đến những năng lực có thể hình thành và phát triển sau mỗi bài tập.</a:t>
            </a:r>
            <a:endParaRPr lang="en-US" sz="2500">
              <a:ea typeface="Calibri"/>
              <a:cs typeface="Times New Roman"/>
            </a:endParaRPr>
          </a:p>
        </p:txBody>
      </p:sp>
      <p:sp>
        <p:nvSpPr>
          <p:cNvPr id="5" name="Rectangle 4"/>
          <p:cNvSpPr/>
          <p:nvPr/>
        </p:nvSpPr>
        <p:spPr>
          <a:xfrm>
            <a:off x="533400" y="457200"/>
            <a:ext cx="8153400" cy="1361911"/>
          </a:xfrm>
          <a:prstGeom prst="rect">
            <a:avLst/>
          </a:prstGeom>
        </p:spPr>
        <p:txBody>
          <a:bodyPr wrap="square">
            <a:spAutoFit/>
          </a:bodyPr>
          <a:lstStyle/>
          <a:p>
            <a:pPr algn="ctr">
              <a:lnSpc>
                <a:spcPct val="110000"/>
              </a:lnSpc>
              <a:spcAft>
                <a:spcPts val="750"/>
              </a:spcAft>
            </a:pPr>
            <a:r>
              <a:rPr lang="en-US" sz="2500" b="1" smtClean="0">
                <a:solidFill>
                  <a:schemeClr val="accent1">
                    <a:lumMod val="50000"/>
                  </a:schemeClr>
                </a:solidFill>
                <a:effectLst/>
                <a:latin typeface="Times New Roman"/>
                <a:ea typeface="Times New Roman"/>
                <a:cs typeface="Times New Roman"/>
              </a:rPr>
              <a:t>QUY TRÌNH BIÊN SOẠN CÂU HỎI/BÀI TẬP KIẾM TRA, ĐÁNH GIÁ</a:t>
            </a:r>
            <a:r>
              <a:rPr lang="en-US" sz="2500" smtClean="0">
                <a:solidFill>
                  <a:schemeClr val="accent1">
                    <a:lumMod val="50000"/>
                  </a:schemeClr>
                </a:solidFill>
                <a:ea typeface="Times New Roman"/>
                <a:cs typeface="Times New Roman"/>
              </a:rPr>
              <a:t> </a:t>
            </a:r>
            <a:r>
              <a:rPr lang="en-US" sz="2500" b="1" smtClean="0">
                <a:solidFill>
                  <a:schemeClr val="accent1">
                    <a:lumMod val="50000"/>
                  </a:schemeClr>
                </a:solidFill>
                <a:effectLst/>
                <a:latin typeface="Times New Roman"/>
                <a:ea typeface="Times New Roman"/>
                <a:cs typeface="Times New Roman"/>
              </a:rPr>
              <a:t>THEO ĐỊNH HƯỚNG PHÁT TRIỂN NĂNG LỰC</a:t>
            </a:r>
            <a:endParaRPr lang="en-US" sz="2500">
              <a:solidFill>
                <a:schemeClr val="accent1">
                  <a:lumMod val="50000"/>
                </a:schemeClr>
              </a:solidFill>
              <a:ea typeface="Calibri"/>
              <a:cs typeface="Times New Roman"/>
            </a:endParaRPr>
          </a:p>
        </p:txBody>
      </p:sp>
    </p:spTree>
    <p:extLst>
      <p:ext uri="{BB962C8B-B14F-4D97-AF65-F5344CB8AC3E}">
        <p14:creationId xmlns:p14="http://schemas.microsoft.com/office/powerpoint/2010/main" val="23430786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914400"/>
            <a:ext cx="7772400" cy="2652521"/>
          </a:xfrm>
          <a:prstGeom prst="rect">
            <a:avLst/>
          </a:prstGeom>
        </p:spPr>
        <p:txBody>
          <a:bodyPr wrap="square">
            <a:spAutoFit/>
          </a:bodyPr>
          <a:lstStyle/>
          <a:p>
            <a:pPr algn="just">
              <a:lnSpc>
                <a:spcPct val="112000"/>
              </a:lnSpc>
              <a:spcAft>
                <a:spcPts val="750"/>
              </a:spcAft>
            </a:pPr>
            <a:r>
              <a:rPr lang="en-US" sz="2500" b="1" smtClean="0">
                <a:solidFill>
                  <a:schemeClr val="accent1">
                    <a:lumMod val="50000"/>
                  </a:schemeClr>
                </a:solidFill>
                <a:effectLst/>
                <a:latin typeface="Times New Roman"/>
                <a:ea typeface="Times New Roman"/>
                <a:cs typeface="Times New Roman"/>
              </a:rPr>
              <a:t>- Bước 3:</a:t>
            </a:r>
            <a:r>
              <a:rPr lang="en-US" sz="2500" smtClean="0">
                <a:solidFill>
                  <a:srgbClr val="000000"/>
                </a:solidFill>
                <a:effectLst/>
                <a:latin typeface="Times New Roman"/>
                <a:ea typeface="Times New Roman"/>
                <a:cs typeface="Times New Roman"/>
              </a:rPr>
              <a:t> Lập bảng mô tả mức độ đánh giá theo định hướng năng lực. Bảng mô tả mức độ đánh giá theo năng lực được sắp xếp theo các mức: nhận biết - thông hiểu - vận dụng - vận dụng cao. Khi xác định các biểu hiện của từng mức độ, đến  mức độ vận dụng cao chính là học sinh đã có được những năng lực cần thiết theo chủ đề.</a:t>
            </a:r>
            <a:endParaRPr lang="en-US" sz="2500">
              <a:ea typeface="Calibri"/>
              <a:cs typeface="Times New Roman"/>
            </a:endParaRPr>
          </a:p>
        </p:txBody>
      </p:sp>
    </p:spTree>
    <p:extLst>
      <p:ext uri="{BB962C8B-B14F-4D97-AF65-F5344CB8AC3E}">
        <p14:creationId xmlns:p14="http://schemas.microsoft.com/office/powerpoint/2010/main" val="40203483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45095664"/>
              </p:ext>
            </p:extLst>
          </p:nvPr>
        </p:nvGraphicFramePr>
        <p:xfrm>
          <a:off x="304800" y="381001"/>
          <a:ext cx="8534400" cy="6019800"/>
        </p:xfrm>
        <a:graphic>
          <a:graphicData uri="http://schemas.openxmlformats.org/drawingml/2006/table">
            <a:tbl>
              <a:tblPr firstRow="1" firstCol="1" bandRow="1"/>
              <a:tblGrid>
                <a:gridCol w="4252960"/>
                <a:gridCol w="4281440"/>
              </a:tblGrid>
              <a:tr h="301877">
                <a:tc>
                  <a:txBody>
                    <a:bodyPr/>
                    <a:lstStyle/>
                    <a:p>
                      <a:pPr algn="ctr">
                        <a:lnSpc>
                          <a:spcPts val="1650"/>
                        </a:lnSpc>
                        <a:spcAft>
                          <a:spcPts val="750"/>
                        </a:spcAft>
                      </a:pPr>
                      <a:r>
                        <a:rPr lang="en-US" sz="1800" b="1">
                          <a:effectLst/>
                          <a:latin typeface="Times New Roman"/>
                          <a:ea typeface="Times New Roman"/>
                          <a:cs typeface="Times New Roman"/>
                        </a:rPr>
                        <a:t>Các bậc nhận thức</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50"/>
                        </a:lnSpc>
                        <a:spcAft>
                          <a:spcPts val="750"/>
                        </a:spcAft>
                      </a:pPr>
                      <a:r>
                        <a:rPr lang="en-US" sz="1800" b="1">
                          <a:effectLst/>
                          <a:latin typeface="Times New Roman"/>
                          <a:ea typeface="Times New Roman"/>
                          <a:cs typeface="Times New Roman"/>
                        </a:rPr>
                        <a:t>Động từ mô tả</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5634">
                <a:tc>
                  <a:txBody>
                    <a:bodyPr/>
                    <a:lstStyle/>
                    <a:p>
                      <a:pPr algn="just">
                        <a:lnSpc>
                          <a:spcPts val="1650"/>
                        </a:lnSpc>
                        <a:spcAft>
                          <a:spcPts val="750"/>
                        </a:spcAft>
                      </a:pPr>
                      <a:r>
                        <a:rPr lang="en-US" sz="1800" b="1">
                          <a:effectLst/>
                          <a:latin typeface="Times New Roman"/>
                          <a:ea typeface="Times New Roman"/>
                          <a:cs typeface="Times New Roman"/>
                        </a:rPr>
                        <a:t>Biết:</a:t>
                      </a:r>
                      <a:r>
                        <a:rPr lang="en-US" sz="1800">
                          <a:effectLst/>
                          <a:latin typeface="Times New Roman"/>
                          <a:ea typeface="Times New Roman"/>
                          <a:cs typeface="Times New Roman"/>
                        </a:rPr>
                        <a:t> Sự nhớ lại, tái hiện kiến thức, tài liệu được học tập trước đó như các sự kiện, thuật ngữ hay các nguyên lí, quy trình.</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50"/>
                        </a:lnSpc>
                        <a:spcAft>
                          <a:spcPts val="750"/>
                        </a:spcAft>
                      </a:pPr>
                      <a:r>
                        <a:rPr lang="en-US" sz="1800">
                          <a:effectLst/>
                          <a:latin typeface="Times New Roman"/>
                          <a:ea typeface="Times New Roman"/>
                          <a:cs typeface="Times New Roman"/>
                        </a:rPr>
                        <a:t>- (Hãy) định nghĩa, mô tả, nhận biết, đánh dấu, liệt kê, gọi tên, phát biểu, chọn ra, …</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5634">
                <a:tc>
                  <a:txBody>
                    <a:bodyPr/>
                    <a:lstStyle/>
                    <a:p>
                      <a:pPr algn="just">
                        <a:lnSpc>
                          <a:spcPts val="1650"/>
                        </a:lnSpc>
                        <a:spcAft>
                          <a:spcPts val="750"/>
                        </a:spcAft>
                      </a:pPr>
                      <a:r>
                        <a:rPr lang="en-US" sz="1800" b="1">
                          <a:effectLst/>
                          <a:latin typeface="Times New Roman"/>
                          <a:ea typeface="Times New Roman"/>
                          <a:cs typeface="Times New Roman"/>
                        </a:rPr>
                        <a:t>Hiểu:</a:t>
                      </a:r>
                      <a:r>
                        <a:rPr lang="en-US" sz="1800">
                          <a:effectLst/>
                          <a:latin typeface="Times New Roman"/>
                          <a:ea typeface="Times New Roman"/>
                          <a:cs typeface="Times New Roman"/>
                        </a:rPr>
                        <a:t> Khả năng hiểu biết về sự kiện, nguyên lý, giải thích tài liệu học tập, nhưng không nhất thiết phải liên hệ các tư liệu</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50"/>
                        </a:lnSpc>
                        <a:spcAft>
                          <a:spcPts val="750"/>
                        </a:spcAft>
                      </a:pPr>
                      <a:r>
                        <a:rPr lang="en-US" sz="1800">
                          <a:effectLst/>
                          <a:latin typeface="Times New Roman"/>
                          <a:ea typeface="Times New Roman"/>
                          <a:cs typeface="Times New Roman"/>
                        </a:rPr>
                        <a:t>- (Hãy) biến đổi, ủng hộ, phân biệt, ước tính, giải thích, mở rộng, khái quát, cho ví dụ, dự đoán, tóm tắt.</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1450">
                <a:tc>
                  <a:txBody>
                    <a:bodyPr/>
                    <a:lstStyle/>
                    <a:p>
                      <a:pPr algn="just">
                        <a:lnSpc>
                          <a:spcPts val="1650"/>
                        </a:lnSpc>
                        <a:spcAft>
                          <a:spcPts val="750"/>
                        </a:spcAft>
                      </a:pPr>
                      <a:r>
                        <a:rPr lang="en-US" sz="1800" b="1">
                          <a:effectLst/>
                          <a:latin typeface="Times New Roman"/>
                          <a:ea typeface="Times New Roman"/>
                          <a:cs typeface="Times New Roman"/>
                        </a:rPr>
                        <a:t>Vận dụng thấp: </a:t>
                      </a:r>
                      <a:r>
                        <a:rPr lang="en-US" sz="1800">
                          <a:effectLst/>
                          <a:latin typeface="Times New Roman"/>
                          <a:ea typeface="Times New Roman"/>
                          <a:cs typeface="Times New Roman"/>
                        </a:rPr>
                        <a:t>Khả năng vận dụng các tài liệu đó vào tình huống mới cụ thể hoặc để giải quyết các bài tập.</a:t>
                      </a:r>
                      <a:endParaRPr lang="en-US" sz="1800">
                        <a:effectLst/>
                        <a:latin typeface="Calibri"/>
                        <a:ea typeface="Calibri"/>
                        <a:cs typeface="Times New Roman"/>
                      </a:endParaRPr>
                    </a:p>
                    <a:p>
                      <a:pPr algn="just">
                        <a:lnSpc>
                          <a:spcPts val="1650"/>
                        </a:lnSpc>
                        <a:spcAft>
                          <a:spcPts val="750"/>
                        </a:spcAft>
                      </a:pPr>
                      <a:r>
                        <a:rPr lang="en-US" sz="1800">
                          <a:effectLst/>
                          <a:latin typeface="Times New Roman"/>
                          <a:ea typeface="Times New Roman"/>
                          <a:cs typeface="Times New Roman"/>
                        </a:rPr>
                        <a:t> </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50"/>
                        </a:lnSpc>
                        <a:spcAft>
                          <a:spcPts val="750"/>
                        </a:spcAft>
                      </a:pPr>
                      <a:r>
                        <a:rPr lang="en-US" sz="1800">
                          <a:effectLst/>
                          <a:latin typeface="Times New Roman"/>
                          <a:ea typeface="Times New Roman"/>
                          <a:cs typeface="Times New Roman"/>
                        </a:rPr>
                        <a:t>- (Hãy) xác định, khám phám tính toán, sửa đổi, dự đoán, chuẩn bị, tạo ra, thiết lập liên hệ, chứng mính, giải quyết.</a:t>
                      </a:r>
                      <a:endParaRPr lang="en-US" sz="1800">
                        <a:effectLst/>
                        <a:latin typeface="Calibri"/>
                        <a:ea typeface="Calibri"/>
                        <a:cs typeface="Times New Roman"/>
                      </a:endParaRPr>
                    </a:p>
                    <a:p>
                      <a:pPr algn="just">
                        <a:lnSpc>
                          <a:spcPts val="1650"/>
                        </a:lnSpc>
                        <a:spcAft>
                          <a:spcPts val="750"/>
                        </a:spcAft>
                      </a:pPr>
                      <a:r>
                        <a:rPr lang="en-US" sz="1800">
                          <a:effectLst/>
                          <a:latin typeface="Times New Roman"/>
                          <a:ea typeface="Times New Roman"/>
                          <a:cs typeface="Times New Roman"/>
                        </a:rPr>
                        <a:t>- (Hãy) vẽ sơ đồ, phân biệt, minh họa, suy luận, tách biệt, chia nhỏ ra…</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205">
                <a:tc>
                  <a:txBody>
                    <a:bodyPr/>
                    <a:lstStyle/>
                    <a:p>
                      <a:pPr algn="just">
                        <a:lnSpc>
                          <a:spcPts val="1650"/>
                        </a:lnSpc>
                        <a:spcAft>
                          <a:spcPts val="750"/>
                        </a:spcAft>
                      </a:pPr>
                      <a:r>
                        <a:rPr lang="en-US" sz="1800" b="1">
                          <a:effectLst/>
                          <a:latin typeface="Times New Roman"/>
                          <a:ea typeface="Times New Roman"/>
                          <a:cs typeface="Times New Roman"/>
                        </a:rPr>
                        <a:t>Vận dụng cao:</a:t>
                      </a:r>
                      <a:endParaRPr lang="en-US" sz="1800">
                        <a:effectLst/>
                        <a:latin typeface="Calibri"/>
                        <a:ea typeface="Calibri"/>
                        <a:cs typeface="Times New Roman"/>
                      </a:endParaRPr>
                    </a:p>
                    <a:p>
                      <a:pPr algn="just">
                        <a:lnSpc>
                          <a:spcPts val="1650"/>
                        </a:lnSpc>
                        <a:spcAft>
                          <a:spcPts val="750"/>
                        </a:spcAft>
                      </a:pPr>
                      <a:r>
                        <a:rPr lang="en-US" sz="1800">
                          <a:effectLst/>
                          <a:latin typeface="Times New Roman"/>
                          <a:ea typeface="Times New Roman"/>
                          <a:cs typeface="Times New Roman"/>
                        </a:rPr>
                        <a:t>Khả năng đặt các thành phần với nhau để tạo thành một tổng thể hay hình mẫu mới, hoặc giải các bài toán bằng tư duy sáng tạo.</a:t>
                      </a:r>
                      <a:endParaRPr lang="en-US" sz="1800">
                        <a:effectLst/>
                        <a:latin typeface="Calibri"/>
                        <a:ea typeface="Calibri"/>
                        <a:cs typeface="Times New Roman"/>
                      </a:endParaRPr>
                    </a:p>
                    <a:p>
                      <a:pPr algn="just">
                        <a:lnSpc>
                          <a:spcPts val="1650"/>
                        </a:lnSpc>
                        <a:spcAft>
                          <a:spcPts val="750"/>
                        </a:spcAft>
                      </a:pPr>
                      <a:r>
                        <a:rPr lang="en-US" sz="1800">
                          <a:effectLst/>
                          <a:latin typeface="Times New Roman"/>
                          <a:ea typeface="Times New Roman"/>
                          <a:cs typeface="Times New Roman"/>
                        </a:rPr>
                        <a:t>Khả năng phê phán, thẩm định giá trị của tư liệu theo một mục đích nhất định.</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50"/>
                        </a:lnSpc>
                        <a:spcAft>
                          <a:spcPts val="750"/>
                        </a:spcAft>
                      </a:pPr>
                      <a:r>
                        <a:rPr lang="en-US" sz="1800">
                          <a:effectLst/>
                          <a:latin typeface="Times New Roman"/>
                          <a:ea typeface="Times New Roman"/>
                          <a:cs typeface="Times New Roman"/>
                        </a:rPr>
                        <a:t>- (Hãy) phân loại, tổ hợp lại, biên tập lại, thiết kế, lí giải, tổ chức, lập kế hoạch, sắp xếp lại, cấu trúc lại, tóm tắt, sửa lại, viết lại, kể lại.</a:t>
                      </a:r>
                      <a:endParaRPr lang="en-US" sz="1800">
                        <a:effectLst/>
                        <a:latin typeface="Calibri"/>
                        <a:ea typeface="Calibri"/>
                        <a:cs typeface="Times New Roman"/>
                      </a:endParaRPr>
                    </a:p>
                    <a:p>
                      <a:pPr algn="just">
                        <a:lnSpc>
                          <a:spcPts val="1650"/>
                        </a:lnSpc>
                        <a:spcAft>
                          <a:spcPts val="750"/>
                        </a:spcAft>
                      </a:pPr>
                      <a:r>
                        <a:rPr lang="en-US" sz="1800">
                          <a:effectLst/>
                          <a:latin typeface="Times New Roman"/>
                          <a:ea typeface="Times New Roman"/>
                          <a:cs typeface="Times New Roman"/>
                        </a:rPr>
                        <a:t>- (Hãy) đánh giá, so sánh, đưa ra kết luận thỏa thuận, phê bình, mô tả, suy xét, phân biệt, giải thích, đưa ra nhận định.</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431925" y="17097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563560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990600"/>
            <a:ext cx="7620000" cy="3083408"/>
          </a:xfrm>
          <a:prstGeom prst="rect">
            <a:avLst/>
          </a:prstGeom>
        </p:spPr>
        <p:txBody>
          <a:bodyPr wrap="square">
            <a:spAutoFit/>
          </a:bodyPr>
          <a:lstStyle/>
          <a:p>
            <a:pPr algn="just">
              <a:lnSpc>
                <a:spcPct val="112000"/>
              </a:lnSpc>
              <a:spcAft>
                <a:spcPts val="750"/>
              </a:spcAft>
            </a:pPr>
            <a:r>
              <a:rPr lang="en-US" sz="2500" b="1">
                <a:solidFill>
                  <a:schemeClr val="accent1">
                    <a:lumMod val="50000"/>
                  </a:schemeClr>
                </a:solidFill>
                <a:latin typeface="Times New Roman"/>
                <a:ea typeface="Times New Roman"/>
                <a:cs typeface="Times New Roman"/>
              </a:rPr>
              <a:t>-</a:t>
            </a:r>
            <a:r>
              <a:rPr lang="en-US" sz="2500" b="1" smtClean="0">
                <a:solidFill>
                  <a:schemeClr val="accent1">
                    <a:lumMod val="50000"/>
                  </a:schemeClr>
                </a:solidFill>
                <a:effectLst/>
                <a:latin typeface="Times New Roman"/>
                <a:ea typeface="Times New Roman"/>
                <a:cs typeface="Times New Roman"/>
              </a:rPr>
              <a:t> Bước 4:</a:t>
            </a:r>
            <a:r>
              <a:rPr lang="en-US" sz="2500" smtClean="0">
                <a:solidFill>
                  <a:srgbClr val="000000"/>
                </a:solidFill>
                <a:effectLst/>
                <a:latin typeface="Times New Roman"/>
                <a:ea typeface="Times New Roman"/>
                <a:cs typeface="Times New Roman"/>
              </a:rPr>
              <a:t> Xác định hình thức công cụ đánh giá (các dạng câu hỏi/bài tập): Công cụ đánh giá bao gồm các câu hỏi/bài tập định tính, định lượng, nhằm cung cấp các bằng chứng cụ thể liên quan đến chuyên đề và nội dung học tập tương ứng với các mức độ trên. Chú ý các bài tập thực hành gắn với các tình huống trong cuộc sống, tạo cơ hội để học sinh được trải nghiệm theo bài học.</a:t>
            </a:r>
            <a:endParaRPr lang="en-US" sz="2500">
              <a:ea typeface="Calibri"/>
              <a:cs typeface="Times New Roman"/>
            </a:endParaRPr>
          </a:p>
        </p:txBody>
      </p:sp>
    </p:spTree>
    <p:extLst>
      <p:ext uri="{BB962C8B-B14F-4D97-AF65-F5344CB8AC3E}">
        <p14:creationId xmlns:p14="http://schemas.microsoft.com/office/powerpoint/2010/main" val="37908163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AutoShape 3"/>
          <p:cNvSpPr>
            <a:spLocks noChangeArrowheads="1"/>
          </p:cNvSpPr>
          <p:nvPr/>
        </p:nvSpPr>
        <p:spPr bwMode="auto">
          <a:xfrm>
            <a:off x="1598613" y="2860675"/>
            <a:ext cx="6783387" cy="768350"/>
          </a:xfrm>
          <a:prstGeom prst="roundRect">
            <a:avLst>
              <a:gd name="adj" fmla="val 16667"/>
            </a:avLst>
          </a:prstGeom>
          <a:gradFill rotWithShape="1">
            <a:gsLst>
              <a:gs pos="0">
                <a:schemeClr val="tx1"/>
              </a:gs>
              <a:gs pos="50000">
                <a:srgbClr val="FFFFFF"/>
              </a:gs>
              <a:gs pos="100000">
                <a:schemeClr val="tx1"/>
              </a:gs>
            </a:gsLst>
            <a:lin ang="2700000" scaled="1"/>
          </a:gradFill>
          <a:ln w="15875">
            <a:solidFill>
              <a:srgbClr val="B2B2B2"/>
            </a:solidFill>
            <a:round/>
            <a:headEnd/>
            <a:tailEnd/>
          </a:ln>
          <a:effectLst/>
        </p:spPr>
        <p:txBody>
          <a:bodyPr wrap="none" anchor="ctr"/>
          <a:lstStyle/>
          <a:p>
            <a:pPr algn="ctr" fontAlgn="base">
              <a:spcBef>
                <a:spcPct val="0"/>
              </a:spcBef>
              <a:spcAft>
                <a:spcPct val="0"/>
              </a:spcAft>
              <a:defRPr/>
            </a:pPr>
            <a:r>
              <a:rPr lang="de-DE" sz="2400" b="1" i="1" spc="-20" dirty="0">
                <a:solidFill>
                  <a:srgbClr val="000000"/>
                </a:solidFill>
                <a:latin typeface="Times New Roman"/>
                <a:ea typeface="TimesNewRomanPS-BoldMT"/>
              </a:rPr>
              <a:t>Xây dựng ma trận đề </a:t>
            </a:r>
            <a:endParaRPr lang="en-US" sz="2400" dirty="0">
              <a:solidFill>
                <a:srgbClr val="000000"/>
              </a:solidFill>
            </a:endParaRPr>
          </a:p>
        </p:txBody>
      </p:sp>
      <p:sp>
        <p:nvSpPr>
          <p:cNvPr id="26628" name="AutoShape 4"/>
          <p:cNvSpPr>
            <a:spLocks noChangeArrowheads="1"/>
          </p:cNvSpPr>
          <p:nvPr/>
        </p:nvSpPr>
        <p:spPr bwMode="auto">
          <a:xfrm>
            <a:off x="1598613" y="1865313"/>
            <a:ext cx="6783387" cy="769937"/>
          </a:xfrm>
          <a:prstGeom prst="roundRect">
            <a:avLst>
              <a:gd name="adj" fmla="val 16667"/>
            </a:avLst>
          </a:prstGeom>
          <a:gradFill rotWithShape="1">
            <a:gsLst>
              <a:gs pos="0">
                <a:schemeClr val="tx1"/>
              </a:gs>
              <a:gs pos="50000">
                <a:srgbClr val="FFFFFF"/>
              </a:gs>
              <a:gs pos="100000">
                <a:schemeClr val="tx1"/>
              </a:gs>
            </a:gsLst>
            <a:lin ang="2700000" scaled="1"/>
          </a:gradFill>
          <a:ln w="15875">
            <a:solidFill>
              <a:srgbClr val="B2B2B2"/>
            </a:solidFill>
            <a:round/>
            <a:headEnd/>
            <a:tailEnd/>
          </a:ln>
          <a:effectLst/>
        </p:spPr>
        <p:txBody>
          <a:bodyPr wrap="none" anchor="ctr"/>
          <a:lstStyle/>
          <a:p>
            <a:pPr algn="ctr" fontAlgn="base">
              <a:spcBef>
                <a:spcPct val="0"/>
              </a:spcBef>
              <a:spcAft>
                <a:spcPct val="0"/>
              </a:spcAft>
              <a:defRPr/>
            </a:pPr>
            <a:r>
              <a:rPr lang="de-DE" sz="2400" b="1" i="1" dirty="0">
                <a:solidFill>
                  <a:srgbClr val="000000"/>
                </a:solidFill>
                <a:latin typeface="Times New Roman"/>
                <a:ea typeface="TimesNewRomanPS-BoldMT"/>
              </a:rPr>
              <a:t>Xây dựng kế hoạch ra đề </a:t>
            </a:r>
            <a:endParaRPr lang="en-US" sz="2400" dirty="0">
              <a:solidFill>
                <a:srgbClr val="000000"/>
              </a:solidFill>
            </a:endParaRPr>
          </a:p>
        </p:txBody>
      </p:sp>
      <p:sp>
        <p:nvSpPr>
          <p:cNvPr id="26638" name="AutoShape 14"/>
          <p:cNvSpPr>
            <a:spLocks noChangeArrowheads="1"/>
          </p:cNvSpPr>
          <p:nvPr/>
        </p:nvSpPr>
        <p:spPr bwMode="gray">
          <a:xfrm>
            <a:off x="714375" y="2054225"/>
            <a:ext cx="1254125" cy="496888"/>
          </a:xfrm>
          <a:prstGeom prst="homePlate">
            <a:avLst>
              <a:gd name="adj" fmla="val 39919"/>
            </a:avLst>
          </a:prstGeom>
          <a:gradFill rotWithShape="1">
            <a:gsLst>
              <a:gs pos="0">
                <a:schemeClr val="folHlink"/>
              </a:gs>
              <a:gs pos="100000">
                <a:schemeClr val="folHlink">
                  <a:gamma/>
                  <a:shade val="62745"/>
                  <a:invGamma/>
                </a:schemeClr>
              </a:gs>
            </a:gsLst>
            <a:lin ang="5400000" scaled="1"/>
          </a:gradFill>
          <a:ln w="19050">
            <a:solidFill>
              <a:srgbClr val="FEFFFF"/>
            </a:solidFill>
            <a:miter lim="800000"/>
            <a:headEnd/>
            <a:tailEnd/>
          </a:ln>
          <a:effectLst>
            <a:outerShdw dist="53882" dir="2700000" algn="ctr" rotWithShape="0">
              <a:srgbClr val="000000">
                <a:alpha val="50000"/>
              </a:srgbClr>
            </a:outerShdw>
          </a:effectLst>
        </p:spPr>
        <p:txBody>
          <a:bodyPr wrap="none" anchor="ctr"/>
          <a:lstStyle/>
          <a:p>
            <a:pPr fontAlgn="base">
              <a:spcBef>
                <a:spcPct val="0"/>
              </a:spcBef>
              <a:spcAft>
                <a:spcPct val="0"/>
              </a:spcAft>
              <a:defRPr/>
            </a:pPr>
            <a:r>
              <a:rPr lang="en-US" b="1" dirty="0" err="1">
                <a:solidFill>
                  <a:srgbClr val="DDE89A"/>
                </a:solidFill>
                <a:latin typeface="Times New Roman" panose="02020603050405020304" pitchFamily="18" charset="0"/>
                <a:cs typeface="Times New Roman" panose="02020603050405020304" pitchFamily="18" charset="0"/>
              </a:rPr>
              <a:t>Bước</a:t>
            </a:r>
            <a:r>
              <a:rPr lang="en-US" b="1" dirty="0">
                <a:solidFill>
                  <a:srgbClr val="DDE89A"/>
                </a:solidFill>
                <a:latin typeface="Times New Roman" panose="02020603050405020304" pitchFamily="18" charset="0"/>
                <a:cs typeface="Times New Roman" panose="02020603050405020304" pitchFamily="18" charset="0"/>
              </a:rPr>
              <a:t> 1</a:t>
            </a:r>
          </a:p>
        </p:txBody>
      </p:sp>
      <p:sp>
        <p:nvSpPr>
          <p:cNvPr id="26640" name="AutoShape 16"/>
          <p:cNvSpPr>
            <a:spLocks noChangeArrowheads="1"/>
          </p:cNvSpPr>
          <p:nvPr/>
        </p:nvSpPr>
        <p:spPr bwMode="gray">
          <a:xfrm>
            <a:off x="700881" y="3027249"/>
            <a:ext cx="1393825" cy="493713"/>
          </a:xfrm>
          <a:prstGeom prst="homePlate">
            <a:avLst>
              <a:gd name="adj" fmla="val 40175"/>
            </a:avLst>
          </a:prstGeom>
          <a:gradFill rotWithShape="1">
            <a:gsLst>
              <a:gs pos="0">
                <a:schemeClr val="accent1"/>
              </a:gs>
              <a:gs pos="100000">
                <a:schemeClr val="accent1">
                  <a:gamma/>
                  <a:shade val="62745"/>
                  <a:invGamma/>
                </a:schemeClr>
              </a:gs>
            </a:gsLst>
            <a:lin ang="5400000" scaled="1"/>
          </a:gradFill>
          <a:ln w="19050">
            <a:solidFill>
              <a:srgbClr val="FEFFFF"/>
            </a:solidFill>
            <a:miter lim="800000"/>
            <a:headEnd/>
            <a:tailEnd/>
          </a:ln>
          <a:effectLst>
            <a:outerShdw dist="53882" dir="2700000" algn="ctr" rotWithShape="0">
              <a:srgbClr val="000000">
                <a:alpha val="50000"/>
              </a:srgbClr>
            </a:outerShdw>
          </a:effectLst>
        </p:spPr>
        <p:txBody>
          <a:bodyPr wrap="none" anchor="ctr"/>
          <a:lstStyle/>
          <a:p>
            <a:pPr fontAlgn="base">
              <a:spcBef>
                <a:spcPct val="0"/>
              </a:spcBef>
              <a:spcAft>
                <a:spcPct val="0"/>
              </a:spcAft>
              <a:defRPr/>
            </a:pPr>
            <a:r>
              <a:rPr lang="en-US" b="1" dirty="0" err="1">
                <a:solidFill>
                  <a:srgbClr val="DDE89A"/>
                </a:solidFill>
                <a:latin typeface="Times New Roman" panose="02020603050405020304" pitchFamily="18" charset="0"/>
                <a:cs typeface="Times New Roman" panose="02020603050405020304" pitchFamily="18" charset="0"/>
              </a:rPr>
              <a:t>Bước</a:t>
            </a:r>
            <a:r>
              <a:rPr lang="en-US" b="1" dirty="0">
                <a:solidFill>
                  <a:srgbClr val="DDE89A"/>
                </a:solidFill>
                <a:latin typeface="Times New Roman" panose="02020603050405020304" pitchFamily="18" charset="0"/>
                <a:cs typeface="Times New Roman" panose="02020603050405020304" pitchFamily="18" charset="0"/>
              </a:rPr>
              <a:t> 2</a:t>
            </a:r>
          </a:p>
        </p:txBody>
      </p:sp>
      <p:sp>
        <p:nvSpPr>
          <p:cNvPr id="26642" name="AutoShape 18"/>
          <p:cNvSpPr>
            <a:spLocks noChangeArrowheads="1"/>
          </p:cNvSpPr>
          <p:nvPr/>
        </p:nvSpPr>
        <p:spPr bwMode="auto">
          <a:xfrm>
            <a:off x="1917700" y="4532313"/>
            <a:ext cx="6464300" cy="769937"/>
          </a:xfrm>
          <a:prstGeom prst="roundRect">
            <a:avLst>
              <a:gd name="adj" fmla="val 16667"/>
            </a:avLst>
          </a:prstGeom>
          <a:gradFill rotWithShape="1">
            <a:gsLst>
              <a:gs pos="0">
                <a:schemeClr val="tx1"/>
              </a:gs>
              <a:gs pos="50000">
                <a:srgbClr val="FFFFFF"/>
              </a:gs>
              <a:gs pos="100000">
                <a:schemeClr val="tx1"/>
              </a:gs>
            </a:gsLst>
            <a:lin ang="2700000" scaled="1"/>
          </a:gradFill>
          <a:ln w="15875">
            <a:solidFill>
              <a:srgbClr val="B2B2B2"/>
            </a:solidFill>
            <a:round/>
            <a:headEnd/>
            <a:tailEnd/>
          </a:ln>
          <a:effectLst/>
        </p:spPr>
        <p:txBody>
          <a:bodyPr wrap="none" anchor="ctr"/>
          <a:lstStyle/>
          <a:p>
            <a:pPr algn="ctr" fontAlgn="base">
              <a:spcBef>
                <a:spcPct val="0"/>
              </a:spcBef>
              <a:spcAft>
                <a:spcPct val="0"/>
              </a:spcAft>
              <a:defRPr/>
            </a:pPr>
            <a:r>
              <a:rPr lang="en-US" sz="2400" b="1" i="1" dirty="0" err="1">
                <a:solidFill>
                  <a:srgbClr val="000000"/>
                </a:solidFill>
                <a:latin typeface="Times New Roman"/>
                <a:ea typeface="TimesNewRomanPS-BoldMT"/>
              </a:rPr>
              <a:t>Thẩm</a:t>
            </a:r>
            <a:r>
              <a:rPr lang="en-US" sz="2400" b="1" i="1" dirty="0">
                <a:solidFill>
                  <a:srgbClr val="000000"/>
                </a:solidFill>
                <a:latin typeface="Times New Roman"/>
                <a:ea typeface="TimesNewRomanPS-BoldMT"/>
              </a:rPr>
              <a:t> </a:t>
            </a:r>
            <a:r>
              <a:rPr lang="en-US" sz="2400" b="1" i="1" dirty="0" err="1">
                <a:solidFill>
                  <a:srgbClr val="000000"/>
                </a:solidFill>
                <a:latin typeface="Times New Roman"/>
                <a:ea typeface="TimesNewRomanPS-BoldMT"/>
              </a:rPr>
              <a:t>định</a:t>
            </a:r>
            <a:r>
              <a:rPr lang="en-US" sz="2400" b="1" i="1" dirty="0">
                <a:solidFill>
                  <a:srgbClr val="000000"/>
                </a:solidFill>
                <a:latin typeface="Times New Roman"/>
                <a:ea typeface="TimesNewRomanPS-BoldMT"/>
              </a:rPr>
              <a:t> </a:t>
            </a:r>
            <a:r>
              <a:rPr lang="en-US" sz="2400" b="1" i="1" dirty="0" err="1">
                <a:solidFill>
                  <a:srgbClr val="000000"/>
                </a:solidFill>
                <a:latin typeface="Times New Roman"/>
                <a:ea typeface="TimesNewRomanPS-BoldMT"/>
              </a:rPr>
              <a:t>đề</a:t>
            </a:r>
            <a:r>
              <a:rPr lang="en-US" sz="2400" b="1" i="1" dirty="0">
                <a:solidFill>
                  <a:srgbClr val="000000"/>
                </a:solidFill>
                <a:latin typeface="Times New Roman"/>
                <a:ea typeface="TimesNewRomanPS-BoldMT"/>
              </a:rPr>
              <a:t> </a:t>
            </a:r>
            <a:r>
              <a:rPr lang="en-US" sz="2400" b="1" i="1" dirty="0" err="1">
                <a:solidFill>
                  <a:srgbClr val="000000"/>
                </a:solidFill>
                <a:latin typeface="Times New Roman"/>
                <a:ea typeface="TimesNewRomanPS-BoldMT"/>
              </a:rPr>
              <a:t>kiểm</a:t>
            </a:r>
            <a:r>
              <a:rPr lang="en-US" sz="2400" b="1" i="1" dirty="0">
                <a:solidFill>
                  <a:srgbClr val="000000"/>
                </a:solidFill>
                <a:latin typeface="Times New Roman"/>
                <a:ea typeface="TimesNewRomanPS-BoldMT"/>
              </a:rPr>
              <a:t> </a:t>
            </a:r>
            <a:r>
              <a:rPr lang="en-US" sz="2400" b="1" i="1" dirty="0" err="1">
                <a:solidFill>
                  <a:srgbClr val="000000"/>
                </a:solidFill>
                <a:latin typeface="Times New Roman"/>
                <a:ea typeface="TimesNewRomanPS-BoldMT"/>
              </a:rPr>
              <a:t>tra</a:t>
            </a:r>
            <a:endParaRPr lang="en-US" sz="2400" dirty="0">
              <a:solidFill>
                <a:srgbClr val="000000"/>
              </a:solidFill>
            </a:endParaRPr>
          </a:p>
        </p:txBody>
      </p:sp>
      <p:sp>
        <p:nvSpPr>
          <p:cNvPr id="26643" name="AutoShape 19"/>
          <p:cNvSpPr>
            <a:spLocks noChangeArrowheads="1"/>
          </p:cNvSpPr>
          <p:nvPr/>
        </p:nvSpPr>
        <p:spPr bwMode="auto">
          <a:xfrm>
            <a:off x="1582738" y="3697288"/>
            <a:ext cx="6799262" cy="769937"/>
          </a:xfrm>
          <a:prstGeom prst="roundRect">
            <a:avLst>
              <a:gd name="adj" fmla="val 16667"/>
            </a:avLst>
          </a:prstGeom>
          <a:gradFill rotWithShape="1">
            <a:gsLst>
              <a:gs pos="0">
                <a:schemeClr val="tx1"/>
              </a:gs>
              <a:gs pos="50000">
                <a:srgbClr val="FFFFFF"/>
              </a:gs>
              <a:gs pos="100000">
                <a:schemeClr val="tx1"/>
              </a:gs>
            </a:gsLst>
            <a:lin ang="2700000" scaled="1"/>
          </a:gradFill>
          <a:ln w="15875">
            <a:solidFill>
              <a:srgbClr val="B2B2B2"/>
            </a:solidFill>
            <a:round/>
            <a:headEnd/>
            <a:tailEnd/>
          </a:ln>
          <a:effectLst/>
        </p:spPr>
        <p:txBody>
          <a:bodyPr wrap="none" anchor="ctr"/>
          <a:lstStyle/>
          <a:p>
            <a:pPr algn="ctr" fontAlgn="base">
              <a:spcBef>
                <a:spcPct val="0"/>
              </a:spcBef>
              <a:spcAft>
                <a:spcPct val="0"/>
              </a:spcAft>
              <a:defRPr/>
            </a:pPr>
            <a:r>
              <a:rPr lang="vi-VN" sz="2400" b="1" i="1" dirty="0">
                <a:solidFill>
                  <a:srgbClr val="000000"/>
                </a:solidFill>
                <a:latin typeface="Times New Roman"/>
                <a:ea typeface="TimesNewRomanPS-BoldMT"/>
              </a:rPr>
              <a:t> </a:t>
            </a:r>
            <a:r>
              <a:rPr lang="nl-NL" sz="2400" b="1" i="1" dirty="0">
                <a:solidFill>
                  <a:srgbClr val="000000"/>
                </a:solidFill>
                <a:latin typeface="Times New Roman"/>
                <a:ea typeface="TimesNewRomanPS-BoldMT"/>
              </a:rPr>
              <a:t>      Soạn câu hỏi và xây dựng hướng dẫn chấm điểm</a:t>
            </a:r>
            <a:endParaRPr lang="en-US" sz="2400" dirty="0">
              <a:solidFill>
                <a:srgbClr val="000000"/>
              </a:solidFill>
            </a:endParaRPr>
          </a:p>
        </p:txBody>
      </p:sp>
      <p:sp>
        <p:nvSpPr>
          <p:cNvPr id="26644" name="AutoShape 20"/>
          <p:cNvSpPr>
            <a:spLocks noChangeArrowheads="1"/>
          </p:cNvSpPr>
          <p:nvPr/>
        </p:nvSpPr>
        <p:spPr bwMode="gray">
          <a:xfrm>
            <a:off x="714375" y="3829050"/>
            <a:ext cx="1323975" cy="496888"/>
          </a:xfrm>
          <a:prstGeom prst="homePlate">
            <a:avLst>
              <a:gd name="adj" fmla="val 39919"/>
            </a:avLst>
          </a:prstGeom>
          <a:gradFill rotWithShape="1">
            <a:gsLst>
              <a:gs pos="0">
                <a:schemeClr val="accent2"/>
              </a:gs>
              <a:gs pos="100000">
                <a:schemeClr val="accent2">
                  <a:gamma/>
                  <a:shade val="62745"/>
                  <a:invGamma/>
                </a:schemeClr>
              </a:gs>
            </a:gsLst>
            <a:lin ang="5400000" scaled="1"/>
          </a:gradFill>
          <a:ln w="19050">
            <a:solidFill>
              <a:srgbClr val="FEFFFF"/>
            </a:solidFill>
            <a:miter lim="800000"/>
            <a:headEnd/>
            <a:tailEnd/>
          </a:ln>
          <a:effectLst>
            <a:outerShdw dist="53882" dir="2700000" algn="ctr" rotWithShape="0">
              <a:srgbClr val="000000">
                <a:alpha val="50000"/>
              </a:srgbClr>
            </a:outerShdw>
          </a:effectLst>
        </p:spPr>
        <p:txBody>
          <a:bodyPr wrap="none" anchor="ctr"/>
          <a:lstStyle/>
          <a:p>
            <a:pPr fontAlgn="base">
              <a:spcBef>
                <a:spcPct val="0"/>
              </a:spcBef>
              <a:spcAft>
                <a:spcPct val="0"/>
              </a:spcAft>
              <a:defRPr/>
            </a:pPr>
            <a:r>
              <a:rPr lang="en-US" b="1" dirty="0" err="1">
                <a:solidFill>
                  <a:srgbClr val="DDE89A"/>
                </a:solidFill>
                <a:latin typeface="Times New Roman" panose="02020603050405020304" pitchFamily="18" charset="0"/>
                <a:cs typeface="Times New Roman" panose="02020603050405020304" pitchFamily="18" charset="0"/>
              </a:rPr>
              <a:t>Bước</a:t>
            </a:r>
            <a:r>
              <a:rPr lang="en-US" b="1" dirty="0">
                <a:solidFill>
                  <a:srgbClr val="DDE89A"/>
                </a:solidFill>
                <a:latin typeface="Times New Roman" panose="02020603050405020304" pitchFamily="18" charset="0"/>
                <a:cs typeface="Times New Roman" panose="02020603050405020304" pitchFamily="18" charset="0"/>
              </a:rPr>
              <a:t> 3</a:t>
            </a:r>
          </a:p>
        </p:txBody>
      </p:sp>
      <p:sp>
        <p:nvSpPr>
          <p:cNvPr id="26646" name="AutoShape 22"/>
          <p:cNvSpPr>
            <a:spLocks noChangeArrowheads="1"/>
          </p:cNvSpPr>
          <p:nvPr/>
        </p:nvSpPr>
        <p:spPr bwMode="gray">
          <a:xfrm>
            <a:off x="714375" y="4691063"/>
            <a:ext cx="1352550" cy="493712"/>
          </a:xfrm>
          <a:prstGeom prst="homePlate">
            <a:avLst>
              <a:gd name="adj" fmla="val 40175"/>
            </a:avLst>
          </a:prstGeom>
          <a:gradFill rotWithShape="1">
            <a:gsLst>
              <a:gs pos="0">
                <a:schemeClr val="hlink"/>
              </a:gs>
              <a:gs pos="100000">
                <a:schemeClr val="hlink">
                  <a:gamma/>
                  <a:shade val="62745"/>
                  <a:invGamma/>
                </a:schemeClr>
              </a:gs>
            </a:gsLst>
            <a:lin ang="5400000" scaled="1"/>
          </a:gradFill>
          <a:ln w="19050">
            <a:solidFill>
              <a:srgbClr val="FEFFFF"/>
            </a:solidFill>
            <a:miter lim="800000"/>
            <a:headEnd/>
            <a:tailEnd/>
          </a:ln>
          <a:effectLst>
            <a:outerShdw dist="53882" dir="2700000" algn="ctr" rotWithShape="0">
              <a:srgbClr val="000000">
                <a:alpha val="50000"/>
              </a:srgbClr>
            </a:outerShdw>
          </a:effectLst>
        </p:spPr>
        <p:txBody>
          <a:bodyPr wrap="none" anchor="ctr"/>
          <a:lstStyle/>
          <a:p>
            <a:pPr fontAlgn="base">
              <a:spcBef>
                <a:spcPct val="0"/>
              </a:spcBef>
              <a:spcAft>
                <a:spcPct val="0"/>
              </a:spcAft>
              <a:defRPr/>
            </a:pPr>
            <a:r>
              <a:rPr lang="en-US" b="1" dirty="0" err="1">
                <a:solidFill>
                  <a:srgbClr val="DDE89A"/>
                </a:solidFill>
                <a:latin typeface="Times New Roman" panose="02020603050405020304" pitchFamily="18" charset="0"/>
                <a:cs typeface="Times New Roman" panose="02020603050405020304" pitchFamily="18" charset="0"/>
              </a:rPr>
              <a:t>Bước</a:t>
            </a:r>
            <a:r>
              <a:rPr lang="en-US" b="1" dirty="0">
                <a:solidFill>
                  <a:srgbClr val="DDE89A"/>
                </a:solidFill>
                <a:latin typeface="Times New Roman" panose="02020603050405020304" pitchFamily="18" charset="0"/>
                <a:cs typeface="Times New Roman" panose="02020603050405020304" pitchFamily="18" charset="0"/>
              </a:rPr>
              <a:t> 4</a:t>
            </a:r>
          </a:p>
        </p:txBody>
      </p:sp>
      <p:sp>
        <p:nvSpPr>
          <p:cNvPr id="50185" name="Text Box 18"/>
          <p:cNvSpPr txBox="1">
            <a:spLocks noChangeArrowheads="1"/>
          </p:cNvSpPr>
          <p:nvPr/>
        </p:nvSpPr>
        <p:spPr bwMode="gray">
          <a:xfrm>
            <a:off x="1435100" y="2565400"/>
            <a:ext cx="20351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b="1">
                <a:solidFill>
                  <a:srgbClr val="FFFFFF"/>
                </a:solidFill>
                <a:cs typeface="Arial" pitchFamily="34" charset="0"/>
              </a:rPr>
              <a:t>Text in here</a:t>
            </a:r>
          </a:p>
        </p:txBody>
      </p:sp>
      <p:sp>
        <p:nvSpPr>
          <p:cNvPr id="32" name="AutoShape 18"/>
          <p:cNvSpPr>
            <a:spLocks noChangeArrowheads="1"/>
          </p:cNvSpPr>
          <p:nvPr/>
        </p:nvSpPr>
        <p:spPr bwMode="auto">
          <a:xfrm>
            <a:off x="1933575" y="5430838"/>
            <a:ext cx="6448425" cy="769937"/>
          </a:xfrm>
          <a:prstGeom prst="roundRect">
            <a:avLst>
              <a:gd name="adj" fmla="val 16667"/>
            </a:avLst>
          </a:prstGeom>
          <a:gradFill rotWithShape="1">
            <a:gsLst>
              <a:gs pos="0">
                <a:schemeClr val="tx1"/>
              </a:gs>
              <a:gs pos="50000">
                <a:srgbClr val="FFFFFF"/>
              </a:gs>
              <a:gs pos="100000">
                <a:schemeClr val="tx1"/>
              </a:gs>
            </a:gsLst>
            <a:lin ang="2700000" scaled="1"/>
          </a:gradFill>
          <a:ln w="15875">
            <a:solidFill>
              <a:srgbClr val="B2B2B2"/>
            </a:solidFill>
            <a:round/>
            <a:headEnd/>
            <a:tailEnd/>
          </a:ln>
          <a:effectLst/>
        </p:spPr>
        <p:txBody>
          <a:bodyPr wrap="none" anchor="ctr"/>
          <a:lstStyle/>
          <a:p>
            <a:pPr algn="ctr" fontAlgn="base">
              <a:spcBef>
                <a:spcPct val="0"/>
              </a:spcBef>
              <a:spcAft>
                <a:spcPct val="0"/>
              </a:spcAft>
              <a:defRPr/>
            </a:pPr>
            <a:r>
              <a:rPr lang="en-US" sz="2400" b="1" i="1" dirty="0" err="1">
                <a:solidFill>
                  <a:srgbClr val="000000"/>
                </a:solidFill>
                <a:latin typeface="Times New Roman" pitchFamily="18" charset="0"/>
                <a:cs typeface="Times New Roman" pitchFamily="18" charset="0"/>
              </a:rPr>
              <a:t>Hoàn</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thiện</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đề</a:t>
            </a:r>
            <a:r>
              <a:rPr lang="en-US" sz="2400" b="1" i="1" dirty="0">
                <a:solidFill>
                  <a:srgbClr val="000000"/>
                </a:solidFill>
                <a:latin typeface="Times New Roman" pitchFamily="18" charset="0"/>
                <a:cs typeface="Times New Roman" pitchFamily="18" charset="0"/>
              </a:rPr>
              <a:t>, in </a:t>
            </a:r>
            <a:r>
              <a:rPr lang="en-US" sz="2400" b="1" i="1" dirty="0" err="1">
                <a:solidFill>
                  <a:srgbClr val="000000"/>
                </a:solidFill>
                <a:latin typeface="Times New Roman" pitchFamily="18" charset="0"/>
                <a:cs typeface="Times New Roman" pitchFamily="18" charset="0"/>
              </a:rPr>
              <a:t>ấn</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và</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tổ</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chức</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kiểm</a:t>
            </a:r>
            <a:r>
              <a:rPr lang="en-US" sz="2400" b="1" i="1" dirty="0">
                <a:solidFill>
                  <a:srgbClr val="000000"/>
                </a:solidFill>
                <a:latin typeface="Times New Roman" pitchFamily="18" charset="0"/>
                <a:cs typeface="Times New Roman" pitchFamily="18" charset="0"/>
              </a:rPr>
              <a:t> </a:t>
            </a:r>
            <a:r>
              <a:rPr lang="en-US" sz="2400" b="1" i="1" dirty="0" err="1">
                <a:solidFill>
                  <a:srgbClr val="000000"/>
                </a:solidFill>
                <a:latin typeface="Times New Roman" pitchFamily="18" charset="0"/>
                <a:cs typeface="Times New Roman" pitchFamily="18" charset="0"/>
              </a:rPr>
              <a:t>tra</a:t>
            </a:r>
            <a:r>
              <a:rPr lang="en-US" sz="2400" b="1" i="1" dirty="0">
                <a:solidFill>
                  <a:srgbClr val="000000"/>
                </a:solidFill>
                <a:latin typeface="Times New Roman" pitchFamily="18" charset="0"/>
                <a:cs typeface="Times New Roman" pitchFamily="18" charset="0"/>
              </a:rPr>
              <a:t>/</a:t>
            </a:r>
            <a:r>
              <a:rPr lang="en-US" sz="2400" b="1" i="1" dirty="0" err="1">
                <a:solidFill>
                  <a:srgbClr val="000000"/>
                </a:solidFill>
                <a:latin typeface="Times New Roman" pitchFamily="18" charset="0"/>
                <a:cs typeface="Times New Roman" pitchFamily="18" charset="0"/>
              </a:rPr>
              <a:t>thi</a:t>
            </a:r>
            <a:endParaRPr lang="en-US" sz="2400" dirty="0">
              <a:solidFill>
                <a:srgbClr val="000000"/>
              </a:solidFill>
              <a:latin typeface="Times New Roman" pitchFamily="18" charset="0"/>
              <a:cs typeface="Times New Roman" pitchFamily="18" charset="0"/>
            </a:endParaRPr>
          </a:p>
        </p:txBody>
      </p:sp>
      <p:sp>
        <p:nvSpPr>
          <p:cNvPr id="33" name="AutoShape 22"/>
          <p:cNvSpPr>
            <a:spLocks noChangeArrowheads="1"/>
          </p:cNvSpPr>
          <p:nvPr/>
        </p:nvSpPr>
        <p:spPr bwMode="gray">
          <a:xfrm>
            <a:off x="714375" y="5589588"/>
            <a:ext cx="1366838" cy="493712"/>
          </a:xfrm>
          <a:prstGeom prst="homePlate">
            <a:avLst>
              <a:gd name="adj" fmla="val 40175"/>
            </a:avLst>
          </a:prstGeom>
          <a:solidFill>
            <a:srgbClr val="002060"/>
          </a:solidFill>
          <a:ln w="19050">
            <a:solidFill>
              <a:srgbClr val="FEFFFF"/>
            </a:solidFill>
            <a:miter lim="800000"/>
            <a:headEnd/>
            <a:tailEnd/>
          </a:ln>
          <a:effectLst>
            <a:outerShdw dist="53882" dir="2700000" algn="ctr" rotWithShape="0">
              <a:srgbClr val="000000">
                <a:alpha val="50000"/>
              </a:srgbClr>
            </a:outerShdw>
          </a:effectLst>
        </p:spPr>
        <p:txBody>
          <a:bodyPr wrap="none" anchor="ctr"/>
          <a:lstStyle/>
          <a:p>
            <a:pPr algn="ctr" fontAlgn="base">
              <a:spcBef>
                <a:spcPct val="0"/>
              </a:spcBef>
              <a:spcAft>
                <a:spcPct val="0"/>
              </a:spcAft>
              <a:defRPr/>
            </a:pPr>
            <a:r>
              <a:rPr lang="en-US" b="1" dirty="0" err="1">
                <a:solidFill>
                  <a:srgbClr val="DDE89A"/>
                </a:solidFill>
                <a:latin typeface="Times New Roman" panose="02020603050405020304" pitchFamily="18" charset="0"/>
                <a:cs typeface="Times New Roman" panose="02020603050405020304" pitchFamily="18" charset="0"/>
              </a:rPr>
              <a:t>Bước</a:t>
            </a:r>
            <a:r>
              <a:rPr lang="en-US" b="1" dirty="0">
                <a:solidFill>
                  <a:srgbClr val="DDE89A"/>
                </a:solidFill>
                <a:latin typeface="Times New Roman" panose="02020603050405020304" pitchFamily="18" charset="0"/>
                <a:cs typeface="Times New Roman" panose="02020603050405020304" pitchFamily="18" charset="0"/>
              </a:rPr>
              <a:t> 5</a:t>
            </a:r>
          </a:p>
        </p:txBody>
      </p:sp>
      <p:sp>
        <p:nvSpPr>
          <p:cNvPr id="50188" name="Rectangle 2"/>
          <p:cNvSpPr>
            <a:spLocks noChangeArrowheads="1"/>
          </p:cNvSpPr>
          <p:nvPr/>
        </p:nvSpPr>
        <p:spPr bwMode="auto">
          <a:xfrm>
            <a:off x="1968500" y="990600"/>
            <a:ext cx="54641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fontAlgn="base">
              <a:spcBef>
                <a:spcPct val="0"/>
              </a:spcBef>
              <a:spcAft>
                <a:spcPct val="0"/>
              </a:spcAft>
            </a:pPr>
            <a:r>
              <a:rPr lang="en-US" altLang="en-US" sz="2800" b="1">
                <a:solidFill>
                  <a:srgbClr val="0E1664"/>
                </a:solidFill>
                <a:latin typeface="Times New Roman" pitchFamily="18" charset="0"/>
                <a:cs typeface="Times New Roman" pitchFamily="18" charset="0"/>
              </a:rPr>
              <a:t>Xây dựng đề kiểm </a:t>
            </a:r>
            <a:r>
              <a:rPr lang="en-US" altLang="en-US" sz="3200" b="1">
                <a:solidFill>
                  <a:srgbClr val="FFFFFF"/>
                </a:solidFill>
                <a:latin typeface="Times New Roman" pitchFamily="18" charset="0"/>
                <a:cs typeface="Times New Roman" pitchFamily="18" charset="0"/>
              </a:rPr>
              <a:t>tra</a:t>
            </a:r>
            <a:endParaRPr lang="vi-VN" altLang="en-US" sz="3200">
              <a:solidFill>
                <a:srgbClr val="FFFFFF"/>
              </a:solidFill>
            </a:endParaRPr>
          </a:p>
        </p:txBody>
      </p:sp>
    </p:spTree>
    <p:extLst>
      <p:ext uri="{BB962C8B-B14F-4D97-AF65-F5344CB8AC3E}">
        <p14:creationId xmlns:p14="http://schemas.microsoft.com/office/powerpoint/2010/main" val="292838946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780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0451" y="838200"/>
            <a:ext cx="7543800" cy="4512261"/>
          </a:xfrm>
          <a:prstGeom prst="rect">
            <a:avLst/>
          </a:prstGeom>
        </p:spPr>
        <p:txBody>
          <a:bodyPr wrap="square">
            <a:spAutoFit/>
          </a:bodyPr>
          <a:lstStyle/>
          <a:p>
            <a:pPr algn="just">
              <a:lnSpc>
                <a:spcPct val="115000"/>
              </a:lnSpc>
              <a:spcAft>
                <a:spcPts val="0"/>
              </a:spcAft>
            </a:pPr>
            <a:r>
              <a:rPr lang="en-US" sz="2800" smtClean="0">
                <a:effectLst/>
                <a:latin typeface="Times New Roman" panose="02020603050405020304" pitchFamily="18" charset="0"/>
                <a:ea typeface="Calibri"/>
                <a:cs typeface="Times New Roman" panose="02020603050405020304" pitchFamily="18" charset="0"/>
              </a:rPr>
              <a:t>2. Hạn chế:</a:t>
            </a:r>
            <a:endParaRPr lang="en-US" sz="280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smtClean="0">
                <a:effectLst/>
                <a:latin typeface="Times New Roman" panose="02020603050405020304" pitchFamily="18" charset="0"/>
                <a:ea typeface="Calibri"/>
                <a:cs typeface="Times New Roman" panose="02020603050405020304" pitchFamily="18" charset="0"/>
              </a:rPr>
              <a:t>2.1. Về hình thức:</a:t>
            </a:r>
            <a:endParaRPr lang="en-US" sz="280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smtClean="0">
                <a:effectLst/>
                <a:latin typeface="Times New Roman" panose="02020603050405020304" pitchFamily="18" charset="0"/>
                <a:ea typeface="Calibri"/>
                <a:cs typeface="Times New Roman" panose="02020603050405020304" pitchFamily="18" charset="0"/>
              </a:rPr>
              <a:t>- Một số đề có mắc lỗi chính tả, dùng từ, đặt câu, diễn đạt, dấu câu…</a:t>
            </a:r>
            <a:endParaRPr lang="en-US" sz="280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smtClean="0">
                <a:effectLst/>
                <a:latin typeface="Times New Roman" panose="02020603050405020304" pitchFamily="18" charset="0"/>
                <a:ea typeface="Calibri"/>
                <a:cs typeface="Times New Roman" panose="02020603050405020304" pitchFamily="18" charset="0"/>
              </a:rPr>
              <a:t>- Còn viết tắt nhiều trong đề; không thống nhất kiểu chữ, cỡ chữ</a:t>
            </a:r>
            <a:endParaRPr lang="en-US" sz="280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smtClean="0">
                <a:effectLst/>
                <a:latin typeface="Times New Roman" panose="02020603050405020304" pitchFamily="18" charset="0"/>
                <a:ea typeface="Calibri"/>
                <a:cs typeface="Times New Roman" panose="02020603050405020304" pitchFamily="18" charset="0"/>
              </a:rPr>
              <a:t>- Trình bày ma trận đề quá ngắn gọn hoặc quá dài dòng</a:t>
            </a:r>
            <a:endParaRPr lang="en-US" sz="280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smtClean="0">
                <a:effectLst/>
                <a:latin typeface="Times New Roman" panose="02020603050405020304" pitchFamily="18" charset="0"/>
                <a:ea typeface="Calibri"/>
                <a:cs typeface="Times New Roman" panose="02020603050405020304" pitchFamily="18" charset="0"/>
              </a:rPr>
              <a:t>- Chưa đảm bảo thể thức trình bày văn bản…</a:t>
            </a:r>
            <a:endParaRPr lang="en-US" sz="280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79744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762000"/>
            <a:ext cx="7620000" cy="3529556"/>
          </a:xfrm>
          <a:prstGeom prst="rect">
            <a:avLst/>
          </a:prstGeom>
        </p:spPr>
        <p:txBody>
          <a:bodyPr wrap="square">
            <a:spAutoFit/>
          </a:bodyPr>
          <a:lstStyle/>
          <a:p>
            <a:pPr algn="just">
              <a:lnSpc>
                <a:spcPct val="115000"/>
              </a:lnSpc>
              <a:spcAft>
                <a:spcPts val="0"/>
              </a:spcAft>
            </a:pPr>
            <a:r>
              <a:rPr lang="en-US" sz="2800" smtClean="0">
                <a:effectLst/>
                <a:latin typeface="Times New Roman"/>
                <a:ea typeface="Calibri"/>
                <a:cs typeface="Times New Roman"/>
              </a:rPr>
              <a:t>2.2. Về nội dung:</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Một số đề chưa thể hiện sự tìm tòi, sáng tạo</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Một số đề ma trận đề không thể hiện rõ </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Đáp án và hướng dẫn chấm chưa chi tiết, chưa phù hợp, có chỗ còn áp đặt</a:t>
            </a:r>
            <a:endParaRPr lang="en-US" sz="2800">
              <a:ea typeface="Calibri"/>
              <a:cs typeface="Times New Roman"/>
            </a:endParaRPr>
          </a:p>
          <a:p>
            <a:pPr algn="just">
              <a:lnSpc>
                <a:spcPct val="115000"/>
              </a:lnSpc>
              <a:spcAft>
                <a:spcPts val="0"/>
              </a:spcAft>
            </a:pPr>
            <a:r>
              <a:rPr lang="en-US" sz="2800" smtClean="0">
                <a:effectLst/>
                <a:latin typeface="Times New Roman"/>
                <a:ea typeface="Calibri"/>
                <a:cs typeface="Times New Roman"/>
              </a:rPr>
              <a:t>- Có đề còn sử dụng câu hỏi không phù hợp (tóm tắt cốt truyện).</a:t>
            </a:r>
            <a:endParaRPr lang="en-US" sz="2800">
              <a:ea typeface="Calibri"/>
              <a:cs typeface="Times New Roman"/>
            </a:endParaRPr>
          </a:p>
        </p:txBody>
      </p:sp>
    </p:spTree>
    <p:extLst>
      <p:ext uri="{BB962C8B-B14F-4D97-AF65-F5344CB8AC3E}">
        <p14:creationId xmlns:p14="http://schemas.microsoft.com/office/powerpoint/2010/main" val="3817737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599268"/>
            <a:ext cx="6883616" cy="556434"/>
          </a:xfrm>
          <a:prstGeom prst="rect">
            <a:avLst/>
          </a:prstGeom>
        </p:spPr>
        <p:txBody>
          <a:bodyPr wrap="none">
            <a:spAutoFit/>
          </a:bodyPr>
          <a:lstStyle/>
          <a:p>
            <a:pPr algn="just">
              <a:lnSpc>
                <a:spcPct val="115000"/>
              </a:lnSpc>
              <a:spcAft>
                <a:spcPts val="0"/>
              </a:spcAft>
            </a:pPr>
            <a:r>
              <a:rPr lang="en-US" sz="2800" smtClean="0">
                <a:effectLst/>
                <a:latin typeface="Times New Roman"/>
                <a:ea typeface="Calibri"/>
                <a:cs typeface="Times New Roman"/>
              </a:rPr>
              <a:t>3. Một số đề bài của các trường: (Nguyên văn)</a:t>
            </a:r>
            <a:endParaRPr lang="en-US" sz="2800">
              <a:ea typeface="Calibri"/>
              <a:cs typeface="Times New Roman"/>
            </a:endParaRPr>
          </a:p>
        </p:txBody>
      </p:sp>
    </p:spTree>
    <p:extLst>
      <p:ext uri="{BB962C8B-B14F-4D97-AF65-F5344CB8AC3E}">
        <p14:creationId xmlns:p14="http://schemas.microsoft.com/office/powerpoint/2010/main" val="3108023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280702"/>
            <a:ext cx="7467600" cy="6295121"/>
          </a:xfrm>
          <a:prstGeom prst="rect">
            <a:avLst/>
          </a:prstGeom>
        </p:spPr>
        <p:txBody>
          <a:bodyPr wrap="square">
            <a:spAutoFit/>
          </a:bodyPr>
          <a:lstStyle/>
          <a:p>
            <a:pPr algn="just">
              <a:lnSpc>
                <a:spcPct val="112000"/>
              </a:lnSpc>
              <a:spcAft>
                <a:spcPts val="0"/>
              </a:spcAft>
            </a:pPr>
            <a:r>
              <a:rPr lang="en-US" sz="1900" b="1" smtClean="0">
                <a:solidFill>
                  <a:schemeClr val="accent1">
                    <a:lumMod val="50000"/>
                  </a:schemeClr>
                </a:solidFill>
                <a:effectLst/>
                <a:latin typeface="Times New Roman"/>
                <a:ea typeface="Times New Roman"/>
                <a:cs typeface="Times New Roman"/>
              </a:rPr>
              <a:t>II. KIẾN THỨC TRỌNG TÂM CHƯƠNG TRÌNH NGỮ VĂN THCS</a:t>
            </a:r>
            <a:endParaRPr lang="en-US" sz="1900">
              <a:solidFill>
                <a:schemeClr val="accent1">
                  <a:lumMod val="50000"/>
                </a:schemeClr>
              </a:solidFill>
              <a:ea typeface="Calibri"/>
              <a:cs typeface="Times New Roman"/>
            </a:endParaRPr>
          </a:p>
          <a:p>
            <a:pPr algn="ctr">
              <a:lnSpc>
                <a:spcPct val="112000"/>
              </a:lnSpc>
              <a:spcAft>
                <a:spcPts val="0"/>
              </a:spcAft>
            </a:pPr>
            <a:r>
              <a:rPr lang="en-US" sz="1900" b="1" kern="1800" smtClean="0">
                <a:solidFill>
                  <a:schemeClr val="accent1">
                    <a:lumMod val="50000"/>
                  </a:schemeClr>
                </a:solidFill>
                <a:effectLst/>
                <a:latin typeface="Times New Roman"/>
                <a:ea typeface="Times New Roman"/>
                <a:cs typeface="Times New Roman"/>
              </a:rPr>
              <a:t>LỚP 6</a:t>
            </a:r>
            <a:endParaRPr lang="en-US" sz="1900">
              <a:solidFill>
                <a:schemeClr val="accent1">
                  <a:lumMod val="50000"/>
                </a:schemeClr>
              </a:solidFill>
              <a:ea typeface="Calibri"/>
              <a:cs typeface="Times New Roman"/>
            </a:endParaRPr>
          </a:p>
          <a:p>
            <a:pPr fontAlgn="base">
              <a:lnSpc>
                <a:spcPct val="112000"/>
              </a:lnSpc>
              <a:spcAft>
                <a:spcPts val="0"/>
              </a:spcAft>
            </a:pPr>
            <a:r>
              <a:rPr lang="en-US" sz="1900" b="1">
                <a:latin typeface="Times New Roman"/>
                <a:ea typeface="Times New Roman"/>
                <a:cs typeface="Times New Roman"/>
              </a:rPr>
              <a:t>I. VĂN HỌC</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Thánh Gióng</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Sơn Tinh, Thủy Tinh</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Thạch Sanh</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Em bé thông minh</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Ếch ngồi đáy giếng</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Thầy bói xem voi</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Treo biển</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Bài học đường đời đầu tiên</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Sông nước Cà Mau</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Vượt thác</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Bức tranh em gái tôi</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Vượt thác</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Đêm nay Bác không ngủ</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Lượm</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Cô Tô</a:t>
            </a:r>
            <a:endParaRPr lang="en-US" sz="1900">
              <a:ea typeface="Calibri"/>
              <a:cs typeface="Times New Roman"/>
            </a:endParaRPr>
          </a:p>
          <a:p>
            <a:pPr fontAlgn="base">
              <a:lnSpc>
                <a:spcPct val="112000"/>
              </a:lnSpc>
              <a:spcAft>
                <a:spcPts val="0"/>
              </a:spcAft>
            </a:pPr>
            <a:r>
              <a:rPr lang="en-US" sz="1900">
                <a:latin typeface="Times New Roman"/>
                <a:ea typeface="Times New Roman"/>
                <a:cs typeface="Times New Roman"/>
              </a:rPr>
              <a:t>- Cây tre Việt Nam</a:t>
            </a:r>
            <a:endParaRPr lang="en-US" sz="1900">
              <a:ea typeface="Calibri"/>
              <a:cs typeface="Times New Roman"/>
            </a:endParaRPr>
          </a:p>
        </p:txBody>
      </p:sp>
    </p:spTree>
    <p:extLst>
      <p:ext uri="{BB962C8B-B14F-4D97-AF65-F5344CB8AC3E}">
        <p14:creationId xmlns:p14="http://schemas.microsoft.com/office/powerpoint/2010/main" val="885839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685800"/>
            <a:ext cx="7620000" cy="5237844"/>
          </a:xfrm>
          <a:prstGeom prst="rect">
            <a:avLst/>
          </a:prstGeom>
        </p:spPr>
        <p:txBody>
          <a:bodyPr wrap="square">
            <a:spAutoFit/>
          </a:bodyPr>
          <a:lstStyle/>
          <a:p>
            <a:pPr algn="just">
              <a:lnSpc>
                <a:spcPct val="112000"/>
              </a:lnSpc>
              <a:spcAft>
                <a:spcPts val="0"/>
              </a:spcAft>
            </a:pPr>
            <a:r>
              <a:rPr lang="en-US" sz="2500" b="1">
                <a:latin typeface="Times New Roman"/>
                <a:ea typeface="Times New Roman"/>
                <a:cs typeface="Times New Roman"/>
              </a:rPr>
              <a:t>II. TIẾNG VIỆT</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Từ và cấu tạo của từ, từ mượn, nghĩa của từ, từ nhiều nghĩa và hiện tượng chuyển nghĩa của từ, chữa lỗi dùng từ; từ loại và cụm từ.</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Các biện pháp tu từ </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Các thành phần chính của câu, câu trần thuật đơn, câu trần thuật đơn có từ là</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Chữa lỗi về chủ ngữ, vị ngữ</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Ôn tập về dấu câu.</a:t>
            </a:r>
            <a:endParaRPr lang="en-US" sz="2500">
              <a:ea typeface="Calibri"/>
              <a:cs typeface="Times New Roman"/>
            </a:endParaRPr>
          </a:p>
          <a:p>
            <a:pPr algn="just">
              <a:lnSpc>
                <a:spcPct val="112000"/>
              </a:lnSpc>
              <a:spcAft>
                <a:spcPts val="0"/>
              </a:spcAft>
            </a:pPr>
            <a:r>
              <a:rPr lang="en-US" sz="2500" b="1">
                <a:latin typeface="Times New Roman"/>
                <a:ea typeface="Times New Roman"/>
                <a:cs typeface="Times New Roman"/>
              </a:rPr>
              <a:t>III. TẬP LÀM VĂN</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Văn tự sự</a:t>
            </a:r>
            <a:endParaRPr lang="en-US" sz="2500">
              <a:ea typeface="Calibri"/>
              <a:cs typeface="Times New Roman"/>
            </a:endParaRPr>
          </a:p>
          <a:p>
            <a:pPr algn="just">
              <a:lnSpc>
                <a:spcPct val="112000"/>
              </a:lnSpc>
              <a:spcAft>
                <a:spcPts val="0"/>
              </a:spcAft>
            </a:pPr>
            <a:r>
              <a:rPr lang="en-US" sz="2500" smtClean="0">
                <a:effectLst/>
                <a:latin typeface="Times New Roman"/>
                <a:ea typeface="Times New Roman"/>
                <a:cs typeface="Times New Roman"/>
              </a:rPr>
              <a:t>- Văn miêu tả</a:t>
            </a:r>
            <a:endParaRPr lang="en-US" sz="2500">
              <a:ea typeface="Calibri"/>
              <a:cs typeface="Times New Roman"/>
            </a:endParaRPr>
          </a:p>
        </p:txBody>
      </p:sp>
    </p:spTree>
    <p:extLst>
      <p:ext uri="{BB962C8B-B14F-4D97-AF65-F5344CB8AC3E}">
        <p14:creationId xmlns:p14="http://schemas.microsoft.com/office/powerpoint/2010/main" val="4145984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178891"/>
            <a:ext cx="7391400" cy="7050969"/>
          </a:xfrm>
          <a:prstGeom prst="rect">
            <a:avLst/>
          </a:prstGeom>
        </p:spPr>
        <p:txBody>
          <a:bodyPr wrap="square">
            <a:spAutoFit/>
          </a:bodyPr>
          <a:lstStyle/>
          <a:p>
            <a:pPr algn="ctr">
              <a:lnSpc>
                <a:spcPct val="112000"/>
              </a:lnSpc>
              <a:spcAft>
                <a:spcPts val="0"/>
              </a:spcAft>
            </a:pPr>
            <a:endParaRPr lang="en-US" sz="500" b="1" smtClean="0">
              <a:effectLst/>
              <a:latin typeface="Times New Roman"/>
              <a:ea typeface="Times New Roman"/>
              <a:cs typeface="Times New Roman"/>
            </a:endParaRPr>
          </a:p>
          <a:p>
            <a:pPr algn="ctr">
              <a:lnSpc>
                <a:spcPct val="112000"/>
              </a:lnSpc>
              <a:spcAft>
                <a:spcPts val="0"/>
              </a:spcAft>
            </a:pPr>
            <a:r>
              <a:rPr lang="en-US" sz="1900" b="1" smtClean="0">
                <a:solidFill>
                  <a:schemeClr val="accent1">
                    <a:lumMod val="50000"/>
                  </a:schemeClr>
                </a:solidFill>
                <a:effectLst/>
                <a:latin typeface="Times New Roman"/>
                <a:ea typeface="Times New Roman"/>
                <a:cs typeface="Times New Roman"/>
              </a:rPr>
              <a:t>LỚP 7</a:t>
            </a:r>
          </a:p>
          <a:p>
            <a:pPr algn="just">
              <a:lnSpc>
                <a:spcPct val="112000"/>
              </a:lnSpc>
              <a:spcAft>
                <a:spcPts val="0"/>
              </a:spcAft>
            </a:pPr>
            <a:r>
              <a:rPr lang="en-US" sz="1900" b="1" smtClean="0">
                <a:solidFill>
                  <a:srgbClr val="000000"/>
                </a:solidFill>
                <a:effectLst/>
                <a:latin typeface="Times New Roman"/>
                <a:ea typeface="Times New Roman"/>
                <a:cs typeface="Times New Roman"/>
              </a:rPr>
              <a:t>I. PHẦN VĂN HỌC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Những câu hát về tình cảm gia đình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Những câu hát về tình yêu quê hương, đất nước, con người</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Những câu hát than thân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Những câu hát châm biếm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Sông núi nước Nam</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Phò giá về kinh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Bánh trôi nước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Qua Đèo Ngang</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Bạn đến chơi nhà </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Cảnh khuya.</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Rằm tháng giêng</a:t>
            </a:r>
            <a:endParaRPr lang="en-US" sz="1900">
              <a:ea typeface="Calibri"/>
              <a:cs typeface="Times New Roman"/>
            </a:endParaRPr>
          </a:p>
          <a:p>
            <a:pPr>
              <a:lnSpc>
                <a:spcPct val="112000"/>
              </a:lnSpc>
              <a:spcAft>
                <a:spcPts val="0"/>
              </a:spcAft>
            </a:pPr>
            <a:r>
              <a:rPr lang="en-US" sz="1900" smtClean="0">
                <a:solidFill>
                  <a:srgbClr val="000000"/>
                </a:solidFill>
                <a:effectLst/>
                <a:latin typeface="Times New Roman"/>
                <a:ea typeface="Times New Roman"/>
                <a:cs typeface="Times New Roman"/>
              </a:rPr>
              <a:t>- Tiếng gà trưa</a:t>
            </a:r>
            <a:endParaRPr lang="en-US" sz="1900">
              <a:ea typeface="Calibri"/>
              <a:cs typeface="Times New Roman"/>
            </a:endParaRPr>
          </a:p>
          <a:p>
            <a:r>
              <a:rPr lang="nl-NL" sz="1900" smtClean="0">
                <a:solidFill>
                  <a:srgbClr val="000000"/>
                </a:solidFill>
                <a:effectLst/>
                <a:latin typeface="Times New Roman"/>
                <a:ea typeface="Times New Roman"/>
              </a:rPr>
              <a:t>- Tục ngữ về thiên nhiên và lao động sản xuất</a:t>
            </a:r>
            <a:br>
              <a:rPr lang="nl-NL" sz="1900" smtClean="0">
                <a:solidFill>
                  <a:srgbClr val="000000"/>
                </a:solidFill>
                <a:effectLst/>
                <a:latin typeface="Times New Roman"/>
                <a:ea typeface="Times New Roman"/>
              </a:rPr>
            </a:br>
            <a:r>
              <a:rPr lang="nl-NL" sz="1900" smtClean="0">
                <a:solidFill>
                  <a:srgbClr val="000000"/>
                </a:solidFill>
                <a:effectLst/>
                <a:latin typeface="Times New Roman"/>
                <a:ea typeface="Times New Roman"/>
              </a:rPr>
              <a:t>- Tục ngữ về con người và xã hội</a:t>
            </a:r>
            <a:br>
              <a:rPr lang="nl-NL" sz="1900" smtClean="0">
                <a:solidFill>
                  <a:srgbClr val="000000"/>
                </a:solidFill>
                <a:effectLst/>
                <a:latin typeface="Times New Roman"/>
                <a:ea typeface="Times New Roman"/>
              </a:rPr>
            </a:br>
            <a:r>
              <a:rPr lang="nl-NL" sz="1900" smtClean="0">
                <a:solidFill>
                  <a:srgbClr val="000000"/>
                </a:solidFill>
                <a:effectLst/>
                <a:latin typeface="Times New Roman"/>
                <a:ea typeface="Times New Roman"/>
              </a:rPr>
              <a:t>- Tinh thần yêu nước của nhân dân ta </a:t>
            </a:r>
            <a:br>
              <a:rPr lang="nl-NL" sz="1900" smtClean="0">
                <a:solidFill>
                  <a:srgbClr val="000000"/>
                </a:solidFill>
                <a:effectLst/>
                <a:latin typeface="Times New Roman"/>
                <a:ea typeface="Times New Roman"/>
              </a:rPr>
            </a:br>
            <a:r>
              <a:rPr lang="nl-NL" sz="1900" smtClean="0">
                <a:solidFill>
                  <a:srgbClr val="000000"/>
                </a:solidFill>
                <a:effectLst/>
                <a:latin typeface="Times New Roman"/>
                <a:ea typeface="Times New Roman"/>
              </a:rPr>
              <a:t>- Đức tính giản dị của Bác Hồ </a:t>
            </a:r>
            <a:br>
              <a:rPr lang="nl-NL" sz="1900" smtClean="0">
                <a:solidFill>
                  <a:srgbClr val="000000"/>
                </a:solidFill>
                <a:effectLst/>
                <a:latin typeface="Times New Roman"/>
                <a:ea typeface="Times New Roman"/>
              </a:rPr>
            </a:br>
            <a:r>
              <a:rPr lang="nl-NL" sz="1900" smtClean="0">
                <a:solidFill>
                  <a:srgbClr val="000000"/>
                </a:solidFill>
                <a:effectLst/>
                <a:latin typeface="Times New Roman"/>
                <a:ea typeface="Times New Roman"/>
              </a:rPr>
              <a:t>- Ý nghĩa của văn chương </a:t>
            </a:r>
            <a:br>
              <a:rPr lang="nl-NL" sz="1900" smtClean="0">
                <a:solidFill>
                  <a:srgbClr val="000000"/>
                </a:solidFill>
                <a:effectLst/>
                <a:latin typeface="Times New Roman"/>
                <a:ea typeface="Times New Roman"/>
              </a:rPr>
            </a:br>
            <a:r>
              <a:rPr lang="nl-NL" sz="1900" smtClean="0">
                <a:solidFill>
                  <a:srgbClr val="000000"/>
                </a:solidFill>
                <a:effectLst/>
                <a:latin typeface="Times New Roman"/>
                <a:ea typeface="Times New Roman"/>
              </a:rPr>
              <a:t>- Sống chết mặc bay </a:t>
            </a:r>
            <a:br>
              <a:rPr lang="nl-NL" sz="1900" smtClean="0">
                <a:solidFill>
                  <a:srgbClr val="000000"/>
                </a:solidFill>
                <a:effectLst/>
                <a:latin typeface="Times New Roman"/>
                <a:ea typeface="Times New Roman"/>
              </a:rPr>
            </a:br>
            <a:endParaRPr lang="en-US" sz="1900"/>
          </a:p>
        </p:txBody>
      </p:sp>
    </p:spTree>
    <p:extLst>
      <p:ext uri="{BB962C8B-B14F-4D97-AF65-F5344CB8AC3E}">
        <p14:creationId xmlns:p14="http://schemas.microsoft.com/office/powerpoint/2010/main" val="19493990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457200"/>
            <a:ext cx="7696200" cy="5758371"/>
          </a:xfrm>
          <a:prstGeom prst="rect">
            <a:avLst/>
          </a:prstGeom>
        </p:spPr>
        <p:txBody>
          <a:bodyPr wrap="square">
            <a:spAutoFit/>
          </a:bodyPr>
          <a:lstStyle/>
          <a:p>
            <a:pPr>
              <a:lnSpc>
                <a:spcPct val="112000"/>
              </a:lnSpc>
              <a:spcAft>
                <a:spcPts val="0"/>
              </a:spcAft>
            </a:pPr>
            <a:r>
              <a:rPr lang="en-US" sz="2200" b="1" smtClean="0">
                <a:solidFill>
                  <a:srgbClr val="000000"/>
                </a:solidFill>
                <a:effectLst/>
                <a:latin typeface="Times New Roman"/>
                <a:ea typeface="Times New Roman"/>
                <a:cs typeface="Times New Roman"/>
              </a:rPr>
              <a:t>II. PHẦN TIẾNG VIỆT</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Từ ghép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Từ láy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Đại từ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Từ Hán Việt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Quan hệ từ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Từ đồng nghĩa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Từ trái nghĩa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Từ đồng âm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Thành ngữ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Điệp ngữ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Chơi chữ </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Rút gọn câu</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Câu đặc biệt</a:t>
            </a:r>
            <a:endParaRPr lang="en-US" sz="2200">
              <a:ea typeface="Calibri"/>
              <a:cs typeface="Times New Roman"/>
            </a:endParaRPr>
          </a:p>
          <a:p>
            <a:pPr>
              <a:lnSpc>
                <a:spcPct val="112000"/>
              </a:lnSpc>
              <a:spcAft>
                <a:spcPts val="0"/>
              </a:spcAft>
            </a:pPr>
            <a:r>
              <a:rPr lang="en-US" sz="2200" smtClean="0">
                <a:solidFill>
                  <a:srgbClr val="000000"/>
                </a:solidFill>
                <a:effectLst/>
                <a:latin typeface="Times New Roman"/>
                <a:ea typeface="Times New Roman"/>
                <a:cs typeface="Times New Roman"/>
              </a:rPr>
              <a:t>- Thêm trạng ngữ cho câu</a:t>
            </a:r>
            <a:endParaRPr lang="en-US" sz="2200">
              <a:ea typeface="Calibri"/>
              <a:cs typeface="Times New Roman"/>
            </a:endParaRPr>
          </a:p>
        </p:txBody>
      </p:sp>
    </p:spTree>
    <p:extLst>
      <p:ext uri="{BB962C8B-B14F-4D97-AF65-F5344CB8AC3E}">
        <p14:creationId xmlns:p14="http://schemas.microsoft.com/office/powerpoint/2010/main" val="791937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TotalTime>
  <Words>2141</Words>
  <Application>Microsoft Office PowerPoint</Application>
  <PresentationFormat>On-screen Show (4:3)</PresentationFormat>
  <Paragraphs>251</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Times New Roman</vt:lpstr>
      <vt:lpstr>TimesNewRomanPS-BoldMT</vt:lpstr>
      <vt:lpstr>Clarity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AVC</dc:creator>
  <cp:lastModifiedBy>PC</cp:lastModifiedBy>
  <cp:revision>8</cp:revision>
  <dcterms:created xsi:type="dcterms:W3CDTF">2019-08-01T14:40:22Z</dcterms:created>
  <dcterms:modified xsi:type="dcterms:W3CDTF">2019-08-01T22:35:49Z</dcterms:modified>
</cp:coreProperties>
</file>