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9"/>
  </p:notesMasterIdLst>
  <p:sldIdLst>
    <p:sldId id="256" r:id="rId2"/>
    <p:sldId id="257" r:id="rId3"/>
    <p:sldId id="258" r:id="rId4"/>
    <p:sldId id="259" r:id="rId5"/>
    <p:sldId id="260" r:id="rId6"/>
    <p:sldId id="261" r:id="rId7"/>
    <p:sldId id="262" r:id="rId8"/>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450" y="-78"/>
      </p:cViewPr>
      <p:guideLst>
        <p:guide orient="horz" pos="180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89309B-8414-4930-84D5-388FC9B13B67}" type="datetimeFigureOut">
              <a:rPr lang="en-US" smtClean="0"/>
              <a:pPr/>
              <a:t>4/24/2017</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1147EC-530F-4149-91E2-F6A8EC2E092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1147EC-530F-4149-91E2-F6A8EC2E092D}"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1" y="274320"/>
            <a:ext cx="8532055" cy="5164016"/>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7" y="361802"/>
            <a:ext cx="8306809" cy="259080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516838"/>
            <a:ext cx="7772400" cy="15240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070860"/>
            <a:ext cx="7772400" cy="7620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152900"/>
            <a:ext cx="8183880" cy="87630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441960"/>
            <a:ext cx="8183880" cy="34899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44504"/>
            <a:ext cx="1981200" cy="43814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444502"/>
            <a:ext cx="5943600" cy="43815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152900"/>
            <a:ext cx="8183880" cy="87630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441960"/>
            <a:ext cx="8183880" cy="3489960"/>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1" y="274320"/>
            <a:ext cx="8532055" cy="5164016"/>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7" y="361802"/>
            <a:ext cx="8306809" cy="3617774"/>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107180"/>
            <a:ext cx="8183880" cy="563880"/>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4687070"/>
            <a:ext cx="8183880" cy="350520"/>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441960"/>
            <a:ext cx="3931920" cy="365760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441960"/>
            <a:ext cx="3931920" cy="365760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152900"/>
            <a:ext cx="8183880" cy="87630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482865"/>
            <a:ext cx="3931920" cy="660135"/>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482865"/>
            <a:ext cx="3931920" cy="660135"/>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206500"/>
            <a:ext cx="3931920" cy="290830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206500"/>
            <a:ext cx="3931920" cy="290830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ounded Rectangle 6"/>
          <p:cNvSpPr/>
          <p:nvPr/>
        </p:nvSpPr>
        <p:spPr>
          <a:xfrm>
            <a:off x="304801" y="274320"/>
            <a:ext cx="8532055" cy="5164016"/>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444500"/>
            <a:ext cx="2971800" cy="7620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206502"/>
            <a:ext cx="2971800" cy="3505093"/>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3" y="775120"/>
            <a:ext cx="4626159" cy="39370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8469FB-90B1-4818-A1D4-32921C16627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1" y="274320"/>
            <a:ext cx="8532055" cy="5164016"/>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1" y="361802"/>
            <a:ext cx="2324605" cy="36195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4176713"/>
            <a:ext cx="8229600" cy="87630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444500"/>
            <a:ext cx="2240280" cy="3509567"/>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E98670-8189-411A-A9B7-A08E7614243C}" type="datetimeFigureOut">
              <a:rPr lang="en-US" smtClean="0"/>
              <a:pPr/>
              <a:t>4/24/2017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8469FB-90B1-4818-A1D4-32921C16627E}" type="slidenum">
              <a:rPr lang="en-US" smtClean="0"/>
              <a:pPr/>
              <a:t>‹#›</a:t>
            </a:fld>
            <a:endParaRPr lang="en-US"/>
          </a:p>
        </p:txBody>
      </p:sp>
      <p:sp>
        <p:nvSpPr>
          <p:cNvPr id="3" name="Picture Placeholder 2"/>
          <p:cNvSpPr>
            <a:spLocks noGrp="1"/>
          </p:cNvSpPr>
          <p:nvPr>
            <p:ph type="pic" idx="1"/>
          </p:nvPr>
        </p:nvSpPr>
        <p:spPr>
          <a:xfrm>
            <a:off x="421480" y="363140"/>
            <a:ext cx="5925312" cy="36195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lin ang="5400000" scaled="0"/>
          <a:tileRect/>
        </a:gradFill>
        <a:effectLst/>
      </p:bgPr>
    </p:bg>
    <p:spTree>
      <p:nvGrpSpPr>
        <p:cNvPr id="1" name=""/>
        <p:cNvGrpSpPr/>
        <p:nvPr/>
      </p:nvGrpSpPr>
      <p:grpSpPr>
        <a:xfrm>
          <a:off x="0" y="0"/>
          <a:ext cx="0" cy="0"/>
          <a:chOff x="0" y="0"/>
          <a:chExt cx="0" cy="0"/>
        </a:xfrm>
      </p:grpSpPr>
      <p:sp>
        <p:nvSpPr>
          <p:cNvPr id="7" name="Rounded Rectangle 6"/>
          <p:cNvSpPr/>
          <p:nvPr/>
        </p:nvSpPr>
        <p:spPr>
          <a:xfrm>
            <a:off x="304801" y="274320"/>
            <a:ext cx="8532055" cy="5164016"/>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7" y="361802"/>
            <a:ext cx="8306809" cy="45720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154658"/>
            <a:ext cx="8183880" cy="87630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441960"/>
            <a:ext cx="8183880" cy="3489960"/>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5093230"/>
            <a:ext cx="2286000" cy="304271"/>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3E98670-8189-411A-A9B7-A08E7614243C}" type="datetimeFigureOut">
              <a:rPr lang="en-US" smtClean="0"/>
              <a:pPr/>
              <a:t>4/24/2017</a:t>
            </a:fld>
            <a:endParaRPr lang="en-US"/>
          </a:p>
        </p:txBody>
      </p:sp>
      <p:sp>
        <p:nvSpPr>
          <p:cNvPr id="18" name="Footer Placeholder 17"/>
          <p:cNvSpPr>
            <a:spLocks noGrp="1"/>
          </p:cNvSpPr>
          <p:nvPr>
            <p:ph type="ftr" sz="quarter" idx="3"/>
          </p:nvPr>
        </p:nvSpPr>
        <p:spPr>
          <a:xfrm>
            <a:off x="6062328" y="5093230"/>
            <a:ext cx="2286000" cy="304271"/>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5093230"/>
            <a:ext cx="457200" cy="304271"/>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38469FB-90B1-4818-A1D4-32921C1662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s://www.swiftloans.com.a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hyperlink" Target="https://www.swiftloans.com.au/" TargetMode="External"/><Relationship Id="rId5" Type="http://schemas.openxmlformats.org/officeDocument/2006/relationships/image" Target="../media/image5.png"/><Relationship Id="rId4" Type="http://schemas.openxmlformats.org/officeDocument/2006/relationships/hyperlink" Target="https://www.swiftloans.com.au/cms/payday-loa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swiftloans.com.au/" TargetMode="Externa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s://www.swiftloans.com.au/cms/fast-cash"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swiftloans.com.au/cms/cash-loan" TargetMode="Externa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hyperlink" Target="https://www.swiftloans.com.au/" TargetMode="Externa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swiftloans.com.au/"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9" name="Picture 5" descr="C:\Users\Esign\Desktop\swiftloan.com.au work of feb - 2017\3.png"/>
          <p:cNvPicPr>
            <a:picLocks noChangeAspect="1" noChangeArrowheads="1"/>
          </p:cNvPicPr>
          <p:nvPr/>
        </p:nvPicPr>
        <p:blipFill>
          <a:blip r:embed="rId3"/>
          <a:srcRect/>
          <a:stretch>
            <a:fillRect/>
          </a:stretch>
        </p:blipFill>
        <p:spPr bwMode="auto">
          <a:xfrm>
            <a:off x="457200" y="342900"/>
            <a:ext cx="8229600" cy="49152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Bevel 6"/>
          <p:cNvSpPr/>
          <p:nvPr/>
        </p:nvSpPr>
        <p:spPr>
          <a:xfrm>
            <a:off x="1981200" y="4686300"/>
            <a:ext cx="5410200" cy="508000"/>
          </a:xfrm>
          <a:prstGeom prst="bevel">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4"/>
              </a:rPr>
              <a:t>SWIFTLOANS.COM.AU</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Rectangle 10"/>
          <p:cNvSpPr/>
          <p:nvPr/>
        </p:nvSpPr>
        <p:spPr>
          <a:xfrm>
            <a:off x="914400" y="495300"/>
            <a:ext cx="7162800" cy="630942"/>
          </a:xfrm>
          <a:prstGeom prst="rect">
            <a:avLst/>
          </a:prstGeom>
        </p:spPr>
        <p:txBody>
          <a:bodyPr wrap="square">
            <a:spAutoFit/>
            <a:scene3d>
              <a:camera prst="orthographicFront"/>
              <a:lightRig rig="threePt" dir="t"/>
            </a:scene3d>
            <a:sp3d extrusionH="57150">
              <a:bevelT w="69850" h="69850" prst="divot"/>
            </a:sp3d>
          </a:bodyPr>
          <a:lstStyle/>
          <a:p>
            <a:pPr algn="ctr"/>
            <a:r>
              <a:rPr lang="en-US" sz="35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50800" dist="38100" dir="2700000" algn="tl" rotWithShape="0">
                    <a:prstClr val="black">
                      <a:alpha val="40000"/>
                    </a:prstClr>
                  </a:outerShdw>
                </a:effectLst>
              </a:rPr>
              <a:t>WELLCOME TO</a:t>
            </a:r>
            <a:endParaRPr lang="en-US"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50800" dist="38100" dir="2700000" algn="tl" rotWithShape="0">
                  <a:prstClr val="black">
                    <a:alpha val="40000"/>
                  </a:prstClr>
                </a:outerShdw>
              </a:effectLst>
            </a:endParaRPr>
          </a:p>
        </p:txBody>
      </p:sp>
    </p:spTree>
  </p:cSld>
  <p:clrMapOvr>
    <a:masterClrMapping/>
  </p:clrMapOvr>
  <p:transition advTm="10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anim calcmode="discrete" valueType="clr">
                                      <p:cBhvr override="childStyle">
                                        <p:cTn id="7" dur="50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11"/>
                                        </p:tgtEl>
                                        <p:attrNameLst>
                                          <p:attrName>fillcolor</p:attrName>
                                        </p:attrNameLst>
                                      </p:cBhvr>
                                      <p:tavLst>
                                        <p:tav tm="0">
                                          <p:val>
                                            <p:clrVal>
                                              <a:schemeClr val="accent2"/>
                                            </p:clrVal>
                                          </p:val>
                                        </p:tav>
                                        <p:tav tm="50000">
                                          <p:val>
                                            <p:clrVal>
                                              <a:schemeClr val="hlink"/>
                                            </p:clrVal>
                                          </p:val>
                                        </p:tav>
                                      </p:tavLst>
                                    </p:anim>
                                    <p:set>
                                      <p:cBhvr>
                                        <p:cTn id="9" dur="500"/>
                                        <p:tgtEl>
                                          <p:spTgt spid="11"/>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0"/>
                                  </p:stCondLst>
                                  <p:childTnLst>
                                    <p:set>
                                      <p:cBhvr>
                                        <p:cTn id="13" dur="1" fill="hold">
                                          <p:stCondLst>
                                            <p:cond delay="0"/>
                                          </p:stCondLst>
                                        </p:cTn>
                                        <p:tgtEl>
                                          <p:spTgt spid="93189"/>
                                        </p:tgtEl>
                                        <p:attrNameLst>
                                          <p:attrName>style.visibility</p:attrName>
                                        </p:attrNameLst>
                                      </p:cBhvr>
                                      <p:to>
                                        <p:strVal val="visible"/>
                                      </p:to>
                                    </p:set>
                                    <p:animEffect transition="in" filter="fade">
                                      <p:cBhvr>
                                        <p:cTn id="14" dur="770" decel="100000"/>
                                        <p:tgtEl>
                                          <p:spTgt spid="93189"/>
                                        </p:tgtEl>
                                      </p:cBhvr>
                                    </p:animEffect>
                                    <p:animScale>
                                      <p:cBhvr>
                                        <p:cTn id="15" dur="770" decel="100000"/>
                                        <p:tgtEl>
                                          <p:spTgt spid="93189"/>
                                        </p:tgtEl>
                                      </p:cBhvr>
                                      <p:from x="10000" y="10000"/>
                                      <p:to x="200000" y="450000"/>
                                    </p:animScale>
                                    <p:animScale>
                                      <p:cBhvr>
                                        <p:cTn id="16" dur="1230" accel="100000" fill="hold">
                                          <p:stCondLst>
                                            <p:cond delay="770"/>
                                          </p:stCondLst>
                                        </p:cTn>
                                        <p:tgtEl>
                                          <p:spTgt spid="93189"/>
                                        </p:tgtEl>
                                      </p:cBhvr>
                                      <p:from x="200000" y="450000"/>
                                      <p:to x="100000" y="100000"/>
                                    </p:animScale>
                                    <p:set>
                                      <p:cBhvr>
                                        <p:cTn id="17" dur="770" fill="hold"/>
                                        <p:tgtEl>
                                          <p:spTgt spid="93189"/>
                                        </p:tgtEl>
                                        <p:attrNameLst>
                                          <p:attrName>ppt_x</p:attrName>
                                        </p:attrNameLst>
                                      </p:cBhvr>
                                      <p:to>
                                        <p:strVal val="(0.5)"/>
                                      </p:to>
                                    </p:set>
                                    <p:anim from="(0.5)" to="(#ppt_x)" calcmode="lin" valueType="num">
                                      <p:cBhvr>
                                        <p:cTn id="18" dur="1230" accel="100000" fill="hold">
                                          <p:stCondLst>
                                            <p:cond delay="770"/>
                                          </p:stCondLst>
                                        </p:cTn>
                                        <p:tgtEl>
                                          <p:spTgt spid="93189"/>
                                        </p:tgtEl>
                                        <p:attrNameLst>
                                          <p:attrName>ppt_x</p:attrName>
                                        </p:attrNameLst>
                                      </p:cBhvr>
                                    </p:anim>
                                    <p:set>
                                      <p:cBhvr>
                                        <p:cTn id="19" dur="770" fill="hold"/>
                                        <p:tgtEl>
                                          <p:spTgt spid="93189"/>
                                        </p:tgtEl>
                                        <p:attrNameLst>
                                          <p:attrName>ppt_y</p:attrName>
                                        </p:attrNameLst>
                                      </p:cBhvr>
                                      <p:to>
                                        <p:strVal val="(#ppt_y+0.4)"/>
                                      </p:to>
                                    </p:set>
                                    <p:anim from="(#ppt_y+0.4)" to="(#ppt_y)" calcmode="lin" valueType="num">
                                      <p:cBhvr>
                                        <p:cTn id="20" dur="1230" accel="100000" fill="hold">
                                          <p:stCondLst>
                                            <p:cond delay="770"/>
                                          </p:stCondLst>
                                        </p:cTn>
                                        <p:tgtEl>
                                          <p:spTgt spid="93189"/>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7"/>
                                        </p:tgtEl>
                                        <p:attrNameLst>
                                          <p:attrName>style.visibility</p:attrName>
                                        </p:attrNameLst>
                                      </p:cBhvr>
                                      <p:to>
                                        <p:strVal val="visible"/>
                                      </p:to>
                                    </p:set>
                                    <p:anim calcmode="discrete" valueType="clr">
                                      <p:cBhvr override="childStyle">
                                        <p:cTn id="25"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7"/>
                                        </p:tgtEl>
                                        <p:attrNameLst>
                                          <p:attrName>fillcolor</p:attrName>
                                        </p:attrNameLst>
                                      </p:cBhvr>
                                      <p:tavLst>
                                        <p:tav tm="0">
                                          <p:val>
                                            <p:clrVal>
                                              <a:schemeClr val="accent2"/>
                                            </p:clrVal>
                                          </p:val>
                                        </p:tav>
                                        <p:tav tm="50000">
                                          <p:val>
                                            <p:clrVal>
                                              <a:schemeClr val="hlink"/>
                                            </p:clrVal>
                                          </p:val>
                                        </p:tav>
                                      </p:tavLst>
                                    </p:anim>
                                    <p:set>
                                      <p:cBhvr>
                                        <p:cTn id="27"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C:\Users\Esign\Desktop\swiftloan.com.au work of feb - 2017\5.jpg"/>
          <p:cNvPicPr>
            <a:picLocks noChangeAspect="1" noChangeArrowheads="1"/>
          </p:cNvPicPr>
          <p:nvPr/>
        </p:nvPicPr>
        <p:blipFill>
          <a:blip r:embed="rId2"/>
          <a:srcRect/>
          <a:stretch>
            <a:fillRect/>
          </a:stretch>
        </p:blipFill>
        <p:spPr bwMode="auto">
          <a:xfrm>
            <a:off x="4191000" y="1866900"/>
            <a:ext cx="4419602" cy="2523538"/>
          </a:xfrm>
          <a:prstGeom prst="roundRect">
            <a:avLst>
              <a:gd name="adj" fmla="val 8594"/>
            </a:avLst>
          </a:prstGeom>
          <a:solidFill>
            <a:srgbClr val="FFFFFF">
              <a:shade val="85000"/>
            </a:srgbClr>
          </a:solidFill>
          <a:ln>
            <a:noFill/>
          </a:ln>
          <a:effectLst>
            <a:outerShdw blurRad="127000" dist="38100" dir="2700000" algn="ctr">
              <a:srgbClr val="000000">
                <a:alpha val="45000"/>
              </a:srgbClr>
            </a:outerShdw>
            <a:reflection blurRad="12700" stA="38000" endPos="28000" dist="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92163" name="Picture 3" descr="C:\Users\Esign\Desktop\swiftloan.com.au work of feb - 2017\4.jpg"/>
          <p:cNvPicPr>
            <a:picLocks noChangeAspect="1" noChangeArrowheads="1"/>
          </p:cNvPicPr>
          <p:nvPr/>
        </p:nvPicPr>
        <p:blipFill>
          <a:blip r:embed="rId3"/>
          <a:srcRect/>
          <a:stretch>
            <a:fillRect/>
          </a:stretch>
        </p:blipFill>
        <p:spPr bwMode="auto">
          <a:xfrm>
            <a:off x="533400" y="2095500"/>
            <a:ext cx="4145280" cy="2286000"/>
          </a:xfrm>
          <a:prstGeom prst="roundRect">
            <a:avLst>
              <a:gd name="adj" fmla="val 8594"/>
            </a:avLst>
          </a:prstGeom>
          <a:solidFill>
            <a:srgbClr val="FFFFFF">
              <a:shade val="85000"/>
            </a:srgbClr>
          </a:solidFill>
          <a:ln>
            <a:noFill/>
          </a:ln>
          <a:effectLst>
            <a:outerShdw blurRad="225425" dist="50800" dir="5220000" algn="ctr">
              <a:srgbClr val="000000">
                <a:alpha val="33000"/>
              </a:srgbClr>
            </a:outerShdw>
            <a:reflection blurRad="12700" stA="38000" endPos="28000" dist="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8" name="Rectangle 7"/>
          <p:cNvSpPr/>
          <p:nvPr/>
        </p:nvSpPr>
        <p:spPr>
          <a:xfrm>
            <a:off x="2133600" y="952500"/>
            <a:ext cx="6553200" cy="83099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just"/>
            <a:r>
              <a:rPr lang="en-US" sz="1200" dirty="0" smtClean="0"/>
              <a:t>Swift Loans offers Best Loans Online in Australia to help you meet your financial emergencies. Apply now, and we’d love to help you! Swift Loans is the best place to go for online cash loans. We have been granted a credit licence by Australia’s financial services regulator, ASIC.</a:t>
            </a:r>
            <a:endParaRPr lang="en-US" sz="1200" dirty="0"/>
          </a:p>
        </p:txBody>
      </p:sp>
      <p:sp>
        <p:nvSpPr>
          <p:cNvPr id="9" name="Rectangle 8"/>
          <p:cNvSpPr/>
          <p:nvPr/>
        </p:nvSpPr>
        <p:spPr>
          <a:xfrm>
            <a:off x="2133600" y="495300"/>
            <a:ext cx="6477000"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4"/>
              </a:rPr>
              <a:t>Best Loans Online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6" name="Picture 2" descr="C:\Users\Esign\Desktop\1.png"/>
          <p:cNvPicPr>
            <a:picLocks noChangeAspect="1" noChangeArrowheads="1"/>
          </p:cNvPicPr>
          <p:nvPr/>
        </p:nvPicPr>
        <p:blipFill>
          <a:blip r:embed="rId5"/>
          <a:srcRect/>
          <a:stretch>
            <a:fillRect/>
          </a:stretch>
        </p:blipFill>
        <p:spPr bwMode="auto">
          <a:xfrm>
            <a:off x="457200" y="495300"/>
            <a:ext cx="1485900" cy="1295400"/>
          </a:xfrm>
          <a:prstGeom prst="rect">
            <a:avLst/>
          </a:prstGeom>
          <a:noFill/>
        </p:spPr>
      </p:pic>
      <p:sp>
        <p:nvSpPr>
          <p:cNvPr id="11" name="Bevel 10"/>
          <p:cNvSpPr/>
          <p:nvPr/>
        </p:nvSpPr>
        <p:spPr>
          <a:xfrm>
            <a:off x="1981200" y="4991100"/>
            <a:ext cx="5410200" cy="381000"/>
          </a:xfrm>
          <a:prstGeom prst="bevel">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6"/>
              </a:rPr>
              <a:t>SWIFTLOANS.COM.AU</a:t>
            </a:r>
            <a:endParaRPr lang="en-US" sz="1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advTm="9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2000" fill="hold"/>
                                        <p:tgtEl>
                                          <p:spTgt spid="1026"/>
                                        </p:tgtEl>
                                        <p:attrNameLst>
                                          <p:attrName>ppt_x</p:attrName>
                                        </p:attrNameLst>
                                      </p:cBhvr>
                                      <p:tavLst>
                                        <p:tav tm="0">
                                          <p:val>
                                            <p:strVal val="#ppt_x"/>
                                          </p:val>
                                        </p:tav>
                                        <p:tav tm="100000">
                                          <p:val>
                                            <p:strVal val="#ppt_x"/>
                                          </p:val>
                                        </p:tav>
                                      </p:tavLst>
                                    </p:anim>
                                    <p:anim calcmode="lin" valueType="num">
                                      <p:cBhvr additive="base">
                                        <p:cTn id="8" dur="20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900" decel="100000" fill="hold"/>
                                        <p:tgtEl>
                                          <p:spTgt spid="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p:cTn id="21"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51" presetClass="entr" presetSubtype="0" fill="hold" nodeType="clickEffect">
                                  <p:stCondLst>
                                    <p:cond delay="0"/>
                                  </p:stCondLst>
                                  <p:childTnLst>
                                    <p:set>
                                      <p:cBhvr>
                                        <p:cTn id="26" dur="1" fill="hold">
                                          <p:stCondLst>
                                            <p:cond delay="0"/>
                                          </p:stCondLst>
                                        </p:cTn>
                                        <p:tgtEl>
                                          <p:spTgt spid="92163"/>
                                        </p:tgtEl>
                                        <p:attrNameLst>
                                          <p:attrName>style.visibility</p:attrName>
                                        </p:attrNameLst>
                                      </p:cBhvr>
                                      <p:to>
                                        <p:strVal val="visible"/>
                                      </p:to>
                                    </p:set>
                                    <p:animEffect transition="in" filter="fade">
                                      <p:cBhvr>
                                        <p:cTn id="27" dur="770" decel="100000"/>
                                        <p:tgtEl>
                                          <p:spTgt spid="92163"/>
                                        </p:tgtEl>
                                      </p:cBhvr>
                                    </p:animEffect>
                                    <p:animScale>
                                      <p:cBhvr>
                                        <p:cTn id="28" dur="770" decel="100000"/>
                                        <p:tgtEl>
                                          <p:spTgt spid="92163"/>
                                        </p:tgtEl>
                                      </p:cBhvr>
                                      <p:from x="10000" y="10000"/>
                                      <p:to x="200000" y="450000"/>
                                    </p:animScale>
                                    <p:animScale>
                                      <p:cBhvr>
                                        <p:cTn id="29" dur="1230" accel="100000" fill="hold">
                                          <p:stCondLst>
                                            <p:cond delay="770"/>
                                          </p:stCondLst>
                                        </p:cTn>
                                        <p:tgtEl>
                                          <p:spTgt spid="92163"/>
                                        </p:tgtEl>
                                      </p:cBhvr>
                                      <p:from x="200000" y="450000"/>
                                      <p:to x="100000" y="100000"/>
                                    </p:animScale>
                                    <p:set>
                                      <p:cBhvr>
                                        <p:cTn id="30" dur="770" fill="hold"/>
                                        <p:tgtEl>
                                          <p:spTgt spid="92163"/>
                                        </p:tgtEl>
                                        <p:attrNameLst>
                                          <p:attrName>ppt_x</p:attrName>
                                        </p:attrNameLst>
                                      </p:cBhvr>
                                      <p:to>
                                        <p:strVal val="(0.5)"/>
                                      </p:to>
                                    </p:set>
                                    <p:anim from="(0.5)" to="(#ppt_x)" calcmode="lin" valueType="num">
                                      <p:cBhvr>
                                        <p:cTn id="31" dur="1230" accel="100000" fill="hold">
                                          <p:stCondLst>
                                            <p:cond delay="770"/>
                                          </p:stCondLst>
                                        </p:cTn>
                                        <p:tgtEl>
                                          <p:spTgt spid="92163"/>
                                        </p:tgtEl>
                                        <p:attrNameLst>
                                          <p:attrName>ppt_x</p:attrName>
                                        </p:attrNameLst>
                                      </p:cBhvr>
                                    </p:anim>
                                    <p:set>
                                      <p:cBhvr>
                                        <p:cTn id="32" dur="770" fill="hold"/>
                                        <p:tgtEl>
                                          <p:spTgt spid="92163"/>
                                        </p:tgtEl>
                                        <p:attrNameLst>
                                          <p:attrName>ppt_y</p:attrName>
                                        </p:attrNameLst>
                                      </p:cBhvr>
                                      <p:to>
                                        <p:strVal val="(#ppt_y+0.4)"/>
                                      </p:to>
                                    </p:set>
                                    <p:anim from="(#ppt_y+0.4)" to="(#ppt_y)" calcmode="lin" valueType="num">
                                      <p:cBhvr>
                                        <p:cTn id="33" dur="1230" accel="100000" fill="hold">
                                          <p:stCondLst>
                                            <p:cond delay="770"/>
                                          </p:stCondLst>
                                        </p:cTn>
                                        <p:tgtEl>
                                          <p:spTgt spid="92163"/>
                                        </p:tgtEl>
                                        <p:attrNameLst>
                                          <p:attrName>ppt_y</p:attrName>
                                        </p:attrNameLst>
                                      </p:cBhvr>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nodeType="clickEffect">
                                  <p:stCondLst>
                                    <p:cond delay="0"/>
                                  </p:stCondLst>
                                  <p:childTnLst>
                                    <p:set>
                                      <p:cBhvr>
                                        <p:cTn id="37" dur="1" fill="hold">
                                          <p:stCondLst>
                                            <p:cond delay="0"/>
                                          </p:stCondLst>
                                        </p:cTn>
                                        <p:tgtEl>
                                          <p:spTgt spid="92162"/>
                                        </p:tgtEl>
                                        <p:attrNameLst>
                                          <p:attrName>style.visibility</p:attrName>
                                        </p:attrNameLst>
                                      </p:cBhvr>
                                      <p:to>
                                        <p:strVal val="visible"/>
                                      </p:to>
                                    </p:set>
                                    <p:animEffect transition="in" filter="fade">
                                      <p:cBhvr>
                                        <p:cTn id="38" dur="2000"/>
                                        <p:tgtEl>
                                          <p:spTgt spid="92162"/>
                                        </p:tgtEl>
                                      </p:cBhvr>
                                    </p:animEffect>
                                    <p:anim calcmode="lin" valueType="num">
                                      <p:cBhvr>
                                        <p:cTn id="39" dur="2000" fill="hold"/>
                                        <p:tgtEl>
                                          <p:spTgt spid="92162"/>
                                        </p:tgtEl>
                                        <p:attrNameLst>
                                          <p:attrName>style.rotation</p:attrName>
                                        </p:attrNameLst>
                                      </p:cBhvr>
                                      <p:tavLst>
                                        <p:tav tm="0">
                                          <p:val>
                                            <p:fltVal val="720"/>
                                          </p:val>
                                        </p:tav>
                                        <p:tav tm="100000">
                                          <p:val>
                                            <p:fltVal val="0"/>
                                          </p:val>
                                        </p:tav>
                                      </p:tavLst>
                                    </p:anim>
                                    <p:anim calcmode="lin" valueType="num">
                                      <p:cBhvr>
                                        <p:cTn id="40" dur="2000" fill="hold"/>
                                        <p:tgtEl>
                                          <p:spTgt spid="92162"/>
                                        </p:tgtEl>
                                        <p:attrNameLst>
                                          <p:attrName>ppt_h</p:attrName>
                                        </p:attrNameLst>
                                      </p:cBhvr>
                                      <p:tavLst>
                                        <p:tav tm="0">
                                          <p:val>
                                            <p:fltVal val="0"/>
                                          </p:val>
                                        </p:tav>
                                        <p:tav tm="100000">
                                          <p:val>
                                            <p:strVal val="#ppt_h"/>
                                          </p:val>
                                        </p:tav>
                                      </p:tavLst>
                                    </p:anim>
                                    <p:anim calcmode="lin" valueType="num">
                                      <p:cBhvr>
                                        <p:cTn id="41" dur="2000" fill="hold"/>
                                        <p:tgtEl>
                                          <p:spTgt spid="92162"/>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grpId="0" nodeType="clickEffect">
                                  <p:stCondLst>
                                    <p:cond delay="0"/>
                                  </p:stCondLst>
                                  <p:iterate type="lt">
                                    <p:tmPct val="50000"/>
                                  </p:iterate>
                                  <p:childTnLst>
                                    <p:set>
                                      <p:cBhvr>
                                        <p:cTn id="45" dur="1" fill="hold">
                                          <p:stCondLst>
                                            <p:cond delay="0"/>
                                          </p:stCondLst>
                                        </p:cTn>
                                        <p:tgtEl>
                                          <p:spTgt spid="11"/>
                                        </p:tgtEl>
                                        <p:attrNameLst>
                                          <p:attrName>style.visibility</p:attrName>
                                        </p:attrNameLst>
                                      </p:cBhvr>
                                      <p:to>
                                        <p:strVal val="visible"/>
                                      </p:to>
                                    </p:set>
                                    <p:anim calcmode="discrete" valueType="clr">
                                      <p:cBhvr override="childStyle">
                                        <p:cTn id="46"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11"/>
                                        </p:tgtEl>
                                        <p:attrNameLst>
                                          <p:attrName>fillcolor</p:attrName>
                                        </p:attrNameLst>
                                      </p:cBhvr>
                                      <p:tavLst>
                                        <p:tav tm="0">
                                          <p:val>
                                            <p:clrVal>
                                              <a:schemeClr val="accent2"/>
                                            </p:clrVal>
                                          </p:val>
                                        </p:tav>
                                        <p:tav tm="50000">
                                          <p:val>
                                            <p:clrVal>
                                              <a:schemeClr val="hlink"/>
                                            </p:clrVal>
                                          </p:val>
                                        </p:tav>
                                      </p:tavLst>
                                    </p:anim>
                                    <p:set>
                                      <p:cBhvr>
                                        <p:cTn id="48" dur="80"/>
                                        <p:tgtEl>
                                          <p:spTgt spid="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sign\Desktop\swiftloan.com.au work of feb - 2017\14c59f4548b1a3b5dd04acc8620a3f23.jpg"/>
          <p:cNvPicPr>
            <a:picLocks noChangeAspect="1" noChangeArrowheads="1"/>
          </p:cNvPicPr>
          <p:nvPr/>
        </p:nvPicPr>
        <p:blipFill>
          <a:blip r:embed="rId2"/>
          <a:srcRect/>
          <a:stretch>
            <a:fillRect/>
          </a:stretch>
        </p:blipFill>
        <p:spPr bwMode="auto">
          <a:xfrm>
            <a:off x="533400" y="495300"/>
            <a:ext cx="1830220" cy="1145083"/>
          </a:xfrm>
          <a:prstGeom prst="rect">
            <a:avLst/>
          </a:prstGeom>
          <a:ln>
            <a:noFill/>
          </a:ln>
          <a:effectLst>
            <a:outerShdw blurRad="292100" dist="139700" dir="2700000" algn="tl" rotWithShape="0">
              <a:srgbClr val="333333">
                <a:alpha val="65000"/>
              </a:srgbClr>
            </a:outerShdw>
          </a:effectLst>
        </p:spPr>
      </p:pic>
      <p:pic>
        <p:nvPicPr>
          <p:cNvPr id="1027" name="Picture 3" descr="C:\Users\Esign\Desktop\swiftloan.com.au work of feb - 2017\1.png"/>
          <p:cNvPicPr>
            <a:picLocks noChangeAspect="1" noChangeArrowheads="1"/>
          </p:cNvPicPr>
          <p:nvPr/>
        </p:nvPicPr>
        <p:blipFill>
          <a:blip r:embed="rId3"/>
          <a:srcRect/>
          <a:stretch>
            <a:fillRect/>
          </a:stretch>
        </p:blipFill>
        <p:spPr bwMode="auto">
          <a:xfrm>
            <a:off x="5105400" y="701202"/>
            <a:ext cx="3429000" cy="2918298"/>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1028" name="Picture 4" descr="C:\Users\Esign\Desktop\swiftloan.com.au work of feb - 2017\imagesdfdf.jpg"/>
          <p:cNvPicPr>
            <a:picLocks noChangeAspect="1" noChangeArrowheads="1"/>
          </p:cNvPicPr>
          <p:nvPr/>
        </p:nvPicPr>
        <p:blipFill>
          <a:blip r:embed="rId4"/>
          <a:srcRect/>
          <a:stretch>
            <a:fillRect/>
          </a:stretch>
        </p:blipFill>
        <p:spPr bwMode="auto">
          <a:xfrm>
            <a:off x="304800" y="1790700"/>
            <a:ext cx="1867637" cy="1663700"/>
          </a:xfrm>
          <a:prstGeom prst="rect">
            <a:avLst/>
          </a:prstGeom>
          <a:ln>
            <a:noFill/>
          </a:ln>
          <a:effectLst>
            <a:softEdge rad="112500"/>
          </a:effectLst>
        </p:spPr>
      </p:pic>
      <p:pic>
        <p:nvPicPr>
          <p:cNvPr id="1029" name="Picture 5" descr="C:\Users\Esign\Desktop\swiftloan.com.au work of feb - 2017\swift-loans-australia-toorak-banks-wwwswiftloanscomau-fast-cash-online-200---2000-approved-in-mins-2070-300x0.jpg"/>
          <p:cNvPicPr>
            <a:picLocks noChangeAspect="1" noChangeArrowheads="1"/>
          </p:cNvPicPr>
          <p:nvPr/>
        </p:nvPicPr>
        <p:blipFill>
          <a:blip r:embed="rId5"/>
          <a:srcRect/>
          <a:stretch>
            <a:fillRect/>
          </a:stretch>
        </p:blipFill>
        <p:spPr bwMode="auto">
          <a:xfrm>
            <a:off x="2514600" y="495300"/>
            <a:ext cx="2895600" cy="1143000"/>
          </a:xfrm>
          <a:prstGeom prst="rect">
            <a:avLst/>
          </a:prstGeom>
          <a:noFill/>
          <a:ln w="3492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30" name="Picture 6" descr="C:\Users\Esign\Desktop\swiftloan.com.au work of feb - 2017\1568809ca7de0c5fb77c92e84c089231.jpg"/>
          <p:cNvPicPr>
            <a:picLocks noChangeAspect="1" noChangeArrowheads="1"/>
          </p:cNvPicPr>
          <p:nvPr/>
        </p:nvPicPr>
        <p:blipFill>
          <a:blip r:embed="rId6"/>
          <a:srcRect/>
          <a:stretch>
            <a:fillRect/>
          </a:stretch>
        </p:blipFill>
        <p:spPr bwMode="auto">
          <a:xfrm>
            <a:off x="304800" y="4000500"/>
            <a:ext cx="8458200" cy="1346200"/>
          </a:xfrm>
          <a:prstGeom prst="rect">
            <a:avLst/>
          </a:prstGeom>
          <a:ln>
            <a:noFill/>
          </a:ln>
          <a:effectLst>
            <a:outerShdw blurRad="292100" dist="139700" dir="2700000" algn="tl" rotWithShape="0">
              <a:srgbClr val="333333">
                <a:alpha val="65000"/>
              </a:srgbClr>
            </a:outerShdw>
          </a:effectLst>
        </p:spPr>
      </p:pic>
      <p:sp>
        <p:nvSpPr>
          <p:cNvPr id="8" name="Bevel 7"/>
          <p:cNvSpPr/>
          <p:nvPr/>
        </p:nvSpPr>
        <p:spPr>
          <a:xfrm>
            <a:off x="2362200" y="1943100"/>
            <a:ext cx="3124200" cy="1981200"/>
          </a:xfrm>
          <a:prstGeom prst="bevel">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US" sz="1000" dirty="0" smtClean="0"/>
              <a:t>In Australia we offers Online Fast Cash Loans without any paper work or face-to-face meetings with easy repayment schedules that works best for you. Swift Loans is the best place to go for online cash loans. We have been granted a credit licence by Australia’s financial services regulator, ASIC</a:t>
            </a:r>
            <a:r>
              <a:rPr lang="en-US" sz="1000" dirty="0" smtClean="0"/>
              <a:t>. </a:t>
            </a:r>
            <a:r>
              <a:rPr lang="en-US" sz="1000" dirty="0" smtClean="0">
                <a:hlinkClick r:id="rId7"/>
              </a:rPr>
              <a:t>Read </a:t>
            </a:r>
            <a:r>
              <a:rPr lang="en-US" sz="1000" dirty="0" smtClean="0"/>
              <a:t>more.</a:t>
            </a:r>
            <a:endParaRPr lang="en-US" sz="1000" dirty="0"/>
          </a:p>
        </p:txBody>
      </p:sp>
    </p:spTree>
  </p:cSld>
  <p:clrMapOvr>
    <a:masterClrMapping/>
  </p:clrMapOvr>
  <p:transition advTm="12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8"/>
                                        </p:tgtEl>
                                        <p:attrNameLst>
                                          <p:attrName>style.visibility</p:attrName>
                                        </p:attrNameLst>
                                      </p:cBhvr>
                                      <p:to>
                                        <p:strVal val="visible"/>
                                      </p:to>
                                    </p:set>
                                    <p:anim calcmode="discrete" valueType="clr">
                                      <p:cBhvr override="childStyle">
                                        <p:cTn id="12"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8"/>
                                        </p:tgtEl>
                                        <p:attrNameLst>
                                          <p:attrName>fillcolor</p:attrName>
                                        </p:attrNameLst>
                                      </p:cBhvr>
                                      <p:tavLst>
                                        <p:tav tm="0">
                                          <p:val>
                                            <p:clrVal>
                                              <a:schemeClr val="accent2"/>
                                            </p:clrVal>
                                          </p:val>
                                        </p:tav>
                                        <p:tav tm="50000">
                                          <p:val>
                                            <p:clrVal>
                                              <a:schemeClr val="hlink"/>
                                            </p:clrVal>
                                          </p:val>
                                        </p:tav>
                                      </p:tavLst>
                                    </p:anim>
                                    <p:set>
                                      <p:cBhvr>
                                        <p:cTn id="14" dur="80"/>
                                        <p:tgtEl>
                                          <p:spTgt spid="8"/>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fade">
                                      <p:cBhvr>
                                        <p:cTn id="19" dur="1000"/>
                                        <p:tgtEl>
                                          <p:spTgt spid="1028"/>
                                        </p:tgtEl>
                                      </p:cBhvr>
                                    </p:animEffect>
                                    <p:anim calcmode="lin" valueType="num">
                                      <p:cBhvr>
                                        <p:cTn id="20" dur="1000" fill="hold"/>
                                        <p:tgtEl>
                                          <p:spTgt spid="1028"/>
                                        </p:tgtEl>
                                        <p:attrNameLst>
                                          <p:attrName>ppt_x</p:attrName>
                                        </p:attrNameLst>
                                      </p:cBhvr>
                                      <p:tavLst>
                                        <p:tav tm="0">
                                          <p:val>
                                            <p:strVal val="#ppt_x"/>
                                          </p:val>
                                        </p:tav>
                                        <p:tav tm="100000">
                                          <p:val>
                                            <p:strVal val="#ppt_x"/>
                                          </p:val>
                                        </p:tav>
                                      </p:tavLst>
                                    </p:anim>
                                    <p:anim calcmode="lin" valueType="num">
                                      <p:cBhvr>
                                        <p:cTn id="21" dur="900" decel="100000" fill="hold"/>
                                        <p:tgtEl>
                                          <p:spTgt spid="102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28"/>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2000"/>
                                        <p:tgtEl>
                                          <p:spTgt spid="1026"/>
                                        </p:tgtEl>
                                      </p:cBhvr>
                                    </p:animEffect>
                                  </p:childTnLst>
                                </p:cTn>
                              </p:par>
                            </p:childTnLst>
                          </p:cTn>
                        </p:par>
                      </p:childTnLst>
                    </p:cTn>
                  </p:par>
                  <p:par>
                    <p:cTn id="28" fill="hold">
                      <p:stCondLst>
                        <p:cond delay="indefinite"/>
                      </p:stCondLst>
                      <p:childTnLst>
                        <p:par>
                          <p:cTn id="29" fill="hold">
                            <p:stCondLst>
                              <p:cond delay="0"/>
                            </p:stCondLst>
                            <p:childTnLst>
                              <p:par>
                                <p:cTn id="30" presetID="7" presetClass="entr" presetSubtype="4" fill="hold" nodeType="clickEffect">
                                  <p:stCondLst>
                                    <p:cond delay="0"/>
                                  </p:stCondLst>
                                  <p:childTnLst>
                                    <p:set>
                                      <p:cBhvr>
                                        <p:cTn id="31" dur="1" fill="hold">
                                          <p:stCondLst>
                                            <p:cond delay="0"/>
                                          </p:stCondLst>
                                        </p:cTn>
                                        <p:tgtEl>
                                          <p:spTgt spid="1029"/>
                                        </p:tgtEl>
                                        <p:attrNameLst>
                                          <p:attrName>style.visibility</p:attrName>
                                        </p:attrNameLst>
                                      </p:cBhvr>
                                      <p:to>
                                        <p:strVal val="visible"/>
                                      </p:to>
                                    </p:set>
                                    <p:anim calcmode="lin" valueType="num">
                                      <p:cBhvr additive="base">
                                        <p:cTn id="32" dur="5000" fill="hold"/>
                                        <p:tgtEl>
                                          <p:spTgt spid="1029"/>
                                        </p:tgtEl>
                                        <p:attrNameLst>
                                          <p:attrName>ppt_x</p:attrName>
                                        </p:attrNameLst>
                                      </p:cBhvr>
                                      <p:tavLst>
                                        <p:tav tm="0">
                                          <p:val>
                                            <p:strVal val="#ppt_x"/>
                                          </p:val>
                                        </p:tav>
                                        <p:tav tm="100000">
                                          <p:val>
                                            <p:strVal val="#ppt_x"/>
                                          </p:val>
                                        </p:tav>
                                      </p:tavLst>
                                    </p:anim>
                                    <p:anim calcmode="lin" valueType="num">
                                      <p:cBhvr additive="base">
                                        <p:cTn id="33" dur="5000" fill="hold"/>
                                        <p:tgtEl>
                                          <p:spTgt spid="1029"/>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1" presetClass="entr" presetSubtype="0" fill="hold" nodeType="clickEffect">
                                  <p:stCondLst>
                                    <p:cond delay="0"/>
                                  </p:stCondLst>
                                  <p:childTnLst>
                                    <p:set>
                                      <p:cBhvr>
                                        <p:cTn id="37" dur="1" fill="hold">
                                          <p:stCondLst>
                                            <p:cond delay="0"/>
                                          </p:stCondLst>
                                        </p:cTn>
                                        <p:tgtEl>
                                          <p:spTgt spid="1027"/>
                                        </p:tgtEl>
                                        <p:attrNameLst>
                                          <p:attrName>style.visibility</p:attrName>
                                        </p:attrNameLst>
                                      </p:cBhvr>
                                      <p:to>
                                        <p:strVal val="visible"/>
                                      </p:to>
                                    </p:set>
                                    <p:animEffect transition="in" filter="fade">
                                      <p:cBhvr>
                                        <p:cTn id="38" dur="770" decel="100000"/>
                                        <p:tgtEl>
                                          <p:spTgt spid="1027"/>
                                        </p:tgtEl>
                                      </p:cBhvr>
                                    </p:animEffect>
                                    <p:animScale>
                                      <p:cBhvr>
                                        <p:cTn id="39" dur="770" decel="100000"/>
                                        <p:tgtEl>
                                          <p:spTgt spid="1027"/>
                                        </p:tgtEl>
                                      </p:cBhvr>
                                      <p:from x="10000" y="10000"/>
                                      <p:to x="200000" y="450000"/>
                                    </p:animScale>
                                    <p:animScale>
                                      <p:cBhvr>
                                        <p:cTn id="40" dur="1230" accel="100000" fill="hold">
                                          <p:stCondLst>
                                            <p:cond delay="770"/>
                                          </p:stCondLst>
                                        </p:cTn>
                                        <p:tgtEl>
                                          <p:spTgt spid="1027"/>
                                        </p:tgtEl>
                                      </p:cBhvr>
                                      <p:from x="200000" y="450000"/>
                                      <p:to x="100000" y="100000"/>
                                    </p:animScale>
                                    <p:set>
                                      <p:cBhvr>
                                        <p:cTn id="41" dur="770" fill="hold"/>
                                        <p:tgtEl>
                                          <p:spTgt spid="1027"/>
                                        </p:tgtEl>
                                        <p:attrNameLst>
                                          <p:attrName>ppt_x</p:attrName>
                                        </p:attrNameLst>
                                      </p:cBhvr>
                                      <p:to>
                                        <p:strVal val="(0.5)"/>
                                      </p:to>
                                    </p:set>
                                    <p:anim from="(0.5)" to="(#ppt_x)" calcmode="lin" valueType="num">
                                      <p:cBhvr>
                                        <p:cTn id="42" dur="1230" accel="100000" fill="hold">
                                          <p:stCondLst>
                                            <p:cond delay="770"/>
                                          </p:stCondLst>
                                        </p:cTn>
                                        <p:tgtEl>
                                          <p:spTgt spid="1027"/>
                                        </p:tgtEl>
                                        <p:attrNameLst>
                                          <p:attrName>ppt_x</p:attrName>
                                        </p:attrNameLst>
                                      </p:cBhvr>
                                    </p:anim>
                                    <p:set>
                                      <p:cBhvr>
                                        <p:cTn id="43" dur="770" fill="hold"/>
                                        <p:tgtEl>
                                          <p:spTgt spid="1027"/>
                                        </p:tgtEl>
                                        <p:attrNameLst>
                                          <p:attrName>ppt_y</p:attrName>
                                        </p:attrNameLst>
                                      </p:cBhvr>
                                      <p:to>
                                        <p:strVal val="(#ppt_y+0.4)"/>
                                      </p:to>
                                    </p:set>
                                    <p:anim from="(#ppt_y+0.4)" to="(#ppt_y)" calcmode="lin" valueType="num">
                                      <p:cBhvr>
                                        <p:cTn id="44" dur="1230" accel="100000" fill="hold">
                                          <p:stCondLst>
                                            <p:cond delay="770"/>
                                          </p:stCondLst>
                                        </p:cTn>
                                        <p:tgtEl>
                                          <p:spTgt spid="102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sign\Desktop\swiftloan.com.au work of feb - 2017\4.jpg"/>
          <p:cNvPicPr>
            <a:picLocks noChangeAspect="1" noChangeArrowheads="1"/>
          </p:cNvPicPr>
          <p:nvPr/>
        </p:nvPicPr>
        <p:blipFill>
          <a:blip r:embed="rId2"/>
          <a:srcRect/>
          <a:stretch>
            <a:fillRect/>
          </a:stretch>
        </p:blipFill>
        <p:spPr bwMode="auto">
          <a:xfrm>
            <a:off x="4876800" y="825500"/>
            <a:ext cx="3673434" cy="406400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
        <p:nvSpPr>
          <p:cNvPr id="3" name="Rectangle 2"/>
          <p:cNvSpPr/>
          <p:nvPr/>
        </p:nvSpPr>
        <p:spPr>
          <a:xfrm>
            <a:off x="533400" y="508000"/>
            <a:ext cx="5257800" cy="369332"/>
          </a:xfrm>
          <a:prstGeom prst="rect">
            <a:avLst/>
          </a:prstGeom>
        </p:spPr>
        <p:style>
          <a:lnRef idx="1">
            <a:schemeClr val="dk1"/>
          </a:lnRef>
          <a:fillRef idx="3">
            <a:schemeClr val="dk1"/>
          </a:fillRef>
          <a:effectRef idx="2">
            <a:schemeClr val="dk1"/>
          </a:effectRef>
          <a:fontRef idx="minor">
            <a:schemeClr val="lt1"/>
          </a:fontRef>
        </p:style>
        <p:txBody>
          <a:bodyPr wrap="square">
            <a:spAutoFit/>
          </a:bodyPr>
          <a:lstStyle/>
          <a:p>
            <a:pPr algn="ct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3"/>
              </a:rPr>
              <a:t>Easy Online Cash</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Oval 3"/>
          <p:cNvSpPr/>
          <p:nvPr/>
        </p:nvSpPr>
        <p:spPr>
          <a:xfrm>
            <a:off x="381000" y="952500"/>
            <a:ext cx="4419600" cy="4445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US" sz="1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 Australia we offers Online Fast Cash Loans without any paper work or face-to-face meetings with easy repayment schedules that works best for you. Swift Loans is the best place to go for online cash loans. We have been granted a credit licence by Australia’s financial services regulator, ASIC.</a:t>
            </a:r>
            <a:endParaRPr lang="en-US" sz="1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advTm="10000">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4"/>
                                        </p:tgtEl>
                                        <p:attrNameLst>
                                          <p:attrName>style.visibility</p:attrName>
                                        </p:attrNameLst>
                                      </p:cBhvr>
                                      <p:to>
                                        <p:strVal val="visible"/>
                                      </p:to>
                                    </p:set>
                                    <p:anim calcmode="discrete" valueType="clr">
                                      <p:cBhvr override="childStyle">
                                        <p:cTn id="14"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4"/>
                                        </p:tgtEl>
                                        <p:attrNameLst>
                                          <p:attrName>fillcolor</p:attrName>
                                        </p:attrNameLst>
                                      </p:cBhvr>
                                      <p:tavLst>
                                        <p:tav tm="0">
                                          <p:val>
                                            <p:clrVal>
                                              <a:schemeClr val="accent2"/>
                                            </p:clrVal>
                                          </p:val>
                                        </p:tav>
                                        <p:tav tm="50000">
                                          <p:val>
                                            <p:clrVal>
                                              <a:schemeClr val="hlink"/>
                                            </p:clrVal>
                                          </p:val>
                                        </p:tav>
                                      </p:tavLst>
                                    </p:anim>
                                    <p:set>
                                      <p:cBhvr>
                                        <p:cTn id="16" dur="80"/>
                                        <p:tgtEl>
                                          <p:spTgt spid="4"/>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51"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770" decel="100000"/>
                                        <p:tgtEl>
                                          <p:spTgt spid="1026"/>
                                        </p:tgtEl>
                                      </p:cBhvr>
                                    </p:animEffect>
                                    <p:animScale>
                                      <p:cBhvr>
                                        <p:cTn id="22" dur="770" decel="100000"/>
                                        <p:tgtEl>
                                          <p:spTgt spid="1026"/>
                                        </p:tgtEl>
                                      </p:cBhvr>
                                      <p:from x="10000" y="10000"/>
                                      <p:to x="200000" y="450000"/>
                                    </p:animScale>
                                    <p:animScale>
                                      <p:cBhvr>
                                        <p:cTn id="23" dur="1230" accel="100000" fill="hold">
                                          <p:stCondLst>
                                            <p:cond delay="770"/>
                                          </p:stCondLst>
                                        </p:cTn>
                                        <p:tgtEl>
                                          <p:spTgt spid="1026"/>
                                        </p:tgtEl>
                                      </p:cBhvr>
                                      <p:from x="200000" y="450000"/>
                                      <p:to x="100000" y="100000"/>
                                    </p:animScale>
                                    <p:set>
                                      <p:cBhvr>
                                        <p:cTn id="24" dur="770" fill="hold"/>
                                        <p:tgtEl>
                                          <p:spTgt spid="1026"/>
                                        </p:tgtEl>
                                        <p:attrNameLst>
                                          <p:attrName>ppt_x</p:attrName>
                                        </p:attrNameLst>
                                      </p:cBhvr>
                                      <p:to>
                                        <p:strVal val="(0.5)"/>
                                      </p:to>
                                    </p:set>
                                    <p:anim from="(0.5)" to="(#ppt_x)" calcmode="lin" valueType="num">
                                      <p:cBhvr>
                                        <p:cTn id="25" dur="1230" accel="100000" fill="hold">
                                          <p:stCondLst>
                                            <p:cond delay="770"/>
                                          </p:stCondLst>
                                        </p:cTn>
                                        <p:tgtEl>
                                          <p:spTgt spid="1026"/>
                                        </p:tgtEl>
                                        <p:attrNameLst>
                                          <p:attrName>ppt_x</p:attrName>
                                        </p:attrNameLst>
                                      </p:cBhvr>
                                    </p:anim>
                                    <p:set>
                                      <p:cBhvr>
                                        <p:cTn id="26" dur="770" fill="hold"/>
                                        <p:tgtEl>
                                          <p:spTgt spid="1026"/>
                                        </p:tgtEl>
                                        <p:attrNameLst>
                                          <p:attrName>ppt_y</p:attrName>
                                        </p:attrNameLst>
                                      </p:cBhvr>
                                      <p:to>
                                        <p:strVal val="(#ppt_y+0.4)"/>
                                      </p:to>
                                    </p:set>
                                    <p:anim from="(#ppt_y+0.4)" to="(#ppt_y)" calcmode="lin" valueType="num">
                                      <p:cBhvr>
                                        <p:cTn id="27" dur="1230" accel="100000" fill="hold">
                                          <p:stCondLst>
                                            <p:cond delay="770"/>
                                          </p:stCondLst>
                                        </p:cTn>
                                        <p:tgtEl>
                                          <p:spTgt spid="102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sign\Desktop\swiftloan.com.au work of feb - 2017\5.jpg"/>
          <p:cNvPicPr>
            <a:picLocks noChangeAspect="1" noChangeArrowheads="1"/>
          </p:cNvPicPr>
          <p:nvPr/>
        </p:nvPicPr>
        <p:blipFill>
          <a:blip r:embed="rId2"/>
          <a:srcRect/>
          <a:stretch>
            <a:fillRect/>
          </a:stretch>
        </p:blipFill>
        <p:spPr bwMode="auto">
          <a:xfrm>
            <a:off x="2362200" y="381000"/>
            <a:ext cx="5943600" cy="2738911"/>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3" name="Rectangle 2"/>
          <p:cNvSpPr/>
          <p:nvPr/>
        </p:nvSpPr>
        <p:spPr>
          <a:xfrm>
            <a:off x="381001" y="2984500"/>
            <a:ext cx="2892138" cy="369332"/>
          </a:xfrm>
          <a:prstGeom prst="rect">
            <a:avLst/>
          </a:prstGeom>
        </p:spPr>
        <p:txBody>
          <a:bodyPr wrap="none">
            <a:spAutoFit/>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3"/>
              </a:rPr>
              <a:t>Cash Loans Australia</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Rectangle 3"/>
          <p:cNvSpPr/>
          <p:nvPr/>
        </p:nvSpPr>
        <p:spPr>
          <a:xfrm>
            <a:off x="457200" y="3746500"/>
            <a:ext cx="8229600" cy="13335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just"/>
            <a:r>
              <a:rPr lang="en-US" sz="1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Get Cash Loans Australia with Cash Converters and Nimble.. We provide weekend cash loans, Loans for Unemployed, Self Employed and </a:t>
            </a:r>
            <a:r>
              <a:rPr lang="en-US" sz="15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Centrelink</a:t>
            </a:r>
            <a:r>
              <a:rPr lang="en-US" sz="1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with easy online process. We have been granted a credit licence by Australia’s financial services regulator, ASIC.</a:t>
            </a:r>
            <a:endParaRPr lang="en-US" sz="1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51" name="Picture 3" descr="C:\Users\Esign\Desktop\swiftloan.com.au work of feb - 2017\3.png"/>
          <p:cNvPicPr>
            <a:picLocks noChangeAspect="1" noChangeArrowheads="1"/>
          </p:cNvPicPr>
          <p:nvPr/>
        </p:nvPicPr>
        <p:blipFill>
          <a:blip r:embed="rId4"/>
          <a:srcRect/>
          <a:stretch>
            <a:fillRect/>
          </a:stretch>
        </p:blipFill>
        <p:spPr bwMode="auto">
          <a:xfrm>
            <a:off x="381001" y="635000"/>
            <a:ext cx="1462087" cy="91262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advTm="8000">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checkerboard(across)">
                                      <p:cBhvr>
                                        <p:cTn id="22"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sign\Desktop\map.jpg"/>
          <p:cNvPicPr>
            <a:picLocks noChangeAspect="1" noChangeArrowheads="1"/>
          </p:cNvPicPr>
          <p:nvPr/>
        </p:nvPicPr>
        <p:blipFill>
          <a:blip r:embed="rId2"/>
          <a:srcRect/>
          <a:stretch>
            <a:fillRect/>
          </a:stretch>
        </p:blipFill>
        <p:spPr bwMode="auto">
          <a:xfrm>
            <a:off x="685800" y="254000"/>
            <a:ext cx="8077200" cy="428945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3075" name="Picture 3" descr="C:\Users\Esign\Desktop\swiftloan.com.au work of feb - 2017\1.png"/>
          <p:cNvPicPr>
            <a:picLocks noChangeAspect="1" noChangeArrowheads="1"/>
          </p:cNvPicPr>
          <p:nvPr/>
        </p:nvPicPr>
        <p:blipFill>
          <a:blip r:embed="rId3"/>
          <a:srcRect/>
          <a:stretch>
            <a:fillRect/>
          </a:stretch>
        </p:blipFill>
        <p:spPr bwMode="auto">
          <a:xfrm>
            <a:off x="4114800" y="3238500"/>
            <a:ext cx="1333500" cy="6382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C:\Users\Esign\Desktop\swiftloan.com.au work of feb - 2017\1.png"/>
          <p:cNvPicPr>
            <a:picLocks noChangeAspect="1" noChangeArrowheads="1"/>
          </p:cNvPicPr>
          <p:nvPr/>
        </p:nvPicPr>
        <p:blipFill>
          <a:blip r:embed="rId3"/>
          <a:srcRect/>
          <a:stretch>
            <a:fillRect/>
          </a:stretch>
        </p:blipFill>
        <p:spPr bwMode="auto">
          <a:xfrm>
            <a:off x="6934201" y="317500"/>
            <a:ext cx="1724809" cy="8255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7010401" y="1333500"/>
            <a:ext cx="1828800" cy="276999"/>
          </a:xfrm>
          <a:prstGeom prst="rect">
            <a:avLst/>
          </a:prstGeom>
        </p:spPr>
        <p:txBody>
          <a:bodyPr wrap="square">
            <a:spAutoFit/>
          </a:bodyPr>
          <a:lstStyle/>
          <a:p>
            <a:r>
              <a:rPr lang="en-US" sz="1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Swift Loans</a:t>
            </a:r>
            <a:endParaRPr lang="en-US" sz="1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Rectangle 5"/>
          <p:cNvSpPr/>
          <p:nvPr/>
        </p:nvSpPr>
        <p:spPr>
          <a:xfrm>
            <a:off x="6934200" y="1651000"/>
            <a:ext cx="1752600" cy="1015663"/>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US" sz="1500" dirty="0" smtClean="0">
                <a:solidFill>
                  <a:srgbClr val="FF0000"/>
                </a:solidFill>
              </a:rPr>
              <a:t> Suite 14, 50-58 Ross Street, </a:t>
            </a:r>
            <a:r>
              <a:rPr lang="en-US" sz="1500" dirty="0" err="1" smtClean="0">
                <a:solidFill>
                  <a:srgbClr val="FF0000"/>
                </a:solidFill>
              </a:rPr>
              <a:t>Toorak</a:t>
            </a:r>
            <a:r>
              <a:rPr lang="en-US" sz="1500" dirty="0" smtClean="0">
                <a:solidFill>
                  <a:srgbClr val="FF0000"/>
                </a:solidFill>
              </a:rPr>
              <a:t>, Victoria   3142</a:t>
            </a:r>
            <a:endParaRPr lang="en-US" sz="1500" dirty="0">
              <a:solidFill>
                <a:srgbClr val="FF0000"/>
              </a:solidFill>
            </a:endParaRPr>
          </a:p>
        </p:txBody>
      </p:sp>
      <p:pic>
        <p:nvPicPr>
          <p:cNvPr id="3077" name="Picture 5" descr="C:\Users\Esign\Desktop\swiftloan.com.au work of feb - 2017\1e177491b2688aeb4f4155eb0db85f39.jpg"/>
          <p:cNvPicPr>
            <a:picLocks noChangeAspect="1" noChangeArrowheads="1"/>
          </p:cNvPicPr>
          <p:nvPr/>
        </p:nvPicPr>
        <p:blipFill>
          <a:blip r:embed="rId4"/>
          <a:srcRect/>
          <a:stretch>
            <a:fillRect/>
          </a:stretch>
        </p:blipFill>
        <p:spPr bwMode="auto">
          <a:xfrm>
            <a:off x="6858000" y="2794000"/>
            <a:ext cx="1828800" cy="1651000"/>
          </a:xfrm>
          <a:prstGeom prst="rect">
            <a:avLst/>
          </a:prstGeom>
          <a:ln>
            <a:noFill/>
          </a:ln>
          <a:effectLst>
            <a:outerShdw blurRad="292100" dist="139700" dir="2700000" algn="tl" rotWithShape="0">
              <a:srgbClr val="333333">
                <a:alpha val="65000"/>
              </a:srgbClr>
            </a:outerShdw>
          </a:effectLst>
        </p:spPr>
      </p:pic>
      <p:sp>
        <p:nvSpPr>
          <p:cNvPr id="8" name="Bevel 7"/>
          <p:cNvSpPr/>
          <p:nvPr/>
        </p:nvSpPr>
        <p:spPr>
          <a:xfrm>
            <a:off x="533400" y="4762500"/>
            <a:ext cx="8001000" cy="381000"/>
          </a:xfrm>
          <a:prstGeom prst="bevel">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5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hlinkClick r:id="rId5"/>
              </a:rPr>
              <a:t>SWIFTLOANS.COM.AU</a:t>
            </a:r>
            <a:endParaRPr lang="en-US" sz="15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ransition advTm="9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770" decel="100000"/>
                                        <p:tgtEl>
                                          <p:spTgt spid="3074"/>
                                        </p:tgtEl>
                                      </p:cBhvr>
                                    </p:animEffect>
                                    <p:animScale>
                                      <p:cBhvr>
                                        <p:cTn id="8" dur="770" decel="100000"/>
                                        <p:tgtEl>
                                          <p:spTgt spid="3074"/>
                                        </p:tgtEl>
                                      </p:cBhvr>
                                      <p:from x="10000" y="10000"/>
                                      <p:to x="200000" y="450000"/>
                                    </p:animScale>
                                    <p:animScale>
                                      <p:cBhvr>
                                        <p:cTn id="9" dur="1230" accel="100000" fill="hold">
                                          <p:stCondLst>
                                            <p:cond delay="770"/>
                                          </p:stCondLst>
                                        </p:cTn>
                                        <p:tgtEl>
                                          <p:spTgt spid="3074"/>
                                        </p:tgtEl>
                                      </p:cBhvr>
                                      <p:from x="200000" y="450000"/>
                                      <p:to x="100000" y="100000"/>
                                    </p:animScale>
                                    <p:set>
                                      <p:cBhvr>
                                        <p:cTn id="10" dur="770" fill="hold"/>
                                        <p:tgtEl>
                                          <p:spTgt spid="3074"/>
                                        </p:tgtEl>
                                        <p:attrNameLst>
                                          <p:attrName>ppt_x</p:attrName>
                                        </p:attrNameLst>
                                      </p:cBhvr>
                                      <p:to>
                                        <p:strVal val="(0.5)"/>
                                      </p:to>
                                    </p:set>
                                    <p:anim from="(0.5)" to="(#ppt_x)" calcmode="lin" valueType="num">
                                      <p:cBhvr>
                                        <p:cTn id="11" dur="1230" accel="100000" fill="hold">
                                          <p:stCondLst>
                                            <p:cond delay="770"/>
                                          </p:stCondLst>
                                        </p:cTn>
                                        <p:tgtEl>
                                          <p:spTgt spid="3074"/>
                                        </p:tgtEl>
                                        <p:attrNameLst>
                                          <p:attrName>ppt_x</p:attrName>
                                        </p:attrNameLst>
                                      </p:cBhvr>
                                    </p:anim>
                                    <p:set>
                                      <p:cBhvr>
                                        <p:cTn id="12" dur="770" fill="hold"/>
                                        <p:tgtEl>
                                          <p:spTgt spid="3074"/>
                                        </p:tgtEl>
                                        <p:attrNameLst>
                                          <p:attrName>ppt_y</p:attrName>
                                        </p:attrNameLst>
                                      </p:cBhvr>
                                      <p:to>
                                        <p:strVal val="(#ppt_y+0.4)"/>
                                      </p:to>
                                    </p:set>
                                    <p:anim from="(#ppt_y+0.4)" to="(#ppt_y)" calcmode="lin" valueType="num">
                                      <p:cBhvr>
                                        <p:cTn id="13" dur="1230" accel="100000" fill="hold">
                                          <p:stCondLst>
                                            <p:cond delay="770"/>
                                          </p:stCondLst>
                                        </p:cTn>
                                        <p:tgtEl>
                                          <p:spTgt spid="307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8"/>
                                        </p:tgtEl>
                                        <p:attrNameLst>
                                          <p:attrName>style.visibility</p:attrName>
                                        </p:attrNameLst>
                                      </p:cBhvr>
                                      <p:to>
                                        <p:strVal val="visible"/>
                                      </p:to>
                                    </p:set>
                                    <p:anim calcmode="discrete" valueType="clr">
                                      <p:cBhvr override="childStyle">
                                        <p:cTn id="18"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8"/>
                                        </p:tgtEl>
                                        <p:attrNameLst>
                                          <p:attrName>fillcolor</p:attrName>
                                        </p:attrNameLst>
                                      </p:cBhvr>
                                      <p:tavLst>
                                        <p:tav tm="0">
                                          <p:val>
                                            <p:clrVal>
                                              <a:schemeClr val="accent2"/>
                                            </p:clrVal>
                                          </p:val>
                                        </p:tav>
                                        <p:tav tm="50000">
                                          <p:val>
                                            <p:clrVal>
                                              <a:schemeClr val="hlink"/>
                                            </p:clrVal>
                                          </p:val>
                                        </p:tav>
                                      </p:tavLst>
                                    </p:anim>
                                    <p:set>
                                      <p:cBhvr>
                                        <p:cTn id="20" dur="80"/>
                                        <p:tgtEl>
                                          <p:spTgt spid="8"/>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51" presetClass="entr" presetSubtype="0" fill="hold" nodeType="clickEffect">
                                  <p:stCondLst>
                                    <p:cond delay="0"/>
                                  </p:stCondLst>
                                  <p:childTnLst>
                                    <p:set>
                                      <p:cBhvr>
                                        <p:cTn id="24" dur="1" fill="hold">
                                          <p:stCondLst>
                                            <p:cond delay="0"/>
                                          </p:stCondLst>
                                        </p:cTn>
                                        <p:tgtEl>
                                          <p:spTgt spid="3076"/>
                                        </p:tgtEl>
                                        <p:attrNameLst>
                                          <p:attrName>style.visibility</p:attrName>
                                        </p:attrNameLst>
                                      </p:cBhvr>
                                      <p:to>
                                        <p:strVal val="visible"/>
                                      </p:to>
                                    </p:set>
                                    <p:animEffect transition="in" filter="fade">
                                      <p:cBhvr>
                                        <p:cTn id="25" dur="770" decel="100000"/>
                                        <p:tgtEl>
                                          <p:spTgt spid="3076"/>
                                        </p:tgtEl>
                                      </p:cBhvr>
                                    </p:animEffect>
                                    <p:animScale>
                                      <p:cBhvr>
                                        <p:cTn id="26" dur="770" decel="100000"/>
                                        <p:tgtEl>
                                          <p:spTgt spid="3076"/>
                                        </p:tgtEl>
                                      </p:cBhvr>
                                      <p:from x="10000" y="10000"/>
                                      <p:to x="200000" y="450000"/>
                                    </p:animScale>
                                    <p:animScale>
                                      <p:cBhvr>
                                        <p:cTn id="27" dur="1230" accel="100000" fill="hold">
                                          <p:stCondLst>
                                            <p:cond delay="770"/>
                                          </p:stCondLst>
                                        </p:cTn>
                                        <p:tgtEl>
                                          <p:spTgt spid="3076"/>
                                        </p:tgtEl>
                                      </p:cBhvr>
                                      <p:from x="200000" y="450000"/>
                                      <p:to x="100000" y="100000"/>
                                    </p:animScale>
                                    <p:set>
                                      <p:cBhvr>
                                        <p:cTn id="28" dur="770" fill="hold"/>
                                        <p:tgtEl>
                                          <p:spTgt spid="3076"/>
                                        </p:tgtEl>
                                        <p:attrNameLst>
                                          <p:attrName>ppt_x</p:attrName>
                                        </p:attrNameLst>
                                      </p:cBhvr>
                                      <p:to>
                                        <p:strVal val="(0.5)"/>
                                      </p:to>
                                    </p:set>
                                    <p:anim from="(0.5)" to="(#ppt_x)" calcmode="lin" valueType="num">
                                      <p:cBhvr>
                                        <p:cTn id="29" dur="1230" accel="100000" fill="hold">
                                          <p:stCondLst>
                                            <p:cond delay="770"/>
                                          </p:stCondLst>
                                        </p:cTn>
                                        <p:tgtEl>
                                          <p:spTgt spid="3076"/>
                                        </p:tgtEl>
                                        <p:attrNameLst>
                                          <p:attrName>ppt_x</p:attrName>
                                        </p:attrNameLst>
                                      </p:cBhvr>
                                    </p:anim>
                                    <p:set>
                                      <p:cBhvr>
                                        <p:cTn id="30" dur="770" fill="hold"/>
                                        <p:tgtEl>
                                          <p:spTgt spid="3076"/>
                                        </p:tgtEl>
                                        <p:attrNameLst>
                                          <p:attrName>ppt_y</p:attrName>
                                        </p:attrNameLst>
                                      </p:cBhvr>
                                      <p:to>
                                        <p:strVal val="(#ppt_y+0.4)"/>
                                      </p:to>
                                    </p:set>
                                    <p:anim from="(#ppt_y+0.4)" to="(#ppt_y)" calcmode="lin" valueType="num">
                                      <p:cBhvr>
                                        <p:cTn id="31" dur="1230" accel="100000" fill="hold">
                                          <p:stCondLst>
                                            <p:cond delay="770"/>
                                          </p:stCondLst>
                                        </p:cTn>
                                        <p:tgtEl>
                                          <p:spTgt spid="3076"/>
                                        </p:tgtEl>
                                        <p:attrNameLst>
                                          <p:attrName>ppt_y</p:attrName>
                                        </p:attrNameLst>
                                      </p:cBhvr>
                                    </p:anim>
                                  </p:childTnLst>
                                </p:cTn>
                              </p:par>
                            </p:childTnLst>
                          </p:cTn>
                        </p:par>
                      </p:childTnLst>
                    </p:cTn>
                  </p:par>
                  <p:par>
                    <p:cTn id="32" fill="hold">
                      <p:stCondLst>
                        <p:cond delay="indefinite"/>
                      </p:stCondLst>
                      <p:childTnLst>
                        <p:par>
                          <p:cTn id="33" fill="hold">
                            <p:stCondLst>
                              <p:cond delay="0"/>
                            </p:stCondLst>
                            <p:childTnLst>
                              <p:par>
                                <p:cTn id="34" presetID="27" presetClass="entr" presetSubtype="0" fill="hold" grpId="0" nodeType="clickEffect">
                                  <p:stCondLst>
                                    <p:cond delay="0"/>
                                  </p:stCondLst>
                                  <p:iterate type="lt">
                                    <p:tmPct val="50000"/>
                                  </p:iterate>
                                  <p:childTnLst>
                                    <p:set>
                                      <p:cBhvr>
                                        <p:cTn id="35" dur="1" fill="hold">
                                          <p:stCondLst>
                                            <p:cond delay="0"/>
                                          </p:stCondLst>
                                        </p:cTn>
                                        <p:tgtEl>
                                          <p:spTgt spid="6"/>
                                        </p:tgtEl>
                                        <p:attrNameLst>
                                          <p:attrName>style.visibility</p:attrName>
                                        </p:attrNameLst>
                                      </p:cBhvr>
                                      <p:to>
                                        <p:strVal val="visible"/>
                                      </p:to>
                                    </p:set>
                                    <p:anim calcmode="discrete" valueType="clr">
                                      <p:cBhvr override="childStyle">
                                        <p:cTn id="36"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6"/>
                                        </p:tgtEl>
                                        <p:attrNameLst>
                                          <p:attrName>fillcolor</p:attrName>
                                        </p:attrNameLst>
                                      </p:cBhvr>
                                      <p:tavLst>
                                        <p:tav tm="0">
                                          <p:val>
                                            <p:clrVal>
                                              <a:schemeClr val="accent2"/>
                                            </p:clrVal>
                                          </p:val>
                                        </p:tav>
                                        <p:tav tm="50000">
                                          <p:val>
                                            <p:clrVal>
                                              <a:schemeClr val="hlink"/>
                                            </p:clrVal>
                                          </p:val>
                                        </p:tav>
                                      </p:tavLst>
                                    </p:anim>
                                    <p:set>
                                      <p:cBhvr>
                                        <p:cTn id="38" dur="80"/>
                                        <p:tgtEl>
                                          <p:spTgt spid="6"/>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nodeType="clickEffect">
                                  <p:stCondLst>
                                    <p:cond delay="0"/>
                                  </p:stCondLst>
                                  <p:childTnLst>
                                    <p:set>
                                      <p:cBhvr>
                                        <p:cTn id="42" dur="1" fill="hold">
                                          <p:stCondLst>
                                            <p:cond delay="0"/>
                                          </p:stCondLst>
                                        </p:cTn>
                                        <p:tgtEl>
                                          <p:spTgt spid="3077"/>
                                        </p:tgtEl>
                                        <p:attrNameLst>
                                          <p:attrName>style.visibility</p:attrName>
                                        </p:attrNameLst>
                                      </p:cBhvr>
                                      <p:to>
                                        <p:strVal val="visible"/>
                                      </p:to>
                                    </p:set>
                                    <p:animEffect transition="in" filter="fade">
                                      <p:cBhvr>
                                        <p:cTn id="43" dur="2000"/>
                                        <p:tgtEl>
                                          <p:spTgt spid="3077"/>
                                        </p:tgtEl>
                                      </p:cBhvr>
                                    </p:animEffect>
                                    <p:anim calcmode="lin" valueType="num">
                                      <p:cBhvr>
                                        <p:cTn id="44" dur="2000" fill="hold"/>
                                        <p:tgtEl>
                                          <p:spTgt spid="3077"/>
                                        </p:tgtEl>
                                        <p:attrNameLst>
                                          <p:attrName>style.rotation</p:attrName>
                                        </p:attrNameLst>
                                      </p:cBhvr>
                                      <p:tavLst>
                                        <p:tav tm="0">
                                          <p:val>
                                            <p:fltVal val="720"/>
                                          </p:val>
                                        </p:tav>
                                        <p:tav tm="100000">
                                          <p:val>
                                            <p:fltVal val="0"/>
                                          </p:val>
                                        </p:tav>
                                      </p:tavLst>
                                    </p:anim>
                                    <p:anim calcmode="lin" valueType="num">
                                      <p:cBhvr>
                                        <p:cTn id="45" dur="2000" fill="hold"/>
                                        <p:tgtEl>
                                          <p:spTgt spid="3077"/>
                                        </p:tgtEl>
                                        <p:attrNameLst>
                                          <p:attrName>ppt_h</p:attrName>
                                        </p:attrNameLst>
                                      </p:cBhvr>
                                      <p:tavLst>
                                        <p:tav tm="0">
                                          <p:val>
                                            <p:fltVal val="0"/>
                                          </p:val>
                                        </p:tav>
                                        <p:tav tm="100000">
                                          <p:val>
                                            <p:strVal val="#ppt_h"/>
                                          </p:val>
                                        </p:tav>
                                      </p:tavLst>
                                    </p:anim>
                                    <p:anim calcmode="lin" valueType="num">
                                      <p:cBhvr>
                                        <p:cTn id="46" dur="2000" fill="hold"/>
                                        <p:tgtEl>
                                          <p:spTgt spid="3077"/>
                                        </p:tgtEl>
                                        <p:attrNameLst>
                                          <p:attrName>ppt_w</p:attrName>
                                        </p:attrNameLst>
                                      </p:cBhvr>
                                      <p:tavLst>
                                        <p:tav tm="0">
                                          <p:val>
                                            <p:fltVal val="0"/>
                                          </p:val>
                                        </p:tav>
                                        <p:tav tm="100000">
                                          <p:val>
                                            <p:strVal val="#ppt_w"/>
                                          </p:val>
                                        </p:tav>
                                      </p:tavLst>
                                    </p:anim>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4381500"/>
            <a:ext cx="8229600" cy="400110"/>
          </a:xfrm>
          <a:prstGeom prst="rect">
            <a:avLst/>
          </a:prstGeom>
          <a:ln/>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Suite 14, 50-58 Ross Street, </a:t>
            </a:r>
            <a:r>
              <a:rPr lang="en-US" sz="20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Toorak</a:t>
            </a:r>
            <a:r>
              <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Victoria   3142</a:t>
            </a: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6"/>
          <p:cNvSpPr/>
          <p:nvPr/>
        </p:nvSpPr>
        <p:spPr>
          <a:xfrm>
            <a:off x="762000" y="4991100"/>
            <a:ext cx="7543800" cy="330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BatangChe" pitchFamily="49" charset="-127"/>
                <a:ea typeface="BatangChe" pitchFamily="49" charset="-127"/>
                <a:hlinkClick r:id="rId2"/>
              </a:rPr>
              <a:t>https://www.swiftloans.com.au</a:t>
            </a:r>
            <a:endParaRPr lang="en-US" sz="1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BatangChe" pitchFamily="49" charset="-127"/>
              <a:ea typeface="BatangChe" pitchFamily="49" charset="-127"/>
            </a:endParaRPr>
          </a:p>
        </p:txBody>
      </p:sp>
      <p:pic>
        <p:nvPicPr>
          <p:cNvPr id="2050" name="Picture 2" descr="C:\Users\Esign\Desktop\images.jpg"/>
          <p:cNvPicPr>
            <a:picLocks noChangeAspect="1" noChangeArrowheads="1"/>
          </p:cNvPicPr>
          <p:nvPr/>
        </p:nvPicPr>
        <p:blipFill>
          <a:blip r:embed="rId3"/>
          <a:srcRect/>
          <a:stretch>
            <a:fillRect/>
          </a:stretch>
        </p:blipFill>
        <p:spPr bwMode="auto">
          <a:xfrm>
            <a:off x="457200" y="342900"/>
            <a:ext cx="8153400" cy="3962399"/>
          </a:xfrm>
          <a:prstGeom prst="rect">
            <a:avLst/>
          </a:prstGeom>
          <a:noFill/>
        </p:spPr>
      </p:pic>
      <p:pic>
        <p:nvPicPr>
          <p:cNvPr id="8" name="Picture 3" descr="C:\Users\Esign\Desktop\swiftloan.com.au work of feb - 2017\3.png"/>
          <p:cNvPicPr>
            <a:picLocks noChangeAspect="1" noChangeArrowheads="1"/>
          </p:cNvPicPr>
          <p:nvPr/>
        </p:nvPicPr>
        <p:blipFill>
          <a:blip r:embed="rId4"/>
          <a:srcRect/>
          <a:stretch>
            <a:fillRect/>
          </a:stretch>
        </p:blipFill>
        <p:spPr bwMode="auto">
          <a:xfrm>
            <a:off x="990600" y="508000"/>
            <a:ext cx="1371600" cy="856147"/>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533400" y="3492500"/>
            <a:ext cx="7467600" cy="477054"/>
          </a:xfrm>
          <a:prstGeom prst="rect">
            <a:avLst/>
          </a:prstGeom>
        </p:spPr>
        <p:txBody>
          <a:bodyPr wrap="square">
            <a:spAutoFit/>
          </a:bodyPr>
          <a:lstStyle/>
          <a:p>
            <a:pPr algn="ctr"/>
            <a:r>
              <a:rPr lang="en-US" sz="25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Swift Loans</a:t>
            </a:r>
            <a:endParaRPr lang="en-US" sz="2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70" decel="100000"/>
                                        <p:tgtEl>
                                          <p:spTgt spid="8"/>
                                        </p:tgtEl>
                                      </p:cBhvr>
                                    </p:animEffect>
                                    <p:animScale>
                                      <p:cBhvr>
                                        <p:cTn id="8" dur="770" decel="100000"/>
                                        <p:tgtEl>
                                          <p:spTgt spid="8"/>
                                        </p:tgtEl>
                                      </p:cBhvr>
                                      <p:from x="10000" y="10000"/>
                                      <p:to x="200000" y="450000"/>
                                    </p:animScale>
                                    <p:animScale>
                                      <p:cBhvr>
                                        <p:cTn id="9" dur="1230" accel="100000" fill="hold">
                                          <p:stCondLst>
                                            <p:cond delay="770"/>
                                          </p:stCondLst>
                                        </p:cTn>
                                        <p:tgtEl>
                                          <p:spTgt spid="8"/>
                                        </p:tgtEl>
                                      </p:cBhvr>
                                      <p:from x="200000" y="450000"/>
                                      <p:to x="100000" y="100000"/>
                                    </p:animScale>
                                    <p:set>
                                      <p:cBhvr>
                                        <p:cTn id="10" dur="770" fill="hold"/>
                                        <p:tgtEl>
                                          <p:spTgt spid="8"/>
                                        </p:tgtEl>
                                        <p:attrNameLst>
                                          <p:attrName>ppt_x</p:attrName>
                                        </p:attrNameLst>
                                      </p:cBhvr>
                                      <p:to>
                                        <p:strVal val="(0.5)"/>
                                      </p:to>
                                    </p:set>
                                    <p:anim from="(0.5)" to="(#ppt_x)" calcmode="lin" valueType="num">
                                      <p:cBhvr>
                                        <p:cTn id="11" dur="1230" accel="100000" fill="hold">
                                          <p:stCondLst>
                                            <p:cond delay="770"/>
                                          </p:stCondLst>
                                        </p:cTn>
                                        <p:tgtEl>
                                          <p:spTgt spid="8"/>
                                        </p:tgtEl>
                                        <p:attrNameLst>
                                          <p:attrName>ppt_x</p:attrName>
                                        </p:attrNameLst>
                                      </p:cBhvr>
                                    </p:anim>
                                    <p:set>
                                      <p:cBhvr>
                                        <p:cTn id="12" dur="770" fill="hold"/>
                                        <p:tgtEl>
                                          <p:spTgt spid="8"/>
                                        </p:tgtEl>
                                        <p:attrNameLst>
                                          <p:attrName>ppt_y</p:attrName>
                                        </p:attrNameLst>
                                      </p:cBhvr>
                                      <p:to>
                                        <p:strVal val="(#ppt_y+0.4)"/>
                                      </p:to>
                                    </p:set>
                                    <p:anim from="(#ppt_y+0.4)" to="(#ppt_y)" calcmode="lin" valueType="num">
                                      <p:cBhvr>
                                        <p:cTn id="13" dur="1230" accel="100000" fill="hold">
                                          <p:stCondLst>
                                            <p:cond delay="770"/>
                                          </p:stCondLst>
                                        </p:cTn>
                                        <p:tgtEl>
                                          <p:spTgt spid="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2050"/>
                                        </p:tgtEl>
                                        <p:attrNameLst>
                                          <p:attrName>style.visibility</p:attrName>
                                        </p:attrNameLst>
                                      </p:cBhvr>
                                      <p:to>
                                        <p:strVal val="visible"/>
                                      </p:to>
                                    </p:set>
                                    <p:animEffect transition="in" filter="fade">
                                      <p:cBhvr>
                                        <p:cTn id="18" dur="1000"/>
                                        <p:tgtEl>
                                          <p:spTgt spid="2050"/>
                                        </p:tgtEl>
                                      </p:cBhvr>
                                    </p:animEffect>
                                    <p:anim calcmode="lin" valueType="num">
                                      <p:cBhvr>
                                        <p:cTn id="19" dur="1000" fill="hold"/>
                                        <p:tgtEl>
                                          <p:spTgt spid="2050"/>
                                        </p:tgtEl>
                                        <p:attrNameLst>
                                          <p:attrName>ppt_x</p:attrName>
                                        </p:attrNameLst>
                                      </p:cBhvr>
                                      <p:tavLst>
                                        <p:tav tm="0">
                                          <p:val>
                                            <p:strVal val="#ppt_x"/>
                                          </p:val>
                                        </p:tav>
                                        <p:tav tm="100000">
                                          <p:val>
                                            <p:strVal val="#ppt_x"/>
                                          </p:val>
                                        </p:tav>
                                      </p:tavLst>
                                    </p:anim>
                                    <p:anim calcmode="lin" valueType="num">
                                      <p:cBhvr>
                                        <p:cTn id="20"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9"/>
                                        </p:tgtEl>
                                        <p:attrNameLst>
                                          <p:attrName>style.visibility</p:attrName>
                                        </p:attrNameLst>
                                      </p:cBhvr>
                                      <p:to>
                                        <p:strVal val="visible"/>
                                      </p:to>
                                    </p:set>
                                    <p:anim calcmode="discrete" valueType="clr">
                                      <p:cBhvr override="childStyle">
                                        <p:cTn id="25"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9"/>
                                        </p:tgtEl>
                                        <p:attrNameLst>
                                          <p:attrName>fillcolor</p:attrName>
                                        </p:attrNameLst>
                                      </p:cBhvr>
                                      <p:tavLst>
                                        <p:tav tm="0">
                                          <p:val>
                                            <p:clrVal>
                                              <a:schemeClr val="accent2"/>
                                            </p:clrVal>
                                          </p:val>
                                        </p:tav>
                                        <p:tav tm="50000">
                                          <p:val>
                                            <p:clrVal>
                                              <a:schemeClr val="hlink"/>
                                            </p:clrVal>
                                          </p:val>
                                        </p:tav>
                                      </p:tavLst>
                                    </p:anim>
                                    <p:set>
                                      <p:cBhvr>
                                        <p:cTn id="27" dur="80"/>
                                        <p:tgtEl>
                                          <p:spTgt spid="9"/>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6"/>
                                        </p:tgtEl>
                                        <p:attrNameLst>
                                          <p:attrName>style.visibility</p:attrName>
                                        </p:attrNameLst>
                                      </p:cBhvr>
                                      <p:to>
                                        <p:strVal val="visible"/>
                                      </p:to>
                                    </p:set>
                                    <p:anim calcmode="discrete" valueType="clr">
                                      <p:cBhvr override="childStyle">
                                        <p:cTn id="3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6"/>
                                        </p:tgtEl>
                                        <p:attrNameLst>
                                          <p:attrName>fillcolor</p:attrName>
                                        </p:attrNameLst>
                                      </p:cBhvr>
                                      <p:tavLst>
                                        <p:tav tm="0">
                                          <p:val>
                                            <p:clrVal>
                                              <a:schemeClr val="accent2"/>
                                            </p:clrVal>
                                          </p:val>
                                        </p:tav>
                                        <p:tav tm="50000">
                                          <p:val>
                                            <p:clrVal>
                                              <a:schemeClr val="hlink"/>
                                            </p:clrVal>
                                          </p:val>
                                        </p:tav>
                                      </p:tavLst>
                                    </p:anim>
                                    <p:set>
                                      <p:cBhvr>
                                        <p:cTn id="34" dur="80"/>
                                        <p:tgtEl>
                                          <p:spTgt spid="6"/>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iterate type="lt">
                                    <p:tmPct val="5000"/>
                                  </p:iterate>
                                  <p:childTnLst>
                                    <p:set>
                                      <p:cBhvr>
                                        <p:cTn id="38" dur="1" fill="hold">
                                          <p:stCondLst>
                                            <p:cond delay="0"/>
                                          </p:stCondLst>
                                        </p:cTn>
                                        <p:tgtEl>
                                          <p:spTgt spid="7"/>
                                        </p:tgtEl>
                                        <p:attrNameLst>
                                          <p:attrName>style.visibility</p:attrName>
                                        </p:attrNameLst>
                                      </p:cBhvr>
                                      <p:to>
                                        <p:strVal val="visible"/>
                                      </p:to>
                                    </p:set>
                                    <p:anim calcmode="lin" valueType="num">
                                      <p:cBhvr>
                                        <p:cTn id="39" dur="1000" fill="hold"/>
                                        <p:tgtEl>
                                          <p:spTgt spid="7"/>
                                        </p:tgtEl>
                                        <p:attrNameLst>
                                          <p:attrName>ppt_w</p:attrName>
                                        </p:attrNameLst>
                                      </p:cBhvr>
                                      <p:tavLst>
                                        <p:tav tm="0">
                                          <p:val>
                                            <p:fltVal val="0"/>
                                          </p:val>
                                        </p:tav>
                                        <p:tav tm="100000">
                                          <p:val>
                                            <p:strVal val="#ppt_w"/>
                                          </p:val>
                                        </p:tav>
                                      </p:tavLst>
                                    </p:anim>
                                    <p:anim calcmode="lin" valueType="num">
                                      <p:cBhvr>
                                        <p:cTn id="40" dur="1000" fill="hold"/>
                                        <p:tgtEl>
                                          <p:spTgt spid="7"/>
                                        </p:tgtEl>
                                        <p:attrNameLst>
                                          <p:attrName>ppt_h</p:attrName>
                                        </p:attrNameLst>
                                      </p:cBhvr>
                                      <p:tavLst>
                                        <p:tav tm="0">
                                          <p:val>
                                            <p:fltVal val="0"/>
                                          </p:val>
                                        </p:tav>
                                        <p:tav tm="100000">
                                          <p:val>
                                            <p:strVal val="#ppt_h"/>
                                          </p:val>
                                        </p:tav>
                                      </p:tavLst>
                                    </p:anim>
                                    <p:anim calcmode="lin" valueType="num">
                                      <p:cBhvr>
                                        <p:cTn id="41" dur="1000" fill="hold"/>
                                        <p:tgtEl>
                                          <p:spTgt spid="7"/>
                                        </p:tgtEl>
                                        <p:attrNameLst>
                                          <p:attrName>style.rotation</p:attrName>
                                        </p:attrNameLst>
                                      </p:cBhvr>
                                      <p:tavLst>
                                        <p:tav tm="0">
                                          <p:val>
                                            <p:fltVal val="90"/>
                                          </p:val>
                                        </p:tav>
                                        <p:tav tm="100000">
                                          <p:val>
                                            <p:fltVal val="0"/>
                                          </p:val>
                                        </p:tav>
                                      </p:tavLst>
                                    </p:anim>
                                    <p:animEffect transition="in" filter="fade">
                                      <p:cBhvr>
                                        <p:cTn id="4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94</TotalTime>
  <Words>251</Words>
  <Application>Microsoft Office PowerPoint</Application>
  <PresentationFormat>On-screen Show (16:10)</PresentationFormat>
  <Paragraphs>17</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Aspect</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Esign</dc:creator>
  <cp:lastModifiedBy>Esign</cp:lastModifiedBy>
  <cp:revision>49</cp:revision>
  <dcterms:created xsi:type="dcterms:W3CDTF">2017-03-14T12:02:36Z</dcterms:created>
  <dcterms:modified xsi:type="dcterms:W3CDTF">2017-04-24T09:12:56Z</dcterms:modified>
</cp:coreProperties>
</file>