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1" d="100"/>
          <a:sy n="81" d="100"/>
        </p:scale>
        <p:origin x="-1056" y="-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FE598DB6-417C-4734-BF75-BFA4B085F157}" type="datetimeFigureOut">
              <a:rPr lang="en-US" smtClean="0"/>
              <a:t>11/14/2017</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319971A2-2175-4526-84A9-4002009266EC}"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E598DB6-417C-4734-BF75-BFA4B085F157}" type="datetimeFigureOut">
              <a:rPr lang="en-US" smtClean="0"/>
              <a:t>11/14/2017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9971A2-2175-4526-84A9-4002009266EC}"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E598DB6-417C-4734-BF75-BFA4B085F157}" type="datetimeFigureOut">
              <a:rPr lang="en-US" smtClean="0"/>
              <a:t>11/14/2017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9971A2-2175-4526-84A9-4002009266EC}"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E598DB6-417C-4734-BF75-BFA4B085F157}" type="datetimeFigureOut">
              <a:rPr lang="en-US" smtClean="0"/>
              <a:t>11/14/2017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9971A2-2175-4526-84A9-4002009266EC}"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FE598DB6-417C-4734-BF75-BFA4B085F157}" type="datetimeFigureOut">
              <a:rPr lang="en-US" smtClean="0"/>
              <a:t>11/14/2017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19971A2-2175-4526-84A9-4002009266EC}"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FE598DB6-417C-4734-BF75-BFA4B085F157}" type="datetimeFigureOut">
              <a:rPr lang="en-US" smtClean="0"/>
              <a:t>11/14/2017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19971A2-2175-4526-84A9-4002009266EC}"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FE598DB6-417C-4734-BF75-BFA4B085F157}" type="datetimeFigureOut">
              <a:rPr lang="en-US" smtClean="0"/>
              <a:t>11/14/2017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19971A2-2175-4526-84A9-4002009266EC}"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FE598DB6-417C-4734-BF75-BFA4B085F157}" type="datetimeFigureOut">
              <a:rPr lang="en-US" smtClean="0"/>
              <a:t>11/14/2017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19971A2-2175-4526-84A9-4002009266EC}"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E598DB6-417C-4734-BF75-BFA4B085F157}" type="datetimeFigureOut">
              <a:rPr lang="en-US" smtClean="0"/>
              <a:t>11/14/2017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19971A2-2175-4526-84A9-4002009266EC}"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FE598DB6-417C-4734-BF75-BFA4B085F157}" type="datetimeFigureOut">
              <a:rPr lang="en-US" smtClean="0"/>
              <a:t>11/14/2017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19971A2-2175-4526-84A9-4002009266EC}"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FE598DB6-417C-4734-BF75-BFA4B085F157}" type="datetimeFigureOut">
              <a:rPr lang="en-US" smtClean="0"/>
              <a:t>11/14/2017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319971A2-2175-4526-84A9-4002009266EC}" type="slidenum">
              <a:rPr lang="en-US" smtClean="0"/>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FE598DB6-417C-4734-BF75-BFA4B085F157}" type="datetimeFigureOut">
              <a:rPr lang="en-US" smtClean="0"/>
              <a:t>11/14/2017</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319971A2-2175-4526-84A9-4002009266EC}" type="slidenum">
              <a:rPr lang="en-US" smtClean="0"/>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www.enctcs.com/"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066800"/>
            <a:ext cx="7772400" cy="1371600"/>
          </a:xfrm>
        </p:spPr>
        <p:txBody>
          <a:bodyPr>
            <a:normAutofit/>
          </a:bodyPr>
          <a:lstStyle/>
          <a:p>
            <a:pPr algn="ctr"/>
            <a:r>
              <a:rPr lang="en-US" sz="4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Georgia" pitchFamily="18" charset="0"/>
              </a:rPr>
              <a:t>Web Development and Design</a:t>
            </a:r>
            <a:endParaRPr lang="en-US" sz="4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Georgia" pitchFamily="18" charset="0"/>
            </a:endParaRPr>
          </a:p>
        </p:txBody>
      </p:sp>
      <p:pic>
        <p:nvPicPr>
          <p:cNvPr id="4" name="Picture 3" descr="web-development_banner.jpg"/>
          <p:cNvPicPr>
            <a:picLocks noChangeAspect="1"/>
          </p:cNvPicPr>
          <p:nvPr/>
        </p:nvPicPr>
        <p:blipFill>
          <a:blip r:embed="rId2" cstate="print"/>
          <a:stretch>
            <a:fillRect/>
          </a:stretch>
        </p:blipFill>
        <p:spPr>
          <a:xfrm>
            <a:off x="0" y="2667001"/>
            <a:ext cx="9144000" cy="419100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685800" y="1752600"/>
            <a:ext cx="7772400" cy="1371600"/>
          </a:xfrm>
          <a:prstGeom prst="rect">
            <a:avLst/>
          </a:prstGeom>
        </p:spPr>
        <p:txBody>
          <a:bodyPr vert="horz" lIns="0" rIns="0" bIns="0" anchor="b">
            <a:noAutofit/>
          </a:bodyPr>
          <a:lstStyle/>
          <a:p>
            <a:pPr lvl="0" algn="just">
              <a:spcBef>
                <a:spcPct val="0"/>
              </a:spcBef>
            </a:pPr>
            <a:r>
              <a:rPr lang="en-US" sz="240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Georgia" pitchFamily="18" charset="0"/>
                <a:ea typeface="+mj-ea"/>
                <a:cs typeface="+mj-cs"/>
              </a:rPr>
              <a:t>Engineer’s Capital Technologies and consulting services (ENCTCS) is among fastest growing organization in IT services, digital marketing and business solutions. We ensure and commit the best levels of services and support with </a:t>
            </a:r>
            <a:r>
              <a:rPr lang="en-US" sz="240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Georgia" pitchFamily="18" charset="0"/>
                <a:ea typeface="+mj-ea"/>
                <a:cs typeface="+mj-cs"/>
              </a:rPr>
              <a:t>a outperformed </a:t>
            </a:r>
            <a:r>
              <a:rPr lang="en-US" sz="240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Georgia" pitchFamily="18" charset="0"/>
                <a:ea typeface="+mj-ea"/>
                <a:cs typeface="+mj-cs"/>
              </a:rPr>
              <a:t>development environment for our clients, comprehensive industry expertise. </a:t>
            </a:r>
            <a:endParaRPr kumimoji="0" lang="en-US" sz="2400" i="0" u="none" strike="noStrike" kern="1200" cap="none" spc="0" normalizeH="0" baseline="0" noProof="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uLnTx/>
              <a:uFillTx/>
              <a:latin typeface="Georgia" pitchFamily="18" charset="0"/>
              <a:ea typeface="+mj-ea"/>
              <a:cs typeface="+mj-cs"/>
            </a:endParaRPr>
          </a:p>
        </p:txBody>
      </p:sp>
      <p:pic>
        <p:nvPicPr>
          <p:cNvPr id="6" name="Picture 5" descr="AAEAAQAAAAAAAANPAAAAJDI0MDQyNmQ4LWViOTgtNDEwNS05Y2E4LTMyYzY4YTBhMGY4Ng.png"/>
          <p:cNvPicPr>
            <a:picLocks noChangeAspect="1"/>
          </p:cNvPicPr>
          <p:nvPr/>
        </p:nvPicPr>
        <p:blipFill>
          <a:blip r:embed="rId2" cstate="print"/>
          <a:stretch>
            <a:fillRect/>
          </a:stretch>
        </p:blipFill>
        <p:spPr>
          <a:xfrm>
            <a:off x="762000" y="3429000"/>
            <a:ext cx="7573108" cy="2895600"/>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685800" y="990600"/>
            <a:ext cx="7772400" cy="2133600"/>
          </a:xfrm>
          <a:prstGeom prst="rect">
            <a:avLst/>
          </a:prstGeom>
        </p:spPr>
        <p:txBody>
          <a:bodyPr vert="horz" lIns="0" rIns="0" bIns="0" anchor="b">
            <a:noAutofit/>
          </a:bodyPr>
          <a:lstStyle/>
          <a:p>
            <a:pPr lvl="0" algn="just">
              <a:spcBef>
                <a:spcPct val="0"/>
              </a:spcBef>
            </a:pPr>
            <a:endParaRPr kumimoji="0" lang="en-US" sz="2400" i="0" u="none" strike="noStrike" kern="1200" cap="none" spc="0" normalizeH="0" baseline="0" noProof="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uLnTx/>
              <a:uFillTx/>
              <a:latin typeface="Georgia" pitchFamily="18" charset="0"/>
              <a:ea typeface="+mj-ea"/>
              <a:cs typeface="+mj-cs"/>
            </a:endParaRPr>
          </a:p>
        </p:txBody>
      </p:sp>
      <p:sp>
        <p:nvSpPr>
          <p:cNvPr id="5" name="Rectangle 4"/>
          <p:cNvSpPr/>
          <p:nvPr/>
        </p:nvSpPr>
        <p:spPr>
          <a:xfrm>
            <a:off x="533400" y="762000"/>
            <a:ext cx="8001000" cy="3416320"/>
          </a:xfrm>
          <a:prstGeom prst="rect">
            <a:avLst/>
          </a:prstGeom>
        </p:spPr>
        <p:txBody>
          <a:bodyPr wrap="square">
            <a:spAutoFit/>
          </a:bodyPr>
          <a:lstStyle/>
          <a:p>
            <a:pPr algn="ctr"/>
            <a:r>
              <a:rPr lang="en-US" sz="240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Georgia" pitchFamily="18" charset="0"/>
                <a:ea typeface="+mj-ea"/>
                <a:cs typeface="+mj-cs"/>
              </a:rPr>
              <a:t>Web </a:t>
            </a:r>
            <a:r>
              <a:rPr lang="en-US" sz="240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Georgia" pitchFamily="18" charset="0"/>
                <a:ea typeface="+mj-ea"/>
                <a:cs typeface="+mj-cs"/>
              </a:rPr>
              <a:t>Development provide all </a:t>
            </a:r>
            <a:r>
              <a:rPr lang="en-US" sz="240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Georgia" pitchFamily="18" charset="0"/>
                <a:ea typeface="+mj-ea"/>
                <a:cs typeface="+mj-cs"/>
              </a:rPr>
              <a:t>the code that makes a website tick. It can be split into two categories—front-end and back-end</a:t>
            </a:r>
            <a:r>
              <a:rPr lang="en-US" sz="240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Georgia" pitchFamily="18" charset="0"/>
                <a:ea typeface="+mj-ea"/>
                <a:cs typeface="+mj-cs"/>
              </a:rPr>
              <a:t>.</a:t>
            </a:r>
          </a:p>
          <a:p>
            <a:pPr algn="ctr"/>
            <a:endParaRPr lang="en-US" sz="240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Georgia" pitchFamily="18" charset="0"/>
              <a:ea typeface="+mj-ea"/>
              <a:cs typeface="+mj-cs"/>
            </a:endParaRPr>
          </a:p>
          <a:p>
            <a:pPr algn="ctr">
              <a:buFont typeface="Wingdings" pitchFamily="2" charset="2"/>
              <a:buChar char="§"/>
            </a:pPr>
            <a:r>
              <a:rPr lang="en-US" sz="240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Georgia" pitchFamily="18" charset="0"/>
                <a:ea typeface="+mj-ea"/>
                <a:cs typeface="+mj-cs"/>
              </a:rPr>
              <a:t> HTML/CSS/JavaScript</a:t>
            </a:r>
          </a:p>
          <a:p>
            <a:pPr algn="ctr">
              <a:buFont typeface="Wingdings" pitchFamily="2" charset="2"/>
              <a:buChar char="§"/>
            </a:pPr>
            <a:r>
              <a:rPr lang="en-US" sz="240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Georgia" pitchFamily="18" charset="0"/>
                <a:ea typeface="+mj-ea"/>
                <a:cs typeface="+mj-cs"/>
              </a:rPr>
              <a:t> CSS preprocessors (i.e., LESS or Sass)</a:t>
            </a:r>
          </a:p>
          <a:p>
            <a:pPr algn="ctr">
              <a:buFont typeface="Wingdings" pitchFamily="2" charset="2"/>
              <a:buChar char="§"/>
            </a:pPr>
            <a:r>
              <a:rPr lang="en-US" sz="240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Georgia" pitchFamily="18" charset="0"/>
                <a:ea typeface="+mj-ea"/>
                <a:cs typeface="+mj-cs"/>
              </a:rPr>
              <a:t> Frameworks (i.e., AngularJS, ReactJS, Ember)</a:t>
            </a:r>
          </a:p>
          <a:p>
            <a:pPr algn="ctr">
              <a:buFont typeface="Wingdings" pitchFamily="2" charset="2"/>
              <a:buChar char="§"/>
            </a:pPr>
            <a:r>
              <a:rPr lang="en-US" sz="240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Georgia" pitchFamily="18" charset="0"/>
                <a:ea typeface="+mj-ea"/>
                <a:cs typeface="+mj-cs"/>
              </a:rPr>
              <a:t> Libraries (i.e., jQuery)</a:t>
            </a:r>
          </a:p>
          <a:p>
            <a:pPr algn="ctr">
              <a:buFont typeface="Wingdings" pitchFamily="2" charset="2"/>
              <a:buChar char="§"/>
            </a:pPr>
            <a:r>
              <a:rPr lang="en-US" sz="240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Georgia" pitchFamily="18" charset="0"/>
                <a:ea typeface="+mj-ea"/>
                <a:cs typeface="+mj-cs"/>
              </a:rPr>
              <a:t> Git and GitHub</a:t>
            </a:r>
          </a:p>
        </p:txBody>
      </p:sp>
      <p:pic>
        <p:nvPicPr>
          <p:cNvPr id="6" name="Picture 5" descr="services_banner-1024x416.png"/>
          <p:cNvPicPr>
            <a:picLocks noChangeAspect="1"/>
          </p:cNvPicPr>
          <p:nvPr/>
        </p:nvPicPr>
        <p:blipFill>
          <a:blip r:embed="rId2" cstate="print"/>
          <a:stretch>
            <a:fillRect/>
          </a:stretch>
        </p:blipFill>
        <p:spPr>
          <a:xfrm>
            <a:off x="762000" y="4114800"/>
            <a:ext cx="7802880" cy="2590800"/>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33400" y="838200"/>
            <a:ext cx="8001000" cy="4893647"/>
          </a:xfrm>
          <a:prstGeom prst="rect">
            <a:avLst/>
          </a:prstGeom>
        </p:spPr>
        <p:txBody>
          <a:bodyPr wrap="square">
            <a:spAutoFit/>
          </a:bodyPr>
          <a:lstStyle/>
          <a:p>
            <a:pPr algn="ctr"/>
            <a:r>
              <a:rPr lang="en-US" sz="240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Georgia" pitchFamily="18" charset="0"/>
                <a:ea typeface="+mj-ea"/>
                <a:cs typeface="+mj-cs"/>
              </a:rPr>
              <a:t>Web design is concerned with what the user actually sees on their computer screen or mobile device.</a:t>
            </a:r>
          </a:p>
          <a:p>
            <a:pPr algn="ctr"/>
            <a:endParaRPr lang="en-US" sz="240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Georgia" pitchFamily="18" charset="0"/>
              <a:ea typeface="+mj-ea"/>
              <a:cs typeface="+mj-cs"/>
            </a:endParaRPr>
          </a:p>
          <a:p>
            <a:pPr algn="ctr">
              <a:buFont typeface="Wingdings" pitchFamily="2" charset="2"/>
              <a:buChar char="§"/>
            </a:pPr>
            <a:r>
              <a:rPr lang="en-US" sz="240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Georgia" pitchFamily="18" charset="0"/>
                <a:ea typeface="+mj-ea"/>
                <a:cs typeface="+mj-cs"/>
              </a:rPr>
              <a:t> Adobe Creative Suite (Photoshop, Illustrator)</a:t>
            </a:r>
          </a:p>
          <a:p>
            <a:pPr algn="ctr">
              <a:buFont typeface="Wingdings" pitchFamily="2" charset="2"/>
              <a:buChar char="§"/>
            </a:pPr>
            <a:r>
              <a:rPr lang="en-US" sz="240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Georgia" pitchFamily="18" charset="0"/>
                <a:ea typeface="+mj-ea"/>
                <a:cs typeface="+mj-cs"/>
              </a:rPr>
              <a:t> </a:t>
            </a:r>
            <a:r>
              <a:rPr lang="en-US" sz="240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Georgia" pitchFamily="18" charset="0"/>
              </a:rPr>
              <a:t>S</a:t>
            </a:r>
            <a:r>
              <a:rPr lang="en-US" sz="240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Georgia" pitchFamily="18" charset="0"/>
              </a:rPr>
              <a:t>oftware</a:t>
            </a:r>
            <a:r>
              <a:rPr lang="en-US" sz="240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Georgia" pitchFamily="18" charset="0"/>
                <a:ea typeface="+mj-ea"/>
                <a:cs typeface="+mj-cs"/>
              </a:rPr>
              <a:t> </a:t>
            </a:r>
            <a:r>
              <a:rPr lang="en-US" sz="240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Georgia" pitchFamily="18" charset="0"/>
              </a:rPr>
              <a:t>design</a:t>
            </a:r>
            <a:endParaRPr lang="en-US" sz="240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Georgia" pitchFamily="18" charset="0"/>
              <a:ea typeface="+mj-ea"/>
              <a:cs typeface="+mj-cs"/>
            </a:endParaRPr>
          </a:p>
          <a:p>
            <a:pPr algn="ctr">
              <a:buFont typeface="Wingdings" pitchFamily="2" charset="2"/>
              <a:buChar char="§"/>
            </a:pPr>
            <a:r>
              <a:rPr lang="en-US" sz="240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Georgia" pitchFamily="18" charset="0"/>
                <a:ea typeface="+mj-ea"/>
                <a:cs typeface="+mj-cs"/>
              </a:rPr>
              <a:t> Graphic design</a:t>
            </a:r>
          </a:p>
          <a:p>
            <a:pPr algn="ctr">
              <a:buFont typeface="Wingdings" pitchFamily="2" charset="2"/>
              <a:buChar char="§"/>
            </a:pPr>
            <a:r>
              <a:rPr lang="en-US" sz="240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Georgia" pitchFamily="18" charset="0"/>
                <a:ea typeface="+mj-ea"/>
                <a:cs typeface="+mj-cs"/>
              </a:rPr>
              <a:t> Logo design</a:t>
            </a:r>
          </a:p>
          <a:p>
            <a:pPr algn="ctr">
              <a:buFont typeface="Wingdings" pitchFamily="2" charset="2"/>
              <a:buChar char="§"/>
            </a:pPr>
            <a:r>
              <a:rPr lang="en-US" sz="240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Georgia" pitchFamily="18" charset="0"/>
                <a:ea typeface="+mj-ea"/>
                <a:cs typeface="+mj-cs"/>
              </a:rPr>
              <a:t> Layout/format</a:t>
            </a:r>
          </a:p>
          <a:p>
            <a:pPr algn="ctr">
              <a:buFont typeface="Wingdings" pitchFamily="2" charset="2"/>
              <a:buChar char="§"/>
            </a:pPr>
            <a:r>
              <a:rPr lang="en-US" sz="240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Georgia" pitchFamily="18" charset="0"/>
                <a:ea typeface="+mj-ea"/>
                <a:cs typeface="+mj-cs"/>
              </a:rPr>
              <a:t> Placing call-to-action buttons</a:t>
            </a:r>
          </a:p>
          <a:p>
            <a:pPr algn="ctr">
              <a:buFont typeface="Wingdings" pitchFamily="2" charset="2"/>
              <a:buChar char="§"/>
            </a:pPr>
            <a:r>
              <a:rPr lang="en-US" sz="240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Georgia" pitchFamily="18" charset="0"/>
                <a:ea typeface="+mj-ea"/>
                <a:cs typeface="+mj-cs"/>
              </a:rPr>
              <a:t> Branding</a:t>
            </a:r>
          </a:p>
          <a:p>
            <a:pPr algn="ctr">
              <a:buFont typeface="Wingdings" pitchFamily="2" charset="2"/>
              <a:buChar char="§"/>
            </a:pPr>
            <a:r>
              <a:rPr lang="en-US" sz="240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Georgia" pitchFamily="18" charset="0"/>
                <a:ea typeface="+mj-ea"/>
                <a:cs typeface="+mj-cs"/>
              </a:rPr>
              <a:t> Wireframes, mock-ups, and storyboards</a:t>
            </a:r>
          </a:p>
          <a:p>
            <a:pPr algn="ctr">
              <a:buFont typeface="Wingdings" pitchFamily="2" charset="2"/>
              <a:buChar char="§"/>
            </a:pPr>
            <a:r>
              <a:rPr lang="en-US" sz="240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Georgia" pitchFamily="18" charset="0"/>
                <a:ea typeface="+mj-ea"/>
                <a:cs typeface="+mj-cs"/>
              </a:rPr>
              <a:t> Color palettes</a:t>
            </a:r>
          </a:p>
          <a:p>
            <a:pPr algn="ctr">
              <a:buFont typeface="Wingdings" pitchFamily="2" charset="2"/>
              <a:buChar char="§"/>
            </a:pPr>
            <a:r>
              <a:rPr lang="en-US" sz="240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Georgia" pitchFamily="18" charset="0"/>
                <a:ea typeface="+mj-ea"/>
                <a:cs typeface="+mj-cs"/>
              </a:rPr>
              <a:t> Typography</a:t>
            </a:r>
          </a:p>
        </p:txBody>
      </p:sp>
      <p:pic>
        <p:nvPicPr>
          <p:cNvPr id="5" name="Picture 4" descr="images.jpg"/>
          <p:cNvPicPr>
            <a:picLocks noChangeAspect="1"/>
          </p:cNvPicPr>
          <p:nvPr/>
        </p:nvPicPr>
        <p:blipFill>
          <a:blip r:embed="rId2" cstate="print"/>
          <a:stretch>
            <a:fillRect/>
          </a:stretch>
        </p:blipFill>
        <p:spPr>
          <a:xfrm>
            <a:off x="75613" y="2438400"/>
            <a:ext cx="2362787" cy="2085975"/>
          </a:xfrm>
          <a:prstGeom prst="rect">
            <a:avLst/>
          </a:prstGeom>
        </p:spPr>
      </p:pic>
      <p:pic>
        <p:nvPicPr>
          <p:cNvPr id="6" name="Picture 5" descr="responsive-design-trends.png"/>
          <p:cNvPicPr>
            <a:picLocks noChangeAspect="1"/>
          </p:cNvPicPr>
          <p:nvPr/>
        </p:nvPicPr>
        <p:blipFill>
          <a:blip r:embed="rId3" cstate="print"/>
          <a:stretch>
            <a:fillRect/>
          </a:stretch>
        </p:blipFill>
        <p:spPr>
          <a:xfrm>
            <a:off x="5486400" y="4800600"/>
            <a:ext cx="3529186" cy="205740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33400" y="762000"/>
            <a:ext cx="8001000" cy="2677656"/>
          </a:xfrm>
          <a:prstGeom prst="rect">
            <a:avLst/>
          </a:prstGeom>
        </p:spPr>
        <p:txBody>
          <a:bodyPr wrap="square">
            <a:spAutoFit/>
          </a:bodyPr>
          <a:lstStyle/>
          <a:p>
            <a:pPr algn="ctr"/>
            <a:r>
              <a:rPr lang="en-US" sz="240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Georgia" pitchFamily="18" charset="0"/>
                <a:ea typeface="+mj-ea"/>
                <a:cs typeface="+mj-cs"/>
              </a:rPr>
              <a:t>We believe that new value can be created wherever people, business, and technology collide. we help our clients harness that value threw the creation of experiences, products, and services that play a meaningful role in people's lives. through human-centered design, we make the complex simple and relatable, no matter what medium or platform.</a:t>
            </a:r>
          </a:p>
        </p:txBody>
      </p:sp>
      <p:pic>
        <p:nvPicPr>
          <p:cNvPr id="6" name="Picture 5" descr="web-deisign-and-development-services.jpg"/>
          <p:cNvPicPr>
            <a:picLocks noChangeAspect="1"/>
          </p:cNvPicPr>
          <p:nvPr/>
        </p:nvPicPr>
        <p:blipFill>
          <a:blip r:embed="rId2" cstate="print"/>
          <a:stretch>
            <a:fillRect/>
          </a:stretch>
        </p:blipFill>
        <p:spPr>
          <a:xfrm>
            <a:off x="0" y="3429000"/>
            <a:ext cx="9144000" cy="342900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33400" y="990600"/>
            <a:ext cx="8229600" cy="1246495"/>
          </a:xfrm>
          <a:prstGeom prst="rect">
            <a:avLst/>
          </a:prstGeom>
          <a:noFill/>
        </p:spPr>
        <p:txBody>
          <a:bodyPr wrap="square" rtlCol="0">
            <a:spAutoFit/>
          </a:bodyPr>
          <a:lstStyle/>
          <a:p>
            <a:pPr algn="ctr"/>
            <a:r>
              <a:rPr lang="en-US" sz="2500" b="1" dirty="0">
                <a:ln w="1905"/>
                <a:solidFill>
                  <a:srgbClr val="0070C0"/>
                </a:solidFill>
                <a:effectLst>
                  <a:innerShdw blurRad="69850" dist="43180" dir="5400000">
                    <a:srgbClr val="000000">
                      <a:alpha val="65000"/>
                    </a:srgbClr>
                  </a:innerShdw>
                </a:effectLst>
                <a:latin typeface="Georgia" pitchFamily="18" charset="0"/>
              </a:rPr>
              <a:t>For More Information Please Visit:</a:t>
            </a:r>
          </a:p>
          <a:p>
            <a:pPr algn="ctr"/>
            <a:endParaRPr lang="en-US" sz="2500" b="1" dirty="0">
              <a:ln w="1905"/>
              <a:solidFill>
                <a:schemeClr val="accent1">
                  <a:lumMod val="75000"/>
                </a:schemeClr>
              </a:solidFill>
              <a:effectLst>
                <a:innerShdw blurRad="69850" dist="43180" dir="5400000">
                  <a:srgbClr val="000000">
                    <a:alpha val="65000"/>
                  </a:srgbClr>
                </a:innerShdw>
              </a:effectLst>
              <a:latin typeface="Georgia" pitchFamily="18" charset="0"/>
            </a:endParaRPr>
          </a:p>
          <a:p>
            <a:pPr algn="ctr"/>
            <a:r>
              <a:rPr lang="en-US" sz="2500" b="1" dirty="0">
                <a:ln w="1905"/>
                <a:solidFill>
                  <a:schemeClr val="accent1">
                    <a:lumMod val="75000"/>
                  </a:schemeClr>
                </a:solidFill>
                <a:effectLst>
                  <a:innerShdw blurRad="69850" dist="43180" dir="5400000">
                    <a:srgbClr val="000000">
                      <a:alpha val="65000"/>
                    </a:srgbClr>
                  </a:innerShdw>
                </a:effectLst>
                <a:latin typeface="Georgia" pitchFamily="18" charset="0"/>
                <a:hlinkClick r:id="rId2"/>
              </a:rPr>
              <a:t>http://www.enctcs.com/</a:t>
            </a:r>
            <a:endParaRPr lang="en-US" sz="2500" b="1" dirty="0">
              <a:ln w="1905"/>
              <a:solidFill>
                <a:schemeClr val="accent1">
                  <a:lumMod val="75000"/>
                </a:schemeClr>
              </a:solidFill>
              <a:effectLst>
                <a:innerShdw blurRad="69850" dist="43180" dir="5400000">
                  <a:srgbClr val="000000">
                    <a:alpha val="65000"/>
                  </a:srgbClr>
                </a:innerShdw>
              </a:effectLst>
              <a:latin typeface="Georgia" pitchFamily="18" charset="0"/>
            </a:endParaRPr>
          </a:p>
        </p:txBody>
      </p:sp>
      <p:sp>
        <p:nvSpPr>
          <p:cNvPr id="5" name="Rectangle 4"/>
          <p:cNvSpPr/>
          <p:nvPr/>
        </p:nvSpPr>
        <p:spPr>
          <a:xfrm>
            <a:off x="1143000" y="2438400"/>
            <a:ext cx="7010400" cy="1246495"/>
          </a:xfrm>
          <a:prstGeom prst="rect">
            <a:avLst/>
          </a:prstGeom>
        </p:spPr>
        <p:txBody>
          <a:bodyPr wrap="square">
            <a:spAutoFit/>
          </a:bodyPr>
          <a:lstStyle/>
          <a:p>
            <a:pPr algn="ctr"/>
            <a:r>
              <a:rPr lang="en-US" sz="2500" b="1" dirty="0">
                <a:ln w="1905"/>
                <a:solidFill>
                  <a:srgbClr val="0070C0"/>
                </a:solidFill>
                <a:effectLst>
                  <a:innerShdw blurRad="69850" dist="43180" dir="5400000">
                    <a:srgbClr val="000000">
                      <a:alpha val="65000"/>
                    </a:srgbClr>
                  </a:innerShdw>
                </a:effectLst>
                <a:latin typeface="Georgia" pitchFamily="18" charset="0"/>
              </a:rPr>
              <a:t>Phone: 0141 - 315 - 1145</a:t>
            </a:r>
          </a:p>
          <a:p>
            <a:pPr algn="ctr"/>
            <a:endParaRPr lang="en-US" sz="2500" b="1" dirty="0">
              <a:ln w="1905"/>
              <a:solidFill>
                <a:srgbClr val="0070C0"/>
              </a:solidFill>
              <a:effectLst>
                <a:innerShdw blurRad="69850" dist="43180" dir="5400000">
                  <a:srgbClr val="000000">
                    <a:alpha val="65000"/>
                  </a:srgbClr>
                </a:innerShdw>
              </a:effectLst>
              <a:latin typeface="Georgia" pitchFamily="18" charset="0"/>
            </a:endParaRPr>
          </a:p>
          <a:p>
            <a:pPr algn="ctr"/>
            <a:r>
              <a:rPr lang="en-US" sz="2500" b="1" dirty="0">
                <a:ln w="1905"/>
                <a:solidFill>
                  <a:srgbClr val="0070C0"/>
                </a:solidFill>
                <a:effectLst>
                  <a:innerShdw blurRad="69850" dist="43180" dir="5400000">
                    <a:srgbClr val="000000">
                      <a:alpha val="65000"/>
                    </a:srgbClr>
                  </a:innerShdw>
                </a:effectLst>
                <a:latin typeface="Georgia" pitchFamily="18" charset="0"/>
              </a:rPr>
              <a:t>Business Gmail ID: support@enctcs.com </a:t>
            </a:r>
            <a:endParaRPr lang="en-US" sz="2500" b="1" dirty="0">
              <a:ln w="1905"/>
              <a:solidFill>
                <a:srgbClr val="0070C0"/>
              </a:solidFill>
              <a:effectLst>
                <a:innerShdw blurRad="69850" dist="43180" dir="5400000">
                  <a:srgbClr val="000000">
                    <a:alpha val="65000"/>
                  </a:srgbClr>
                </a:innerShdw>
              </a:effectLst>
              <a:latin typeface="Georgia" pitchFamily="18" charset="0"/>
            </a:endParaRPr>
          </a:p>
        </p:txBody>
      </p:sp>
      <p:pic>
        <p:nvPicPr>
          <p:cNvPr id="8" name="Picture 7" descr="web-design-feature.jpg"/>
          <p:cNvPicPr>
            <a:picLocks noChangeAspect="1"/>
          </p:cNvPicPr>
          <p:nvPr/>
        </p:nvPicPr>
        <p:blipFill>
          <a:blip r:embed="rId3" cstate="print"/>
          <a:stretch>
            <a:fillRect/>
          </a:stretch>
        </p:blipFill>
        <p:spPr>
          <a:xfrm>
            <a:off x="0" y="3733800"/>
            <a:ext cx="9144000" cy="3124200"/>
          </a:xfrm>
          <a:prstGeom prst="rect">
            <a:avLst/>
          </a:prstGeom>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42</TotalTime>
  <Words>248</Words>
  <Application>Microsoft Office PowerPoint</Application>
  <PresentationFormat>On-screen Show (4:3)</PresentationFormat>
  <Paragraphs>28</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Flow</vt:lpstr>
      <vt:lpstr>Web Development and Design</vt:lpstr>
      <vt:lpstr>Slide 2</vt:lpstr>
      <vt:lpstr>Slide 3</vt:lpstr>
      <vt:lpstr>Slide 4</vt:lpstr>
      <vt:lpstr>Slide 5</vt:lpstr>
      <vt:lpstr>Slide 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Web Development and Design</dc:title>
  <dc:creator>AK</dc:creator>
  <cp:lastModifiedBy>AK</cp:lastModifiedBy>
  <cp:revision>16</cp:revision>
  <dcterms:created xsi:type="dcterms:W3CDTF">2017-11-14T03:56:34Z</dcterms:created>
  <dcterms:modified xsi:type="dcterms:W3CDTF">2017-11-14T04:38:52Z</dcterms:modified>
</cp:coreProperties>
</file>