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Lst>
  <p:sldSz cx="9144000" cy="6858000" type="screen4x3"/>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7" autoAdjust="0"/>
  </p:normalViewPr>
  <p:slideViewPr>
    <p:cSldViewPr>
      <p:cViewPr varScale="1">
        <p:scale>
          <a:sx n="88" d="100"/>
          <a:sy n="88" d="100"/>
        </p:scale>
        <p:origin x="-10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2" name="1 Marcador de pie de página"/>
          <p:cNvSpPr>
            <a:spLocks noGrp="1"/>
          </p:cNvSpPr>
          <p:nvPr>
            <p:ph type="ftr" sz="quarter" idx="11"/>
          </p:nvPr>
        </p:nvSpPr>
        <p:spPr/>
        <p:txBody>
          <a:bodyPr/>
          <a:lstStyle/>
          <a:p>
            <a:endParaRPr lang="es-ES_tradnl"/>
          </a:p>
        </p:txBody>
      </p:sp>
      <p:sp>
        <p:nvSpPr>
          <p:cNvPr id="15" name="14 Marcador de número de diapositiva"/>
          <p:cNvSpPr>
            <a:spLocks noGrp="1"/>
          </p:cNvSpPr>
          <p:nvPr>
            <p:ph type="sldNum" sz="quarter" idx="12"/>
          </p:nvPr>
        </p:nvSpPr>
        <p:spPr>
          <a:xfrm>
            <a:off x="8229600" y="6473952"/>
            <a:ext cx="758952" cy="246888"/>
          </a:xfrm>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5" name="4 Marcador de pie de página"/>
          <p:cNvSpPr>
            <a:spLocks noGrp="1"/>
          </p:cNvSpPr>
          <p:nvPr>
            <p:ph type="ftr" sz="quarter" idx="11"/>
          </p:nvPr>
        </p:nvSpPr>
        <p:spPr/>
        <p:txBody>
          <a:bodyPr/>
          <a:lstStyle/>
          <a:p>
            <a:endParaRPr lang="es-ES_tradnl"/>
          </a:p>
        </p:txBody>
      </p:sp>
      <p:sp>
        <p:nvSpPr>
          <p:cNvPr id="6" name="5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5" name="4 Marcador de pie de página"/>
          <p:cNvSpPr>
            <a:spLocks noGrp="1"/>
          </p:cNvSpPr>
          <p:nvPr>
            <p:ph type="ftr" sz="quarter" idx="11"/>
          </p:nvPr>
        </p:nvSpPr>
        <p:spPr/>
        <p:txBody>
          <a:bodyPr/>
          <a:lstStyle/>
          <a:p>
            <a:endParaRPr lang="es-ES_tradnl"/>
          </a:p>
        </p:txBody>
      </p:sp>
      <p:sp>
        <p:nvSpPr>
          <p:cNvPr id="6" name="5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19" name="18 Marcador de pie de página"/>
          <p:cNvSpPr>
            <a:spLocks noGrp="1"/>
          </p:cNvSpPr>
          <p:nvPr>
            <p:ph type="ftr" sz="quarter" idx="11"/>
          </p:nvPr>
        </p:nvSpPr>
        <p:spPr>
          <a:xfrm>
            <a:off x="3581400" y="76200"/>
            <a:ext cx="2895600" cy="288925"/>
          </a:xfrm>
        </p:spPr>
        <p:txBody>
          <a:bodyPr/>
          <a:lstStyle/>
          <a:p>
            <a:endParaRPr lang="es-ES_tradnl"/>
          </a:p>
        </p:txBody>
      </p:sp>
      <p:sp>
        <p:nvSpPr>
          <p:cNvPr id="16" name="15 Marcador de número de diapositiva"/>
          <p:cNvSpPr>
            <a:spLocks noGrp="1"/>
          </p:cNvSpPr>
          <p:nvPr>
            <p:ph type="sldNum" sz="quarter" idx="12"/>
          </p:nvPr>
        </p:nvSpPr>
        <p:spPr>
          <a:xfrm>
            <a:off x="8229600" y="6473952"/>
            <a:ext cx="758952" cy="246888"/>
          </a:xfrm>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11" name="10 Marcador de pie de página"/>
          <p:cNvSpPr>
            <a:spLocks noGrp="1"/>
          </p:cNvSpPr>
          <p:nvPr>
            <p:ph type="ftr" sz="quarter" idx="11"/>
          </p:nvPr>
        </p:nvSpPr>
        <p:spPr/>
        <p:txBody>
          <a:bodyPr/>
          <a:lstStyle/>
          <a:p>
            <a:endParaRPr lang="es-ES_tradnl"/>
          </a:p>
        </p:txBody>
      </p:sp>
      <p:sp>
        <p:nvSpPr>
          <p:cNvPr id="16" name="15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10" name="9 Marcador de pie de página"/>
          <p:cNvSpPr>
            <a:spLocks noGrp="1"/>
          </p:cNvSpPr>
          <p:nvPr>
            <p:ph type="ftr" sz="quarter" idx="11"/>
          </p:nvPr>
        </p:nvSpPr>
        <p:spPr/>
        <p:txBody>
          <a:bodyPr/>
          <a:lstStyle/>
          <a:p>
            <a:endParaRPr lang="es-ES_tradnl"/>
          </a:p>
        </p:txBody>
      </p:sp>
      <p:sp>
        <p:nvSpPr>
          <p:cNvPr id="31" name="30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6" name="5 Marcador de pie de página"/>
          <p:cNvSpPr>
            <a:spLocks noGrp="1"/>
          </p:cNvSpPr>
          <p:nvPr>
            <p:ph type="ftr" sz="quarter" idx="11"/>
          </p:nvPr>
        </p:nvSpPr>
        <p:spPr/>
        <p:txBody>
          <a:bodyPr/>
          <a:lstStyle/>
          <a:p>
            <a:endParaRPr lang="es-ES_tradnl"/>
          </a:p>
        </p:txBody>
      </p:sp>
      <p:sp>
        <p:nvSpPr>
          <p:cNvPr id="7" name="6 Marcador de número de diapositiva"/>
          <p:cNvSpPr>
            <a:spLocks noGrp="1"/>
          </p:cNvSpPr>
          <p:nvPr>
            <p:ph type="sldNum" sz="quarter" idx="12"/>
          </p:nvPr>
        </p:nvSpPr>
        <p:spPr>
          <a:xfrm>
            <a:off x="8229600" y="6477000"/>
            <a:ext cx="762000" cy="246888"/>
          </a:xfrm>
        </p:spPr>
        <p:txBody>
          <a:bodyPr/>
          <a:lstStyle/>
          <a:p>
            <a:fld id="{99A31106-7801-4935-8147-5096839C486D}" type="slidenum">
              <a:rPr lang="es-ES_tradnl" smtClean="0"/>
              <a:pPr/>
              <a:t>‹Nº›</a:t>
            </a:fld>
            <a:endParaRPr lang="es-ES_tradnl"/>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21" name="20 Marcador de pie de página"/>
          <p:cNvSpPr>
            <a:spLocks noGrp="1"/>
          </p:cNvSpPr>
          <p:nvPr>
            <p:ph type="ftr" sz="quarter" idx="11"/>
          </p:nvPr>
        </p:nvSpPr>
        <p:spPr/>
        <p:txBody>
          <a:bodyPr/>
          <a:lstStyle/>
          <a:p>
            <a:endParaRPr lang="es-ES_tradnl"/>
          </a:p>
        </p:txBody>
      </p:sp>
      <p:sp>
        <p:nvSpPr>
          <p:cNvPr id="6" name="5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24" name="23 Marcador de pie de página"/>
          <p:cNvSpPr>
            <a:spLocks noGrp="1"/>
          </p:cNvSpPr>
          <p:nvPr>
            <p:ph type="ftr" sz="quarter" idx="11"/>
          </p:nvPr>
        </p:nvSpPr>
        <p:spPr/>
        <p:txBody>
          <a:bodyPr/>
          <a:lstStyle/>
          <a:p>
            <a:endParaRPr lang="es-ES_tradnl"/>
          </a:p>
        </p:txBody>
      </p:sp>
      <p:sp>
        <p:nvSpPr>
          <p:cNvPr id="7" name="6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29" name="28 Marcador de pie de página"/>
          <p:cNvSpPr>
            <a:spLocks noGrp="1"/>
          </p:cNvSpPr>
          <p:nvPr>
            <p:ph type="ftr" sz="quarter" idx="11"/>
          </p:nvPr>
        </p:nvSpPr>
        <p:spPr/>
        <p:txBody>
          <a:bodyPr/>
          <a:lstStyle/>
          <a:p>
            <a:endParaRPr lang="es-ES_tradnl"/>
          </a:p>
        </p:txBody>
      </p:sp>
      <p:sp>
        <p:nvSpPr>
          <p:cNvPr id="7" name="6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EBA86061-4239-4FD7-8898-D7B048A9AD09}" type="datetimeFigureOut">
              <a:rPr lang="es-ES_tradnl" smtClean="0"/>
              <a:pPr/>
              <a:t>24/05/2012</a:t>
            </a:fld>
            <a:endParaRPr lang="es-ES_tradnl"/>
          </a:p>
        </p:txBody>
      </p:sp>
      <p:sp>
        <p:nvSpPr>
          <p:cNvPr id="5" name="4 Marcador de pie de página"/>
          <p:cNvSpPr>
            <a:spLocks noGrp="1"/>
          </p:cNvSpPr>
          <p:nvPr>
            <p:ph type="ftr" sz="quarter" idx="11"/>
          </p:nvPr>
        </p:nvSpPr>
        <p:spPr/>
        <p:txBody>
          <a:bodyPr/>
          <a:lstStyle/>
          <a:p>
            <a:endParaRPr lang="es-ES_tradnl"/>
          </a:p>
        </p:txBody>
      </p:sp>
      <p:sp>
        <p:nvSpPr>
          <p:cNvPr id="31" name="30 Marcador de número de diapositiva"/>
          <p:cNvSpPr>
            <a:spLocks noGrp="1"/>
          </p:cNvSpPr>
          <p:nvPr>
            <p:ph type="sldNum" sz="quarter" idx="12"/>
          </p:nvPr>
        </p:nvSpPr>
        <p:spPr/>
        <p:txBody>
          <a:bodyPr/>
          <a:lstStyle/>
          <a:p>
            <a:fld id="{99A31106-7801-4935-8147-5096839C486D}" type="slidenum">
              <a:rPr lang="es-ES_tradnl" smtClean="0"/>
              <a:pPr/>
              <a:t>‹Nº›</a:t>
            </a:fld>
            <a:endParaRPr lang="es-ES_tradnl"/>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BA86061-4239-4FD7-8898-D7B048A9AD09}" type="datetimeFigureOut">
              <a:rPr lang="es-ES_tradnl" smtClean="0"/>
              <a:pPr/>
              <a:t>24/05/2012</a:t>
            </a:fld>
            <a:endParaRPr lang="es-ES_tradnl"/>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ES_tradnl"/>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9A31106-7801-4935-8147-5096839C486D}" type="slidenum">
              <a:rPr lang="es-ES_tradnl" smtClean="0"/>
              <a:pPr/>
              <a:t>‹Nº›</a:t>
            </a:fld>
            <a:endParaRPr lang="es-ES_tradnl"/>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500034" y="214290"/>
            <a:ext cx="8458200" cy="1222375"/>
          </a:xfrm>
        </p:spPr>
        <p:txBody>
          <a:bodyPr>
            <a:normAutofit/>
          </a:bodyPr>
          <a:lstStyle/>
          <a:p>
            <a:r>
              <a:rPr lang="es-ES" sz="4800" dirty="0" smtClean="0"/>
              <a:t>El Modelado del relieve </a:t>
            </a:r>
            <a:endParaRPr lang="es-ES_tradnl" sz="4800" dirty="0"/>
          </a:p>
        </p:txBody>
      </p:sp>
      <p:pic>
        <p:nvPicPr>
          <p:cNvPr id="7" name="6 Imagen" descr="1384992_22890507.jpg"/>
          <p:cNvPicPr>
            <a:picLocks noChangeAspect="1"/>
          </p:cNvPicPr>
          <p:nvPr/>
        </p:nvPicPr>
        <p:blipFill>
          <a:blip r:embed="rId2" cstate="print"/>
          <a:stretch>
            <a:fillRect/>
          </a:stretch>
        </p:blipFill>
        <p:spPr>
          <a:xfrm>
            <a:off x="1071538" y="1714488"/>
            <a:ext cx="6836504" cy="431340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Meteorización </a:t>
            </a:r>
            <a:endParaRPr lang="es-ES_tradnl" dirty="0"/>
          </a:p>
        </p:txBody>
      </p:sp>
      <p:pic>
        <p:nvPicPr>
          <p:cNvPr id="5" name="4 Marcador de contenido" descr="1381390_42110931.jpg"/>
          <p:cNvPicPr>
            <a:picLocks noGrp="1" noChangeAspect="1"/>
          </p:cNvPicPr>
          <p:nvPr>
            <p:ph sz="half" idx="1"/>
          </p:nvPr>
        </p:nvPicPr>
        <p:blipFill>
          <a:blip r:embed="rId2" cstate="print"/>
          <a:stretch>
            <a:fillRect/>
          </a:stretch>
        </p:blipFill>
        <p:spPr>
          <a:xfrm>
            <a:off x="357158" y="2285992"/>
            <a:ext cx="4191000" cy="2936287"/>
          </a:xfrm>
        </p:spPr>
      </p:pic>
      <p:sp>
        <p:nvSpPr>
          <p:cNvPr id="4" name="3 Marcador de contenido"/>
          <p:cNvSpPr>
            <a:spLocks noGrp="1"/>
          </p:cNvSpPr>
          <p:nvPr>
            <p:ph sz="half" idx="2"/>
          </p:nvPr>
        </p:nvSpPr>
        <p:spPr>
          <a:xfrm>
            <a:off x="4648200" y="1600200"/>
            <a:ext cx="4343400" cy="5257800"/>
          </a:xfrm>
        </p:spPr>
        <p:txBody>
          <a:bodyPr>
            <a:normAutofit fontScale="70000" lnSpcReduction="20000"/>
          </a:bodyPr>
          <a:lstStyle/>
          <a:p>
            <a:r>
              <a:rPr lang="es-ES" dirty="0" smtClean="0"/>
              <a:t>La meteorización es la alteración de los materiales de la superficie terrestre por la acción de los gases del aire, agua, cambios de temperatura y los seres vivos. </a:t>
            </a:r>
          </a:p>
          <a:p>
            <a:pPr>
              <a:buNone/>
            </a:pPr>
            <a:endParaRPr lang="es-ES" dirty="0" smtClean="0"/>
          </a:p>
          <a:p>
            <a:r>
              <a:rPr lang="es-ES" dirty="0" smtClean="0"/>
              <a:t>Hay dos tipos de meteorización: mecánica y química. </a:t>
            </a:r>
          </a:p>
          <a:p>
            <a:pPr>
              <a:buNone/>
            </a:pPr>
            <a:endParaRPr lang="es-ES" dirty="0" smtClean="0"/>
          </a:p>
          <a:p>
            <a:r>
              <a:rPr lang="es-ES" dirty="0" smtClean="0"/>
              <a:t>En la </a:t>
            </a:r>
            <a:r>
              <a:rPr lang="es-ES" dirty="0" smtClean="0"/>
              <a:t>meteorización mecánica, el agente que separa en trozos una roca es el cambio de temperatura o la acción de plantas y animales.</a:t>
            </a:r>
          </a:p>
          <a:p>
            <a:pPr>
              <a:buNone/>
            </a:pPr>
            <a:endParaRPr lang="es-ES" dirty="0" smtClean="0"/>
          </a:p>
          <a:p>
            <a:r>
              <a:rPr lang="es-ES" dirty="0" smtClean="0"/>
              <a:t>En las meteorización química, los principales agentes son el dióxido de carbono o el vapor de agua presentes en la atmósfera.  </a:t>
            </a:r>
            <a:endParaRPr lang="es-ES_tradnl"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dirty="0" smtClean="0"/>
              <a:t>Las formas del relieve</a:t>
            </a:r>
            <a:endParaRPr lang="es-ES_tradnl" dirty="0"/>
          </a:p>
        </p:txBody>
      </p:sp>
      <p:sp>
        <p:nvSpPr>
          <p:cNvPr id="6" name="5 Marcador de contenido"/>
          <p:cNvSpPr>
            <a:spLocks noGrp="1"/>
          </p:cNvSpPr>
          <p:nvPr>
            <p:ph idx="1"/>
          </p:nvPr>
        </p:nvSpPr>
        <p:spPr/>
        <p:txBody>
          <a:bodyPr/>
          <a:lstStyle/>
          <a:p>
            <a:r>
              <a:rPr lang="es-ES" sz="2000" dirty="0" smtClean="0"/>
              <a:t>La acción de los agentes externos origina unas formas características en el relieve como las siguientes: </a:t>
            </a:r>
          </a:p>
          <a:p>
            <a:endParaRPr lang="es-ES" sz="2000" dirty="0" smtClean="0"/>
          </a:p>
          <a:p>
            <a:pPr lvl="4"/>
            <a:r>
              <a:rPr lang="es-ES" sz="2000" dirty="0" smtClean="0"/>
              <a:t>Canchales o pedrizas</a:t>
            </a:r>
          </a:p>
          <a:p>
            <a:pPr lvl="4"/>
            <a:r>
              <a:rPr lang="es-ES" sz="2000" dirty="0" smtClean="0"/>
              <a:t>Marismas</a:t>
            </a:r>
          </a:p>
          <a:p>
            <a:pPr lvl="4"/>
            <a:r>
              <a:rPr lang="es-ES" sz="2000" dirty="0" smtClean="0"/>
              <a:t>Desfiladeros y Cañones</a:t>
            </a:r>
          </a:p>
          <a:p>
            <a:pPr lvl="4"/>
            <a:r>
              <a:rPr lang="es-ES" sz="2000" dirty="0" smtClean="0"/>
              <a:t>Dunas</a:t>
            </a:r>
          </a:p>
          <a:p>
            <a:pPr lvl="4"/>
            <a:r>
              <a:rPr lang="es-ES" sz="2000" dirty="0" smtClean="0"/>
              <a:t>Arrecifes Coralinos</a:t>
            </a:r>
          </a:p>
          <a:p>
            <a:pPr lvl="4"/>
            <a:r>
              <a:rPr lang="es-ES" sz="2000" dirty="0" smtClean="0"/>
              <a:t>Acantilados</a:t>
            </a:r>
          </a:p>
          <a:p>
            <a:pPr lvl="4"/>
            <a:r>
              <a:rPr lang="es-ES" sz="2000" dirty="0" smtClean="0"/>
              <a:t>Aguas Subterráneas</a:t>
            </a:r>
          </a:p>
          <a:p>
            <a:pPr lvl="4"/>
            <a:r>
              <a:rPr lang="es-ES" sz="2000" dirty="0" smtClean="0"/>
              <a:t>Chimeneas de Hadas</a:t>
            </a:r>
          </a:p>
          <a:p>
            <a:pPr lvl="4"/>
            <a:r>
              <a:rPr lang="es-ES" sz="2000" dirty="0" smtClean="0"/>
              <a:t>Glaciares</a:t>
            </a:r>
            <a:endParaRPr lang="es-ES_tradnl"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dirty="0" smtClean="0"/>
              <a:t>Formas del relieve: pedrizas</a:t>
            </a:r>
            <a:endParaRPr lang="es-ES_tradnl" dirty="0"/>
          </a:p>
        </p:txBody>
      </p:sp>
      <p:sp>
        <p:nvSpPr>
          <p:cNvPr id="5" name="4 Marcador de contenido"/>
          <p:cNvSpPr>
            <a:spLocks noGrp="1"/>
          </p:cNvSpPr>
          <p:nvPr>
            <p:ph sz="half" idx="1"/>
          </p:nvPr>
        </p:nvSpPr>
        <p:spPr/>
        <p:txBody>
          <a:bodyPr>
            <a:normAutofit fontScale="77500" lnSpcReduction="20000"/>
          </a:bodyPr>
          <a:lstStyle/>
          <a:p>
            <a:r>
              <a:rPr lang="es-ES" dirty="0" smtClean="0"/>
              <a:t>Paisajes dominados por bloques de roca fragmentados  y distribuidos de forma caótica, sin orden alguno.</a:t>
            </a:r>
          </a:p>
          <a:p>
            <a:pPr>
              <a:buNone/>
            </a:pPr>
            <a:r>
              <a:rPr lang="es-ES" dirty="0" smtClean="0"/>
              <a:t> </a:t>
            </a:r>
          </a:p>
          <a:p>
            <a:r>
              <a:rPr lang="es-ES" dirty="0" smtClean="0"/>
              <a:t>Paisajes típicos de zonas de montaña.</a:t>
            </a:r>
          </a:p>
          <a:p>
            <a:pPr>
              <a:buNone/>
            </a:pPr>
            <a:endParaRPr lang="es-ES" dirty="0" smtClean="0"/>
          </a:p>
          <a:p>
            <a:r>
              <a:rPr lang="es-ES" dirty="0" smtClean="0"/>
              <a:t>En estas zonas, las diferencias de temperatura entre el día y la noche </a:t>
            </a:r>
            <a:r>
              <a:rPr lang="es-ES" dirty="0" smtClean="0"/>
              <a:t>fragmentan </a:t>
            </a:r>
            <a:r>
              <a:rPr lang="es-ES" dirty="0" smtClean="0"/>
              <a:t>las rocas, por ejemplo, al congelarse el agua contenida en las grietas. </a:t>
            </a:r>
          </a:p>
          <a:p>
            <a:endParaRPr lang="es-ES_tradnl" dirty="0"/>
          </a:p>
        </p:txBody>
      </p:sp>
      <p:pic>
        <p:nvPicPr>
          <p:cNvPr id="7" name="6 Marcador de contenido" descr="1387591_42443422.jpg"/>
          <p:cNvPicPr>
            <a:picLocks noGrp="1" noChangeAspect="1"/>
          </p:cNvPicPr>
          <p:nvPr>
            <p:ph sz="half" idx="2"/>
          </p:nvPr>
        </p:nvPicPr>
        <p:blipFill>
          <a:blip r:embed="rId2" cstate="print"/>
          <a:stretch>
            <a:fillRect/>
          </a:stretch>
        </p:blipFill>
        <p:spPr>
          <a:xfrm>
            <a:off x="4648200" y="2333625"/>
            <a:ext cx="4343400" cy="325755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1237911_99679168.jpg"/>
          <p:cNvPicPr>
            <a:picLocks noGrp="1" noChangeAspect="1"/>
          </p:cNvPicPr>
          <p:nvPr>
            <p:ph sz="half" idx="1"/>
          </p:nvPr>
        </p:nvPicPr>
        <p:blipFill>
          <a:blip r:embed="rId2" cstate="print"/>
          <a:stretch>
            <a:fillRect/>
          </a:stretch>
        </p:blipFill>
        <p:spPr>
          <a:xfrm>
            <a:off x="304800" y="2390775"/>
            <a:ext cx="4191000" cy="3143250"/>
          </a:xfrm>
        </p:spPr>
      </p:pic>
      <p:sp>
        <p:nvSpPr>
          <p:cNvPr id="12" name="11 Marcador de contenido"/>
          <p:cNvSpPr>
            <a:spLocks noGrp="1"/>
          </p:cNvSpPr>
          <p:nvPr>
            <p:ph sz="half" idx="2"/>
          </p:nvPr>
        </p:nvSpPr>
        <p:spPr/>
        <p:txBody>
          <a:bodyPr>
            <a:normAutofit fontScale="92500" lnSpcReduction="20000"/>
          </a:bodyPr>
          <a:lstStyle/>
          <a:p>
            <a:r>
              <a:rPr lang="es-ES" dirty="0" smtClean="0"/>
              <a:t>Formaciones costeras erigidas por la acumulación de sedimentos en una bahía o albufera.</a:t>
            </a:r>
          </a:p>
          <a:p>
            <a:pPr>
              <a:buNone/>
            </a:pPr>
            <a:endParaRPr lang="es-ES" dirty="0" smtClean="0"/>
          </a:p>
          <a:p>
            <a:r>
              <a:rPr lang="es-ES" dirty="0" smtClean="0"/>
              <a:t>Los sedimentos proceden normalmente de los ríos.</a:t>
            </a:r>
          </a:p>
          <a:p>
            <a:pPr>
              <a:buNone/>
            </a:pPr>
            <a:endParaRPr lang="es-ES" dirty="0" smtClean="0"/>
          </a:p>
          <a:p>
            <a:r>
              <a:rPr lang="es-ES" dirty="0" smtClean="0"/>
              <a:t>Las marismas y albuferas son ejemplos de formaciones debidas a la sedimentación. </a:t>
            </a:r>
            <a:endParaRPr lang="es-ES_tradnl" dirty="0"/>
          </a:p>
        </p:txBody>
      </p:sp>
      <p:sp>
        <p:nvSpPr>
          <p:cNvPr id="13" name="3 Título"/>
          <p:cNvSpPr>
            <a:spLocks noGrp="1"/>
          </p:cNvSpPr>
          <p:nvPr>
            <p:ph type="title"/>
          </p:nvPr>
        </p:nvSpPr>
        <p:spPr/>
        <p:txBody>
          <a:bodyPr/>
          <a:lstStyle/>
          <a:p>
            <a:r>
              <a:rPr lang="es-ES" dirty="0" smtClean="0"/>
              <a:t>Formas del relieve:  marismas</a:t>
            </a:r>
            <a:endParaRPr lang="es-ES_tradnl"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1"/>
          </p:nvPr>
        </p:nvSpPr>
        <p:spPr/>
        <p:txBody>
          <a:bodyPr/>
          <a:lstStyle/>
          <a:p>
            <a:r>
              <a:rPr lang="es-ES" dirty="0" smtClean="0"/>
              <a:t>Formaciones propias del curso alto de los ríos. </a:t>
            </a:r>
          </a:p>
          <a:p>
            <a:pPr>
              <a:buNone/>
            </a:pPr>
            <a:endParaRPr lang="es-ES" dirty="0" smtClean="0"/>
          </a:p>
          <a:p>
            <a:r>
              <a:rPr lang="es-ES" dirty="0" smtClean="0"/>
              <a:t>En estas zonas, la corriente, muy rápida y con gran poder erosivo, genera profundos agujeros en los conjuntos rocosos.</a:t>
            </a:r>
          </a:p>
          <a:p>
            <a:endParaRPr lang="es-ES" dirty="0" smtClean="0"/>
          </a:p>
          <a:p>
            <a:pPr>
              <a:buNone/>
            </a:pPr>
            <a:endParaRPr lang="es-ES_tradnl" dirty="0"/>
          </a:p>
        </p:txBody>
      </p:sp>
      <p:pic>
        <p:nvPicPr>
          <p:cNvPr id="5" name="4 Marcador de contenido" descr="921805_40376704.jpg"/>
          <p:cNvPicPr>
            <a:picLocks noGrp="1" noChangeAspect="1"/>
          </p:cNvPicPr>
          <p:nvPr>
            <p:ph sz="half" idx="2"/>
          </p:nvPr>
        </p:nvPicPr>
        <p:blipFill>
          <a:blip r:embed="rId2" cstate="print"/>
          <a:stretch>
            <a:fillRect/>
          </a:stretch>
        </p:blipFill>
        <p:spPr>
          <a:xfrm>
            <a:off x="4648200" y="2333625"/>
            <a:ext cx="4343400" cy="3257550"/>
          </a:xfrm>
        </p:spPr>
      </p:pic>
      <p:sp>
        <p:nvSpPr>
          <p:cNvPr id="8" name="3 Título"/>
          <p:cNvSpPr>
            <a:spLocks noGrp="1"/>
          </p:cNvSpPr>
          <p:nvPr>
            <p:ph type="title"/>
          </p:nvPr>
        </p:nvSpPr>
        <p:spPr/>
        <p:txBody>
          <a:bodyPr/>
          <a:lstStyle/>
          <a:p>
            <a:r>
              <a:rPr lang="es-ES" dirty="0" smtClean="0"/>
              <a:t>Formas del relieve:  desfiladeros</a:t>
            </a:r>
            <a:endParaRPr lang="es-ES_tradn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1326883_81417412.jpg"/>
          <p:cNvPicPr>
            <a:picLocks noGrp="1" noChangeAspect="1"/>
          </p:cNvPicPr>
          <p:nvPr>
            <p:ph sz="half" idx="1"/>
          </p:nvPr>
        </p:nvPicPr>
        <p:blipFill>
          <a:blip r:embed="rId2" cstate="print"/>
          <a:stretch>
            <a:fillRect/>
          </a:stretch>
        </p:blipFill>
        <p:spPr>
          <a:xfrm>
            <a:off x="825970" y="1600200"/>
            <a:ext cx="3148660" cy="4724400"/>
          </a:xfrm>
        </p:spPr>
      </p:pic>
      <p:sp>
        <p:nvSpPr>
          <p:cNvPr id="7" name="6 Marcador de contenido"/>
          <p:cNvSpPr>
            <a:spLocks noGrp="1"/>
          </p:cNvSpPr>
          <p:nvPr>
            <p:ph sz="half" idx="2"/>
          </p:nvPr>
        </p:nvSpPr>
        <p:spPr/>
        <p:txBody>
          <a:bodyPr>
            <a:normAutofit fontScale="92500"/>
          </a:bodyPr>
          <a:lstStyle/>
          <a:p>
            <a:r>
              <a:rPr lang="es-ES" dirty="0" smtClean="0"/>
              <a:t>Montículos originados por arena transportada y sedimentada por el viento, cuando hay un obstáculo que impide el transporte. </a:t>
            </a:r>
          </a:p>
          <a:p>
            <a:pPr>
              <a:buNone/>
            </a:pPr>
            <a:endParaRPr lang="es-ES" dirty="0" smtClean="0"/>
          </a:p>
          <a:p>
            <a:r>
              <a:rPr lang="es-ES" dirty="0" smtClean="0"/>
              <a:t>Los desiertos de arena o “</a:t>
            </a:r>
            <a:r>
              <a:rPr lang="es-ES" dirty="0" err="1" smtClean="0"/>
              <a:t>ergs</a:t>
            </a:r>
            <a:r>
              <a:rPr lang="es-ES" dirty="0" smtClean="0"/>
              <a:t>” son los más conocidos. El agente causante de todo este dinamismo es el viento. </a:t>
            </a:r>
          </a:p>
          <a:p>
            <a:endParaRPr lang="es-ES" dirty="0" smtClean="0"/>
          </a:p>
          <a:p>
            <a:endParaRPr lang="es-ES_tradnl" dirty="0"/>
          </a:p>
        </p:txBody>
      </p:sp>
      <p:sp>
        <p:nvSpPr>
          <p:cNvPr id="8" name="3 Título"/>
          <p:cNvSpPr>
            <a:spLocks noGrp="1"/>
          </p:cNvSpPr>
          <p:nvPr>
            <p:ph type="title"/>
          </p:nvPr>
        </p:nvSpPr>
        <p:spPr/>
        <p:txBody>
          <a:bodyPr/>
          <a:lstStyle/>
          <a:p>
            <a:r>
              <a:rPr lang="es-ES" dirty="0" smtClean="0"/>
              <a:t>Formas del relieve:  dunas</a:t>
            </a:r>
            <a:endParaRPr lang="es-ES_tradnl"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1"/>
          </p:nvPr>
        </p:nvSpPr>
        <p:spPr/>
        <p:txBody>
          <a:bodyPr/>
          <a:lstStyle/>
          <a:p>
            <a:r>
              <a:rPr lang="es-ES" dirty="0" smtClean="0"/>
              <a:t>Son originados por el golpear constante de las olas en las altas costas rocosas. </a:t>
            </a:r>
          </a:p>
          <a:p>
            <a:endParaRPr lang="es-ES" dirty="0" smtClean="0"/>
          </a:p>
          <a:p>
            <a:r>
              <a:rPr lang="es-ES" dirty="0" smtClean="0"/>
              <a:t>Esta acción erosiva da como resultado una costa cambiante y dinámica. </a:t>
            </a:r>
            <a:endParaRPr lang="es-ES_tradnl" dirty="0"/>
          </a:p>
        </p:txBody>
      </p:sp>
      <p:pic>
        <p:nvPicPr>
          <p:cNvPr id="5" name="4 Marcador de contenido" descr="1356862_13777995.jpg"/>
          <p:cNvPicPr>
            <a:picLocks noGrp="1" noChangeAspect="1"/>
          </p:cNvPicPr>
          <p:nvPr>
            <p:ph sz="half" idx="2"/>
          </p:nvPr>
        </p:nvPicPr>
        <p:blipFill>
          <a:blip r:embed="rId2" cstate="print"/>
          <a:stretch>
            <a:fillRect/>
          </a:stretch>
        </p:blipFill>
        <p:spPr>
          <a:xfrm>
            <a:off x="5048250" y="1600200"/>
            <a:ext cx="3543300" cy="4724400"/>
          </a:xfrm>
        </p:spPr>
      </p:pic>
      <p:sp>
        <p:nvSpPr>
          <p:cNvPr id="8" name="3 Título"/>
          <p:cNvSpPr>
            <a:spLocks noGrp="1"/>
          </p:cNvSpPr>
          <p:nvPr>
            <p:ph type="title"/>
          </p:nvPr>
        </p:nvSpPr>
        <p:spPr/>
        <p:txBody>
          <a:bodyPr/>
          <a:lstStyle/>
          <a:p>
            <a:r>
              <a:rPr lang="es-ES" dirty="0" smtClean="0"/>
              <a:t>Formas del relieve:  acantilados</a:t>
            </a:r>
            <a:endParaRPr lang="es-ES_tradnl"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1064309_41372605.jpg"/>
          <p:cNvPicPr>
            <a:picLocks noGrp="1" noChangeAspect="1"/>
          </p:cNvPicPr>
          <p:nvPr>
            <p:ph sz="half" idx="1"/>
          </p:nvPr>
        </p:nvPicPr>
        <p:blipFill>
          <a:blip r:embed="rId2" cstate="print"/>
          <a:stretch>
            <a:fillRect/>
          </a:stretch>
        </p:blipFill>
        <p:spPr>
          <a:xfrm>
            <a:off x="304800" y="2390775"/>
            <a:ext cx="4191000" cy="3143250"/>
          </a:xfrm>
        </p:spPr>
      </p:pic>
      <p:sp>
        <p:nvSpPr>
          <p:cNvPr id="7" name="6 Marcador de contenido"/>
          <p:cNvSpPr>
            <a:spLocks noGrp="1"/>
          </p:cNvSpPr>
          <p:nvPr>
            <p:ph sz="half" idx="2"/>
          </p:nvPr>
        </p:nvSpPr>
        <p:spPr/>
        <p:txBody>
          <a:bodyPr>
            <a:normAutofit fontScale="77500" lnSpcReduction="20000"/>
          </a:bodyPr>
          <a:lstStyle/>
          <a:p>
            <a:r>
              <a:rPr lang="es-ES" dirty="0" smtClean="0"/>
              <a:t>Son creados a partir de las colonias de pólipos (invertebrados marinos) que residen en aguas claras, agitadas y poco profundas y con una temperatura de 20ºC.</a:t>
            </a:r>
          </a:p>
          <a:p>
            <a:pPr>
              <a:buNone/>
            </a:pPr>
            <a:r>
              <a:rPr lang="es-ES" dirty="0" smtClean="0"/>
              <a:t> </a:t>
            </a:r>
          </a:p>
          <a:p>
            <a:r>
              <a:rPr lang="es-ES" dirty="0" smtClean="0"/>
              <a:t>Los arrecifes están formados por capas sucesivas de los exoesqueletos calcáreos de estos animales. </a:t>
            </a:r>
          </a:p>
          <a:p>
            <a:pPr>
              <a:buNone/>
            </a:pPr>
            <a:endParaRPr lang="es-ES" dirty="0" smtClean="0"/>
          </a:p>
          <a:p>
            <a:r>
              <a:rPr lang="es-ES" dirty="0" smtClean="0"/>
              <a:t>Los arrecifes son un ejemplo de que los seres vivos también construyen el relieve. </a:t>
            </a:r>
            <a:endParaRPr lang="es-ES_tradnl" dirty="0"/>
          </a:p>
        </p:txBody>
      </p:sp>
      <p:sp>
        <p:nvSpPr>
          <p:cNvPr id="8" name="3 Título"/>
          <p:cNvSpPr>
            <a:spLocks noGrp="1"/>
          </p:cNvSpPr>
          <p:nvPr>
            <p:ph type="title"/>
          </p:nvPr>
        </p:nvSpPr>
        <p:spPr/>
        <p:txBody>
          <a:bodyPr/>
          <a:lstStyle/>
          <a:p>
            <a:r>
              <a:rPr lang="es-ES" dirty="0" smtClean="0"/>
              <a:t>Formas del relieve:  arrecifes</a:t>
            </a:r>
            <a:endParaRPr lang="es-ES_tradnl"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1"/>
          </p:nvPr>
        </p:nvSpPr>
        <p:spPr/>
        <p:txBody>
          <a:bodyPr>
            <a:normAutofit fontScale="92500" lnSpcReduction="10000"/>
          </a:bodyPr>
          <a:lstStyle/>
          <a:p>
            <a:r>
              <a:rPr lang="es-ES" dirty="0" smtClean="0"/>
              <a:t>Estas aguas erosionan y disgregan los materiales.</a:t>
            </a:r>
          </a:p>
          <a:p>
            <a:pPr>
              <a:buNone/>
            </a:pPr>
            <a:endParaRPr lang="es-ES" dirty="0" smtClean="0"/>
          </a:p>
          <a:p>
            <a:r>
              <a:rPr lang="es-ES" dirty="0" smtClean="0"/>
              <a:t>También pueden disolver algunas sustancias que componen las rocas.</a:t>
            </a:r>
          </a:p>
          <a:p>
            <a:pPr>
              <a:buNone/>
            </a:pPr>
            <a:endParaRPr lang="es-ES" dirty="0" smtClean="0"/>
          </a:p>
          <a:p>
            <a:r>
              <a:rPr lang="es-ES" dirty="0" smtClean="0"/>
              <a:t>De esta forma, originan las cuevas subterráneas y otras formas como estalactitas y estalagmitas. </a:t>
            </a:r>
            <a:endParaRPr lang="es-ES_tradnl" dirty="0"/>
          </a:p>
        </p:txBody>
      </p:sp>
      <p:pic>
        <p:nvPicPr>
          <p:cNvPr id="5" name="4 Marcador de contenido" descr="1382369_98954572.jpg"/>
          <p:cNvPicPr>
            <a:picLocks noGrp="1" noChangeAspect="1"/>
          </p:cNvPicPr>
          <p:nvPr>
            <p:ph sz="half" idx="2"/>
          </p:nvPr>
        </p:nvPicPr>
        <p:blipFill>
          <a:blip r:embed="rId2" cstate="print"/>
          <a:stretch>
            <a:fillRect/>
          </a:stretch>
        </p:blipFill>
        <p:spPr>
          <a:xfrm>
            <a:off x="5048250" y="1600200"/>
            <a:ext cx="3543300" cy="4724400"/>
          </a:xfrm>
        </p:spPr>
      </p:pic>
      <p:sp>
        <p:nvSpPr>
          <p:cNvPr id="8" name="3 Título"/>
          <p:cNvSpPr>
            <a:spLocks noGrp="1"/>
          </p:cNvSpPr>
          <p:nvPr>
            <p:ph type="title"/>
          </p:nvPr>
        </p:nvSpPr>
        <p:spPr/>
        <p:txBody>
          <a:bodyPr>
            <a:normAutofit fontScale="90000"/>
          </a:bodyPr>
          <a:lstStyle/>
          <a:p>
            <a:r>
              <a:rPr lang="es-ES" dirty="0" smtClean="0"/>
              <a:t>Formas del relieve: aguas subterráneas</a:t>
            </a:r>
            <a:endParaRPr lang="es-ES_tradn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descr="2824600034_e003fef278.jpg"/>
          <p:cNvPicPr>
            <a:picLocks noGrp="1" noChangeAspect="1"/>
          </p:cNvPicPr>
          <p:nvPr>
            <p:ph sz="half" idx="1"/>
          </p:nvPr>
        </p:nvPicPr>
        <p:blipFill>
          <a:blip r:embed="rId2"/>
          <a:stretch>
            <a:fillRect/>
          </a:stretch>
        </p:blipFill>
        <p:spPr>
          <a:xfrm>
            <a:off x="304800" y="2570988"/>
            <a:ext cx="4191000" cy="2782824"/>
          </a:xfrm>
        </p:spPr>
      </p:pic>
      <p:sp>
        <p:nvSpPr>
          <p:cNvPr id="4" name="3 Marcador de contenido"/>
          <p:cNvSpPr>
            <a:spLocks noGrp="1"/>
          </p:cNvSpPr>
          <p:nvPr>
            <p:ph sz="half" idx="2"/>
          </p:nvPr>
        </p:nvSpPr>
        <p:spPr>
          <a:xfrm>
            <a:off x="4643438" y="2133600"/>
            <a:ext cx="4343400" cy="4724400"/>
          </a:xfrm>
        </p:spPr>
        <p:txBody>
          <a:bodyPr/>
          <a:lstStyle/>
          <a:p>
            <a:r>
              <a:rPr lang="es-ES" dirty="0" smtClean="0"/>
              <a:t>Las aguas salvajes poseen una gran fuerza erosiva, que según sea la naturaleza del terreno, puede generar formas pintorescas y originales como las chimeneas de hadas. </a:t>
            </a:r>
            <a:endParaRPr lang="es-ES_tradnl" dirty="0"/>
          </a:p>
        </p:txBody>
      </p:sp>
      <p:sp>
        <p:nvSpPr>
          <p:cNvPr id="5" name="3 Título"/>
          <p:cNvSpPr>
            <a:spLocks noGrp="1"/>
          </p:cNvSpPr>
          <p:nvPr>
            <p:ph type="title"/>
          </p:nvPr>
        </p:nvSpPr>
        <p:spPr/>
        <p:txBody>
          <a:bodyPr>
            <a:normAutofit fontScale="90000"/>
          </a:bodyPr>
          <a:lstStyle/>
          <a:p>
            <a:r>
              <a:rPr lang="es-ES" dirty="0" smtClean="0"/>
              <a:t>Formas del </a:t>
            </a:r>
            <a:r>
              <a:rPr lang="es-ES" dirty="0" err="1" smtClean="0"/>
              <a:t>relieve:chimeneas</a:t>
            </a:r>
            <a:r>
              <a:rPr lang="es-ES" dirty="0" smtClean="0"/>
              <a:t> de hadas</a:t>
            </a:r>
            <a:endParaRPr lang="es-ES_tradnl"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lstStyle/>
          <a:p>
            <a:r>
              <a:rPr lang="es-ES" dirty="0" smtClean="0"/>
              <a:t>ÍNDICE </a:t>
            </a:r>
            <a:endParaRPr lang="es-ES_tradnl" dirty="0"/>
          </a:p>
        </p:txBody>
      </p:sp>
      <p:sp>
        <p:nvSpPr>
          <p:cNvPr id="8" name="7 Marcador de contenido"/>
          <p:cNvSpPr>
            <a:spLocks noGrp="1"/>
          </p:cNvSpPr>
          <p:nvPr>
            <p:ph idx="1"/>
          </p:nvPr>
        </p:nvSpPr>
        <p:spPr>
          <a:xfrm>
            <a:off x="304800" y="1554162"/>
            <a:ext cx="8686800" cy="5160986"/>
          </a:xfrm>
        </p:spPr>
        <p:txBody>
          <a:bodyPr>
            <a:normAutofit fontScale="70000" lnSpcReduction="20000"/>
          </a:bodyPr>
          <a:lstStyle/>
          <a:p>
            <a:r>
              <a:rPr lang="es-ES" dirty="0" smtClean="0"/>
              <a:t>¿Qué es el relieve?</a:t>
            </a:r>
          </a:p>
          <a:p>
            <a:pPr>
              <a:buNone/>
            </a:pPr>
            <a:endParaRPr lang="es-ES" dirty="0" smtClean="0"/>
          </a:p>
          <a:p>
            <a:r>
              <a:rPr lang="es-ES" dirty="0" smtClean="0"/>
              <a:t>La acción de los Agentes Externos</a:t>
            </a:r>
          </a:p>
          <a:p>
            <a:pPr>
              <a:buNone/>
            </a:pPr>
            <a:endParaRPr lang="es-ES" dirty="0" smtClean="0"/>
          </a:p>
          <a:p>
            <a:r>
              <a:rPr lang="es-ES" dirty="0" smtClean="0"/>
              <a:t>Erosión</a:t>
            </a:r>
          </a:p>
          <a:p>
            <a:pPr>
              <a:buNone/>
            </a:pPr>
            <a:endParaRPr lang="es-ES" dirty="0" smtClean="0"/>
          </a:p>
          <a:p>
            <a:r>
              <a:rPr lang="es-ES" dirty="0" smtClean="0"/>
              <a:t>Sedimentación</a:t>
            </a:r>
          </a:p>
          <a:p>
            <a:pPr>
              <a:buNone/>
            </a:pPr>
            <a:endParaRPr lang="es-ES" dirty="0" smtClean="0"/>
          </a:p>
          <a:p>
            <a:r>
              <a:rPr lang="es-ES" dirty="0" smtClean="0"/>
              <a:t>Transporte</a:t>
            </a:r>
          </a:p>
          <a:p>
            <a:pPr>
              <a:buNone/>
            </a:pPr>
            <a:endParaRPr lang="es-ES" dirty="0" smtClean="0"/>
          </a:p>
          <a:p>
            <a:r>
              <a:rPr lang="es-ES" dirty="0" smtClean="0"/>
              <a:t>Meteorización</a:t>
            </a:r>
          </a:p>
          <a:p>
            <a:pPr>
              <a:buNone/>
            </a:pPr>
            <a:endParaRPr lang="es-ES" dirty="0" smtClean="0"/>
          </a:p>
          <a:p>
            <a:r>
              <a:rPr lang="es-ES" dirty="0" smtClean="0"/>
              <a:t>Formas del Relieve</a:t>
            </a:r>
          </a:p>
          <a:p>
            <a:pPr>
              <a:buNone/>
            </a:pPr>
            <a:endParaRPr lang="es-ES" dirty="0" smtClean="0"/>
          </a:p>
          <a:p>
            <a:r>
              <a:rPr lang="es-ES" dirty="0" smtClean="0"/>
              <a:t>Cómo reconocer las formas del relieve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1"/>
          </p:nvPr>
        </p:nvSpPr>
        <p:spPr>
          <a:xfrm>
            <a:off x="304800" y="1600200"/>
            <a:ext cx="4191000" cy="5114948"/>
          </a:xfrm>
        </p:spPr>
        <p:txBody>
          <a:bodyPr>
            <a:normAutofit fontScale="85000" lnSpcReduction="20000"/>
          </a:bodyPr>
          <a:lstStyle/>
          <a:p>
            <a:r>
              <a:rPr lang="es-ES" dirty="0" smtClean="0"/>
              <a:t>Poseen una gran fuerza de arrastre de materiales.</a:t>
            </a:r>
          </a:p>
          <a:p>
            <a:pPr>
              <a:buNone/>
            </a:pPr>
            <a:r>
              <a:rPr lang="es-ES" dirty="0" smtClean="0"/>
              <a:t> </a:t>
            </a:r>
          </a:p>
          <a:p>
            <a:r>
              <a:rPr lang="es-ES" dirty="0" smtClean="0"/>
              <a:t>Los glaciares también depositan los materiales que arrastran, formando así las morrenas, situadas a ambos lados del glaciar, en el fondo o en el frente de avance.</a:t>
            </a:r>
          </a:p>
          <a:p>
            <a:pPr>
              <a:buNone/>
            </a:pPr>
            <a:endParaRPr lang="es-ES" dirty="0" smtClean="0"/>
          </a:p>
          <a:p>
            <a:r>
              <a:rPr lang="es-ES" dirty="0" smtClean="0"/>
              <a:t>El modelado glaciar da lugar a formas tan características como los valles en U o los circos. </a:t>
            </a:r>
            <a:endParaRPr lang="es-ES_tradnl" dirty="0"/>
          </a:p>
        </p:txBody>
      </p:sp>
      <p:pic>
        <p:nvPicPr>
          <p:cNvPr id="5" name="4 Marcador de contenido" descr="1253866_92572468.jpg"/>
          <p:cNvPicPr>
            <a:picLocks noGrp="1" noChangeAspect="1"/>
          </p:cNvPicPr>
          <p:nvPr>
            <p:ph sz="half" idx="2"/>
          </p:nvPr>
        </p:nvPicPr>
        <p:blipFill>
          <a:blip r:embed="rId2" cstate="print"/>
          <a:stretch>
            <a:fillRect/>
          </a:stretch>
        </p:blipFill>
        <p:spPr>
          <a:xfrm>
            <a:off x="4648200" y="2520002"/>
            <a:ext cx="4343400" cy="2884796"/>
          </a:xfrm>
        </p:spPr>
      </p:pic>
      <p:sp>
        <p:nvSpPr>
          <p:cNvPr id="8" name="3 Título"/>
          <p:cNvSpPr>
            <a:spLocks noGrp="1"/>
          </p:cNvSpPr>
          <p:nvPr>
            <p:ph type="title"/>
          </p:nvPr>
        </p:nvSpPr>
        <p:spPr/>
        <p:txBody>
          <a:bodyPr/>
          <a:lstStyle/>
          <a:p>
            <a:r>
              <a:rPr lang="es-ES" dirty="0" smtClean="0"/>
              <a:t>Formas del relieve:  glaciares</a:t>
            </a:r>
            <a:endParaRPr lang="es-ES_tradnl"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Cómo identificar las formas de relieve</a:t>
            </a:r>
            <a:br>
              <a:rPr lang="es-ES" dirty="0" smtClean="0"/>
            </a:br>
            <a:r>
              <a:rPr lang="es-ES" dirty="0" smtClean="0"/>
              <a:t>meteorización </a:t>
            </a:r>
            <a:endParaRPr lang="es-ES_tradnl" dirty="0"/>
          </a:p>
        </p:txBody>
      </p:sp>
      <p:sp>
        <p:nvSpPr>
          <p:cNvPr id="3" name="2 Marcador de contenido"/>
          <p:cNvSpPr>
            <a:spLocks noGrp="1"/>
          </p:cNvSpPr>
          <p:nvPr>
            <p:ph idx="1"/>
          </p:nvPr>
        </p:nvSpPr>
        <p:spPr>
          <a:xfrm>
            <a:off x="457200" y="1928802"/>
            <a:ext cx="8686800" cy="4525963"/>
          </a:xfrm>
        </p:spPr>
        <p:txBody>
          <a:bodyPr/>
          <a:lstStyle/>
          <a:p>
            <a:r>
              <a:rPr lang="es-ES" dirty="0" smtClean="0"/>
              <a:t>Si vemos rocas grandes acompañadas de otras más pequeñas con el mismo aspecto nos encontramos ante meteorización mecánica. </a:t>
            </a:r>
          </a:p>
          <a:p>
            <a:pPr>
              <a:buNone/>
            </a:pPr>
            <a:endParaRPr lang="es-ES" dirty="0" smtClean="0"/>
          </a:p>
          <a:p>
            <a:r>
              <a:rPr lang="es-ES" dirty="0" smtClean="0"/>
              <a:t>Si las rocas han cambiado </a:t>
            </a:r>
            <a:r>
              <a:rPr lang="es-ES" dirty="0" smtClean="0"/>
              <a:t>su </a:t>
            </a:r>
            <a:r>
              <a:rPr lang="es-ES" dirty="0" smtClean="0"/>
              <a:t>aspecto en </a:t>
            </a:r>
            <a:r>
              <a:rPr lang="es-ES" dirty="0" smtClean="0"/>
              <a:t>algunas zonas, pero no en </a:t>
            </a:r>
            <a:r>
              <a:rPr lang="es-ES" dirty="0" smtClean="0"/>
              <a:t>todas, </a:t>
            </a:r>
            <a:r>
              <a:rPr lang="es-ES" dirty="0" smtClean="0"/>
              <a:t>hablamos de meteorización química. </a:t>
            </a:r>
            <a:endParaRPr lang="es-ES_tradnl"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p:txBody>
          <a:bodyPr/>
          <a:lstStyle/>
          <a:p>
            <a:r>
              <a:rPr lang="es-ES" dirty="0" smtClean="0"/>
              <a:t>Los valles glaciares presentan siempre un perfil con forma de U, es decir, unos valles con paredes verticales y un fondo amplio y horizontal. </a:t>
            </a:r>
          </a:p>
          <a:p>
            <a:pPr>
              <a:buNone/>
            </a:pPr>
            <a:endParaRPr lang="es-ES" dirty="0" smtClean="0"/>
          </a:p>
          <a:p>
            <a:r>
              <a:rPr lang="es-ES" dirty="0" smtClean="0"/>
              <a:t>Los valles fluviales tienen un perfil con forma de V, es decir, paredes inclinadas que se unen hacia el centro y fondo estrecho. </a:t>
            </a:r>
            <a:endParaRPr lang="es-ES_tradnl" dirty="0"/>
          </a:p>
        </p:txBody>
      </p:sp>
      <p:sp>
        <p:nvSpPr>
          <p:cNvPr id="6" name="1 Título"/>
          <p:cNvSpPr>
            <a:spLocks noGrp="1"/>
          </p:cNvSpPr>
          <p:nvPr>
            <p:ph type="title"/>
          </p:nvPr>
        </p:nvSpPr>
        <p:spPr/>
        <p:txBody>
          <a:bodyPr>
            <a:normAutofit fontScale="90000"/>
          </a:bodyPr>
          <a:lstStyle/>
          <a:p>
            <a:r>
              <a:rPr lang="es-ES" dirty="0" smtClean="0"/>
              <a:t>Cómo identificar las formas de relieve</a:t>
            </a:r>
            <a:br>
              <a:rPr lang="es-ES" dirty="0" smtClean="0"/>
            </a:br>
            <a:r>
              <a:rPr lang="es-ES" dirty="0" smtClean="0"/>
              <a:t>valles </a:t>
            </a:r>
            <a:endParaRPr lang="es-ES_tradnl"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ES" dirty="0" smtClean="0"/>
              <a:t>La presencia de estrías horizontales en la roca da cuenta de que el agente erosivo ha sido el </a:t>
            </a:r>
            <a:r>
              <a:rPr lang="es-ES" dirty="0" smtClean="0"/>
              <a:t>viento. </a:t>
            </a:r>
            <a:endParaRPr lang="es-ES" dirty="0" smtClean="0"/>
          </a:p>
          <a:p>
            <a:r>
              <a:rPr lang="es-ES" dirty="0" smtClean="0"/>
              <a:t>Las dunas se forman por la acción sedimentaria del viento, porque este último arrastra la arena que se acumula en un punto determinado cuando encuentra un obstáculo que le impide avanzar. </a:t>
            </a:r>
            <a:endParaRPr lang="es-ES_tradnl" dirty="0"/>
          </a:p>
        </p:txBody>
      </p:sp>
      <p:sp>
        <p:nvSpPr>
          <p:cNvPr id="4" name="1 Título"/>
          <p:cNvSpPr>
            <a:spLocks noGrp="1"/>
          </p:cNvSpPr>
          <p:nvPr>
            <p:ph type="title"/>
          </p:nvPr>
        </p:nvSpPr>
        <p:spPr/>
        <p:txBody>
          <a:bodyPr>
            <a:normAutofit fontScale="90000"/>
          </a:bodyPr>
          <a:lstStyle/>
          <a:p>
            <a:r>
              <a:rPr lang="es-ES" dirty="0" smtClean="0"/>
              <a:t>Cómo identificar las formas de relieve</a:t>
            </a:r>
            <a:br>
              <a:rPr lang="es-ES" dirty="0" smtClean="0"/>
            </a:br>
            <a:r>
              <a:rPr lang="es-ES" dirty="0" smtClean="0"/>
              <a:t>EROSIÓN y sedimentación por viento</a:t>
            </a:r>
            <a:endParaRPr lang="es-ES_tradnl"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idx="1"/>
          </p:nvPr>
        </p:nvSpPr>
        <p:spPr>
          <a:xfrm>
            <a:off x="214282" y="2071678"/>
            <a:ext cx="8686800" cy="4525963"/>
          </a:xfrm>
        </p:spPr>
        <p:txBody>
          <a:bodyPr>
            <a:normAutofit lnSpcReduction="10000"/>
          </a:bodyPr>
          <a:lstStyle/>
          <a:p>
            <a:r>
              <a:rPr lang="es-ES" dirty="0" smtClean="0"/>
              <a:t>Los acantilados se forman por el desgaste constante de las olas que embisten contra las altas costas rocosas y el posterior derrumbamiento de la parte superior. Los restos derrumbados nos dan la pista. </a:t>
            </a:r>
          </a:p>
          <a:p>
            <a:pPr>
              <a:buNone/>
            </a:pPr>
            <a:endParaRPr lang="es-ES" dirty="0" smtClean="0"/>
          </a:p>
          <a:p>
            <a:r>
              <a:rPr lang="es-ES" dirty="0" smtClean="0"/>
              <a:t>Por su parte, las playas son lisas, no tiene paredes rocosas y hay una gran acumulación de arena. </a:t>
            </a:r>
            <a:endParaRPr lang="es-ES_tradnl" dirty="0"/>
          </a:p>
        </p:txBody>
      </p:sp>
      <p:sp>
        <p:nvSpPr>
          <p:cNvPr id="6" name="1 Título"/>
          <p:cNvSpPr>
            <a:spLocks noGrp="1"/>
          </p:cNvSpPr>
          <p:nvPr>
            <p:ph type="title"/>
          </p:nvPr>
        </p:nvSpPr>
        <p:spPr/>
        <p:txBody>
          <a:bodyPr>
            <a:normAutofit fontScale="90000"/>
          </a:bodyPr>
          <a:lstStyle/>
          <a:p>
            <a:r>
              <a:rPr lang="es-ES" dirty="0" smtClean="0"/>
              <a:t>Cómo identificar las formas de relieve</a:t>
            </a:r>
            <a:br>
              <a:rPr lang="es-ES" dirty="0" smtClean="0"/>
            </a:br>
            <a:r>
              <a:rPr lang="es-ES" dirty="0" smtClean="0"/>
              <a:t>erosión y sedimentación por mar</a:t>
            </a:r>
            <a:endParaRPr lang="es-ES_tradn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14282" y="1785926"/>
            <a:ext cx="8686800" cy="1184825"/>
          </a:xfrm>
        </p:spPr>
        <p:txBody>
          <a:bodyPr>
            <a:noAutofit/>
          </a:bodyPr>
          <a:lstStyle/>
          <a:p>
            <a:pPr algn="ctr"/>
            <a:r>
              <a:rPr lang="es-ES" sz="8000" dirty="0" smtClean="0"/>
              <a:t>fin</a:t>
            </a:r>
            <a:endParaRPr lang="es-ES_tradnl" sz="8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dirty="0" smtClean="0"/>
              <a:t>¿Qué es el relieve? </a:t>
            </a:r>
            <a:endParaRPr lang="es-ES_tradnl" dirty="0"/>
          </a:p>
        </p:txBody>
      </p:sp>
      <p:sp>
        <p:nvSpPr>
          <p:cNvPr id="5" name="4 Marcador de contenido"/>
          <p:cNvSpPr>
            <a:spLocks noGrp="1"/>
          </p:cNvSpPr>
          <p:nvPr>
            <p:ph idx="1"/>
          </p:nvPr>
        </p:nvSpPr>
        <p:spPr/>
        <p:txBody>
          <a:bodyPr>
            <a:normAutofit fontScale="85000" lnSpcReduction="20000"/>
          </a:bodyPr>
          <a:lstStyle/>
          <a:p>
            <a:r>
              <a:rPr lang="es-ES" dirty="0" smtClean="0"/>
              <a:t>Se define por relieve el conjunto de las diferentes formas que se pueden contemplar en la superficie terrestre, es decir, montañas, valles, acantilados, playas, etc. </a:t>
            </a:r>
          </a:p>
          <a:p>
            <a:endParaRPr lang="es-ES" dirty="0" smtClean="0"/>
          </a:p>
          <a:p>
            <a:r>
              <a:rPr lang="es-ES" dirty="0" smtClean="0"/>
              <a:t>Estas diferentes formas de relieve se modifican paulatinamente como consecuencia de la acción de determinados agentes externos.</a:t>
            </a:r>
          </a:p>
          <a:p>
            <a:pPr>
              <a:buNone/>
            </a:pPr>
            <a:endParaRPr lang="es-ES" dirty="0" smtClean="0"/>
          </a:p>
          <a:p>
            <a:r>
              <a:rPr lang="es-ES" dirty="0" smtClean="0"/>
              <a:t>Tales cambios se refieren a que, por ejemplo, las montañas se desgastan, los ríos excavan profundos valles o aparecen nuevas elevaciones. </a:t>
            </a:r>
          </a:p>
          <a:p>
            <a:endParaRPr lang="es-ES_tradn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LA ACCIÓN DE LOS AGENTES EXTERNOS</a:t>
            </a:r>
            <a:endParaRPr lang="es-ES_tradnl" dirty="0"/>
          </a:p>
        </p:txBody>
      </p:sp>
      <p:sp>
        <p:nvSpPr>
          <p:cNvPr id="3" name="2 Marcador de contenido"/>
          <p:cNvSpPr>
            <a:spLocks noGrp="1"/>
          </p:cNvSpPr>
          <p:nvPr>
            <p:ph idx="1"/>
          </p:nvPr>
        </p:nvSpPr>
        <p:spPr/>
        <p:txBody>
          <a:bodyPr>
            <a:normAutofit fontScale="77500" lnSpcReduction="20000"/>
          </a:bodyPr>
          <a:lstStyle/>
          <a:p>
            <a:r>
              <a:rPr lang="es-ES" dirty="0" smtClean="0"/>
              <a:t>Se entiende por agentes externos aquellos que provocan cambios sobre los materiales geológicos que conforman el relieve. </a:t>
            </a:r>
          </a:p>
          <a:p>
            <a:pPr>
              <a:buNone/>
            </a:pPr>
            <a:endParaRPr lang="es-ES" dirty="0" smtClean="0"/>
          </a:p>
          <a:p>
            <a:r>
              <a:rPr lang="es-ES" dirty="0" smtClean="0"/>
              <a:t>Estos agentes externos son: </a:t>
            </a:r>
          </a:p>
          <a:p>
            <a:endParaRPr lang="es-ES" dirty="0" smtClean="0"/>
          </a:p>
          <a:p>
            <a:pPr>
              <a:buNone/>
            </a:pPr>
            <a:r>
              <a:rPr lang="es-ES" dirty="0" smtClean="0"/>
              <a:t>			-El agua en sus tres estados(líquido, 				sólido y gaseoso) </a:t>
            </a:r>
          </a:p>
          <a:p>
            <a:pPr>
              <a:buNone/>
            </a:pPr>
            <a:r>
              <a:rPr lang="es-ES" dirty="0" smtClean="0"/>
              <a:t>			-El viento</a:t>
            </a:r>
          </a:p>
          <a:p>
            <a:pPr>
              <a:buNone/>
            </a:pPr>
            <a:r>
              <a:rPr lang="es-ES" dirty="0" smtClean="0"/>
              <a:t>			-Los cambios de Temperatura</a:t>
            </a:r>
          </a:p>
          <a:p>
            <a:pPr>
              <a:buNone/>
            </a:pPr>
            <a:r>
              <a:rPr lang="es-ES" dirty="0" smtClean="0"/>
              <a:t>			-Los gases de la atmósfera</a:t>
            </a:r>
          </a:p>
          <a:p>
            <a:pPr>
              <a:buNone/>
            </a:pPr>
            <a:r>
              <a:rPr lang="es-ES" dirty="0" smtClean="0"/>
              <a:t>			-Los seres vivos</a:t>
            </a:r>
            <a:endParaRPr lang="es-ES_tradnl"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LA ACCIÓN DE LOS AGENTES EXTERNOS</a:t>
            </a:r>
            <a:endParaRPr lang="es-ES_tradnl" dirty="0"/>
          </a:p>
        </p:txBody>
      </p:sp>
      <p:sp>
        <p:nvSpPr>
          <p:cNvPr id="3" name="2 Marcador de contenido"/>
          <p:cNvSpPr>
            <a:spLocks noGrp="1"/>
          </p:cNvSpPr>
          <p:nvPr>
            <p:ph idx="1"/>
          </p:nvPr>
        </p:nvSpPr>
        <p:spPr/>
        <p:txBody>
          <a:bodyPr/>
          <a:lstStyle/>
          <a:p>
            <a:r>
              <a:rPr lang="es-ES" dirty="0" smtClean="0"/>
              <a:t>La acción que llevan a cabo estos agentes, por medio de la cual, generan importantes cambios en el modelado del relieve, es a través de cuatro procesos: </a:t>
            </a:r>
          </a:p>
          <a:p>
            <a:pPr>
              <a:buNone/>
            </a:pPr>
            <a:r>
              <a:rPr lang="es-ES" dirty="0" smtClean="0"/>
              <a:t>			-Meteorización</a:t>
            </a:r>
          </a:p>
          <a:p>
            <a:pPr>
              <a:buNone/>
            </a:pPr>
            <a:r>
              <a:rPr lang="es-ES" dirty="0" smtClean="0"/>
              <a:t>			-Erosión</a:t>
            </a:r>
          </a:p>
          <a:p>
            <a:pPr>
              <a:buNone/>
            </a:pPr>
            <a:r>
              <a:rPr lang="es-ES" dirty="0" smtClean="0"/>
              <a:t>			-Transporte </a:t>
            </a:r>
          </a:p>
          <a:p>
            <a:pPr>
              <a:buNone/>
            </a:pPr>
            <a:r>
              <a:rPr lang="es-ES" dirty="0" smtClean="0"/>
              <a:t>			-Sedimentación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Erosión </a:t>
            </a:r>
            <a:endParaRPr lang="es-ES_tradnl" dirty="0"/>
          </a:p>
        </p:txBody>
      </p:sp>
      <p:sp>
        <p:nvSpPr>
          <p:cNvPr id="3" name="2 Marcador de contenido"/>
          <p:cNvSpPr>
            <a:spLocks noGrp="1"/>
          </p:cNvSpPr>
          <p:nvPr>
            <p:ph sz="half" idx="1"/>
          </p:nvPr>
        </p:nvSpPr>
        <p:spPr/>
        <p:txBody>
          <a:bodyPr>
            <a:noAutofit/>
          </a:bodyPr>
          <a:lstStyle/>
          <a:p>
            <a:r>
              <a:rPr lang="es-ES" sz="1600" b="1" dirty="0" smtClean="0"/>
              <a:t>La erosión es el desgaste de las rocas por la acción del agua, el viento, el hielo o de las propias partículas que arrastran estos agentes. </a:t>
            </a:r>
          </a:p>
          <a:p>
            <a:pPr>
              <a:buNone/>
            </a:pPr>
            <a:endParaRPr lang="es-ES" sz="1600" b="1" dirty="0" smtClean="0"/>
          </a:p>
          <a:p>
            <a:r>
              <a:rPr lang="es-ES" sz="1600" b="1" dirty="0" smtClean="0"/>
              <a:t>Los efectos de la erosión dependen de la intensidad con la que actúan los agentes erosivos como el agua, el viento o el hielo. </a:t>
            </a:r>
          </a:p>
          <a:p>
            <a:pPr>
              <a:buNone/>
            </a:pPr>
            <a:endParaRPr lang="es-ES" sz="1600" b="1" dirty="0" smtClean="0"/>
          </a:p>
          <a:p>
            <a:r>
              <a:rPr lang="es-ES" sz="1600" b="1" dirty="0" smtClean="0"/>
              <a:t>También depende de la resistencia del material que recibe el impacto. </a:t>
            </a:r>
          </a:p>
          <a:p>
            <a:pPr>
              <a:buNone/>
            </a:pPr>
            <a:endParaRPr lang="es-ES" sz="1600" b="1" dirty="0" smtClean="0"/>
          </a:p>
          <a:p>
            <a:r>
              <a:rPr lang="es-ES" sz="1600" b="1" dirty="0" smtClean="0"/>
              <a:t>Hay diferentes formas de relieve originadas por la erosión: las olas en el mar, la fuerza del viento, los ríos, el movimiento del hielo en los glaciares. </a:t>
            </a:r>
            <a:endParaRPr lang="es-ES_tradnl" sz="1600" b="1" dirty="0"/>
          </a:p>
        </p:txBody>
      </p:sp>
      <p:pic>
        <p:nvPicPr>
          <p:cNvPr id="5" name="4 Marcador de contenido" descr="1352725_99696063.jpg"/>
          <p:cNvPicPr>
            <a:picLocks noGrp="1" noChangeAspect="1"/>
          </p:cNvPicPr>
          <p:nvPr>
            <p:ph sz="half" idx="2"/>
          </p:nvPr>
        </p:nvPicPr>
        <p:blipFill>
          <a:blip r:embed="rId2" cstate="print"/>
          <a:stretch>
            <a:fillRect/>
          </a:stretch>
        </p:blipFill>
        <p:spPr>
          <a:xfrm>
            <a:off x="4643438" y="2214554"/>
            <a:ext cx="4303493" cy="285752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p:txBody>
          <a:bodyPr/>
          <a:lstStyle/>
          <a:p>
            <a:r>
              <a:rPr lang="es-ES" dirty="0" smtClean="0"/>
              <a:t>transporte</a:t>
            </a:r>
            <a:endParaRPr lang="es-ES_tradnl" dirty="0"/>
          </a:p>
        </p:txBody>
      </p:sp>
      <p:pic>
        <p:nvPicPr>
          <p:cNvPr id="5" name="4 Marcador de contenido" descr="1326614_79254528.jpg"/>
          <p:cNvPicPr>
            <a:picLocks noGrp="1" noChangeAspect="1"/>
          </p:cNvPicPr>
          <p:nvPr>
            <p:ph sz="half" idx="1"/>
          </p:nvPr>
        </p:nvPicPr>
        <p:blipFill>
          <a:blip r:embed="rId2" cstate="print"/>
          <a:stretch>
            <a:fillRect/>
          </a:stretch>
        </p:blipFill>
        <p:spPr>
          <a:xfrm>
            <a:off x="285720" y="2143116"/>
            <a:ext cx="4191000" cy="2764985"/>
          </a:xfrm>
        </p:spPr>
      </p:pic>
      <p:sp>
        <p:nvSpPr>
          <p:cNvPr id="12" name="11 Marcador de contenido"/>
          <p:cNvSpPr>
            <a:spLocks noGrp="1"/>
          </p:cNvSpPr>
          <p:nvPr>
            <p:ph sz="half" idx="2"/>
          </p:nvPr>
        </p:nvSpPr>
        <p:spPr/>
        <p:txBody>
          <a:bodyPr>
            <a:normAutofit fontScale="70000" lnSpcReduction="20000"/>
          </a:bodyPr>
          <a:lstStyle/>
          <a:p>
            <a:r>
              <a:rPr lang="es-ES" dirty="0" smtClean="0"/>
              <a:t>El transporte es el desplazamiento de los fragmentos erosionados a otras zonas mediante la fuerza de corrientes de agua, viento, etc. </a:t>
            </a:r>
          </a:p>
          <a:p>
            <a:pPr>
              <a:buNone/>
            </a:pPr>
            <a:endParaRPr lang="es-ES" dirty="0" smtClean="0"/>
          </a:p>
          <a:p>
            <a:r>
              <a:rPr lang="es-ES" dirty="0" smtClean="0"/>
              <a:t>Durante el transporte, los fragmentos siguen erosionándose. </a:t>
            </a:r>
          </a:p>
          <a:p>
            <a:pPr>
              <a:buNone/>
            </a:pPr>
            <a:endParaRPr lang="es-ES" dirty="0" smtClean="0"/>
          </a:p>
          <a:p>
            <a:r>
              <a:rPr lang="es-ES" dirty="0" smtClean="0"/>
              <a:t>Si el desplazamiento es corto, los fragmentos transportados se volverán angulosos. </a:t>
            </a:r>
          </a:p>
          <a:p>
            <a:pPr>
              <a:buNone/>
            </a:pPr>
            <a:endParaRPr lang="es-ES" dirty="0" smtClean="0"/>
          </a:p>
          <a:p>
            <a:r>
              <a:rPr lang="es-ES" dirty="0" smtClean="0"/>
              <a:t>Si el recorrido es largo los fragmentos se volverán redondeados.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dirty="0" smtClean="0"/>
              <a:t>transporte</a:t>
            </a:r>
            <a:endParaRPr lang="es-ES_tradnl" dirty="0"/>
          </a:p>
        </p:txBody>
      </p:sp>
      <p:sp>
        <p:nvSpPr>
          <p:cNvPr id="6" name="5 Marcador de contenido"/>
          <p:cNvSpPr>
            <a:spLocks noGrp="1"/>
          </p:cNvSpPr>
          <p:nvPr>
            <p:ph idx="1"/>
          </p:nvPr>
        </p:nvSpPr>
        <p:spPr>
          <a:xfrm>
            <a:off x="285720" y="1285860"/>
            <a:ext cx="8686800" cy="5143536"/>
          </a:xfrm>
        </p:spPr>
        <p:txBody>
          <a:bodyPr>
            <a:normAutofit fontScale="47500" lnSpcReduction="20000"/>
          </a:bodyPr>
          <a:lstStyle/>
          <a:p>
            <a:r>
              <a:rPr lang="es-ES" b="1" dirty="0" smtClean="0"/>
              <a:t>El transporte se puede producir de varias formas: </a:t>
            </a:r>
          </a:p>
          <a:p>
            <a:endParaRPr lang="es-ES" b="1" dirty="0" smtClean="0"/>
          </a:p>
          <a:p>
            <a:pPr>
              <a:buNone/>
            </a:pPr>
            <a:r>
              <a:rPr lang="es-ES" b="1" dirty="0" smtClean="0"/>
              <a:t>   </a:t>
            </a:r>
            <a:r>
              <a:rPr lang="es-ES_tradnl" b="1" dirty="0" smtClean="0"/>
              <a:t>			-Disolución: </a:t>
            </a:r>
            <a:r>
              <a:rPr lang="es-ES_tradnl" dirty="0" smtClean="0"/>
              <a:t>algunos materiales 						 	disueltos viajan en el agua.</a:t>
            </a:r>
          </a:p>
          <a:p>
            <a:pPr>
              <a:buNone/>
            </a:pPr>
            <a:endParaRPr lang="es-ES_tradnl" b="1" dirty="0" smtClean="0"/>
          </a:p>
          <a:p>
            <a:pPr>
              <a:buNone/>
            </a:pPr>
            <a:r>
              <a:rPr lang="es-ES" b="1" dirty="0" smtClean="0"/>
              <a:t>			-Suspensión: </a:t>
            </a:r>
            <a:r>
              <a:rPr lang="es-ES" dirty="0" smtClean="0"/>
              <a:t>los materiales se 							desplazan dentro de la masa del 							fluido, ya sea aire o agua.</a:t>
            </a:r>
          </a:p>
          <a:p>
            <a:pPr>
              <a:buNone/>
            </a:pPr>
            <a:endParaRPr lang="es-ES" b="1" dirty="0" smtClean="0"/>
          </a:p>
          <a:p>
            <a:pPr>
              <a:buNone/>
            </a:pPr>
            <a:r>
              <a:rPr lang="es-ES" b="1" dirty="0" smtClean="0"/>
              <a:t>			-Saltación: </a:t>
            </a:r>
            <a:r>
              <a:rPr lang="es-ES" dirty="0" smtClean="0"/>
              <a:t>los materiales dan saltos 						impulsados por el agua o el viento. </a:t>
            </a:r>
          </a:p>
          <a:p>
            <a:pPr>
              <a:buNone/>
            </a:pPr>
            <a:endParaRPr lang="es-ES" b="1" dirty="0" smtClean="0"/>
          </a:p>
          <a:p>
            <a:pPr>
              <a:buNone/>
            </a:pPr>
            <a:r>
              <a:rPr lang="es-ES" b="1" dirty="0" smtClean="0"/>
              <a:t>			-Flotación: </a:t>
            </a:r>
            <a:r>
              <a:rPr lang="es-ES" dirty="0" smtClean="0"/>
              <a:t>los materiales menos densos 						que el agua, se desplazan a través de su 						superficie sin hundirse. </a:t>
            </a:r>
          </a:p>
          <a:p>
            <a:pPr>
              <a:buNone/>
            </a:pPr>
            <a:endParaRPr lang="es-ES" b="1" dirty="0" smtClean="0"/>
          </a:p>
          <a:p>
            <a:pPr>
              <a:buNone/>
            </a:pPr>
            <a:r>
              <a:rPr lang="es-ES" b="1" dirty="0" smtClean="0"/>
              <a:t>			-Rodadura: </a:t>
            </a:r>
            <a:r>
              <a:rPr lang="es-ES" dirty="0" smtClean="0"/>
              <a:t>los materiales ruedan empujados por el 					agua o el viento.</a:t>
            </a:r>
          </a:p>
          <a:p>
            <a:pPr>
              <a:buNone/>
            </a:pPr>
            <a:endParaRPr lang="es-ES" b="1" dirty="0" smtClean="0"/>
          </a:p>
          <a:p>
            <a:pPr>
              <a:buNone/>
            </a:pPr>
            <a:r>
              <a:rPr lang="es-ES" b="1" dirty="0" smtClean="0"/>
              <a:t>		  	 -Reptación: </a:t>
            </a:r>
            <a:r>
              <a:rPr lang="es-ES" dirty="0" smtClean="0"/>
              <a:t>los materiales se arrastran por el suelo 					 o el fondo del mar o del río empujados por el 					  viento o el agua.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85720" y="214290"/>
            <a:ext cx="8686800" cy="841248"/>
          </a:xfrm>
        </p:spPr>
        <p:txBody>
          <a:bodyPr/>
          <a:lstStyle/>
          <a:p>
            <a:r>
              <a:rPr lang="es-ES" dirty="0" smtClean="0"/>
              <a:t>sedimentación</a:t>
            </a:r>
            <a:endParaRPr lang="es-ES_tradnl" dirty="0"/>
          </a:p>
        </p:txBody>
      </p:sp>
      <p:sp>
        <p:nvSpPr>
          <p:cNvPr id="5" name="4 Marcador de contenido"/>
          <p:cNvSpPr>
            <a:spLocks noGrp="1"/>
          </p:cNvSpPr>
          <p:nvPr>
            <p:ph sz="half" idx="1"/>
          </p:nvPr>
        </p:nvSpPr>
        <p:spPr>
          <a:xfrm>
            <a:off x="357158" y="1285860"/>
            <a:ext cx="4191000" cy="5400700"/>
          </a:xfrm>
        </p:spPr>
        <p:txBody>
          <a:bodyPr>
            <a:normAutofit fontScale="70000" lnSpcReduction="20000"/>
          </a:bodyPr>
          <a:lstStyle/>
          <a:p>
            <a:r>
              <a:rPr lang="es-ES" dirty="0" smtClean="0"/>
              <a:t>La sedimentación es la acumulación de materiales procedentes de la erosión, en aquellas zonas donde los materiales ya no pueden ser transportados porque pierden energía. </a:t>
            </a:r>
          </a:p>
          <a:p>
            <a:pPr>
              <a:buNone/>
            </a:pPr>
            <a:endParaRPr lang="es-ES" dirty="0" smtClean="0"/>
          </a:p>
          <a:p>
            <a:r>
              <a:rPr lang="es-ES" dirty="0" smtClean="0"/>
              <a:t>La sedimentación se suele producir en zonas bajas de la corteza terrestre.</a:t>
            </a:r>
          </a:p>
          <a:p>
            <a:pPr>
              <a:buNone/>
            </a:pPr>
            <a:endParaRPr lang="es-ES" dirty="0" smtClean="0"/>
          </a:p>
          <a:p>
            <a:r>
              <a:rPr lang="es-ES" dirty="0" smtClean="0"/>
              <a:t>Los materiales depositados se llaman sedimentos.</a:t>
            </a:r>
          </a:p>
          <a:p>
            <a:pPr>
              <a:buNone/>
            </a:pPr>
            <a:endParaRPr lang="es-ES" dirty="0" smtClean="0"/>
          </a:p>
          <a:p>
            <a:r>
              <a:rPr lang="es-ES" dirty="0" smtClean="0"/>
              <a:t>Hay sedimentos </a:t>
            </a:r>
            <a:r>
              <a:rPr lang="es-ES" dirty="0" smtClean="0"/>
              <a:t>característicos </a:t>
            </a:r>
            <a:r>
              <a:rPr lang="es-ES" dirty="0" smtClean="0"/>
              <a:t>de cada agente externo. Por ejemplo, las dunas son formas de sedimentación propias del viento y las playas lo son del mar. </a:t>
            </a:r>
            <a:endParaRPr lang="es-ES_tradnl" dirty="0"/>
          </a:p>
        </p:txBody>
      </p:sp>
      <p:pic>
        <p:nvPicPr>
          <p:cNvPr id="7" name="6 Marcador de contenido" descr="1326766_68007777.jpg"/>
          <p:cNvPicPr>
            <a:picLocks noGrp="1" noChangeAspect="1"/>
          </p:cNvPicPr>
          <p:nvPr>
            <p:ph sz="half" idx="2"/>
          </p:nvPr>
        </p:nvPicPr>
        <p:blipFill>
          <a:blip r:embed="rId2" cstate="print"/>
          <a:stretch>
            <a:fillRect/>
          </a:stretch>
        </p:blipFill>
        <p:spPr>
          <a:xfrm>
            <a:off x="5245100" y="1600200"/>
            <a:ext cx="3149600" cy="4724400"/>
          </a:xfr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Viajes">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141</TotalTime>
  <Words>1200</Words>
  <Application>Microsoft Office PowerPoint</Application>
  <PresentationFormat>Presentación en pantalla (4:3)</PresentationFormat>
  <Paragraphs>157</Paragraphs>
  <Slides>25</Slides>
  <Notes>0</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Viajes</vt:lpstr>
      <vt:lpstr>El Modelado del relieve </vt:lpstr>
      <vt:lpstr>ÍNDICE </vt:lpstr>
      <vt:lpstr>¿Qué es el relieve? </vt:lpstr>
      <vt:lpstr>LA ACCIÓN DE LOS AGENTES EXTERNOS</vt:lpstr>
      <vt:lpstr>LA ACCIÓN DE LOS AGENTES EXTERNOS</vt:lpstr>
      <vt:lpstr>Erosión </vt:lpstr>
      <vt:lpstr>transporte</vt:lpstr>
      <vt:lpstr>transporte</vt:lpstr>
      <vt:lpstr>sedimentación</vt:lpstr>
      <vt:lpstr>Meteorización </vt:lpstr>
      <vt:lpstr>Las formas del relieve</vt:lpstr>
      <vt:lpstr>Formas del relieve: pedrizas</vt:lpstr>
      <vt:lpstr>Formas del relieve:  marismas</vt:lpstr>
      <vt:lpstr>Formas del relieve:  desfiladeros</vt:lpstr>
      <vt:lpstr>Formas del relieve:  dunas</vt:lpstr>
      <vt:lpstr>Formas del relieve:  acantilados</vt:lpstr>
      <vt:lpstr>Formas del relieve:  arrecifes</vt:lpstr>
      <vt:lpstr>Formas del relieve: aguas subterráneas</vt:lpstr>
      <vt:lpstr>Formas del relieve:chimeneas de hadas</vt:lpstr>
      <vt:lpstr>Formas del relieve:  glaciares</vt:lpstr>
      <vt:lpstr>Cómo identificar las formas de relieve meteorización </vt:lpstr>
      <vt:lpstr>Cómo identificar las formas de relieve valles </vt:lpstr>
      <vt:lpstr>Cómo identificar las formas de relieve EROSIÓN y sedimentación por viento</vt:lpstr>
      <vt:lpstr>Cómo identificar las formas de relieve erosión y sedimentación por mar</vt:lpstr>
      <vt:lpstr>fin</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ÍNDICE </dc:title>
  <dc:creator> </dc:creator>
  <cp:lastModifiedBy> </cp:lastModifiedBy>
  <cp:revision>15</cp:revision>
  <dcterms:created xsi:type="dcterms:W3CDTF">2012-05-22T19:04:49Z</dcterms:created>
  <dcterms:modified xsi:type="dcterms:W3CDTF">2012-05-24T19:13:08Z</dcterms:modified>
</cp:coreProperties>
</file>