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9" r:id="rId11"/>
    <p:sldId id="265" r:id="rId12"/>
    <p:sldId id="266" r:id="rId13"/>
    <p:sldId id="267" r:id="rId14"/>
    <p:sldId id="270" r:id="rId15"/>
    <p:sldId id="268" r:id="rId16"/>
    <p:sldId id="271" r:id="rId17"/>
    <p:sldId id="274" r:id="rId18"/>
    <p:sldId id="272" r:id="rId19"/>
    <p:sldId id="273"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46" d="100"/>
          <a:sy n="46" d="100"/>
        </p:scale>
        <p:origin x="-112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17" name="Footer Placeholder 16"/>
          <p:cNvSpPr>
            <a:spLocks noGrp="1"/>
          </p:cNvSpPr>
          <p:nvPr>
            <p:ph type="ftr" sz="quarter" idx="11"/>
          </p:nvPr>
        </p:nvSpPr>
        <p:spPr/>
        <p:txBody>
          <a:bodyPr/>
          <a:lstStyle>
            <a:extLst/>
          </a:lstStyle>
          <a:p>
            <a:endParaRPr lang="id-ID"/>
          </a:p>
        </p:txBody>
      </p:sp>
      <p:sp>
        <p:nvSpPr>
          <p:cNvPr id="29" name="Slide Number Placeholder 28"/>
          <p:cNvSpPr>
            <a:spLocks noGrp="1"/>
          </p:cNvSpPr>
          <p:nvPr>
            <p:ph type="sldNum" sz="quarter" idx="12"/>
          </p:nvPr>
        </p:nvSpPr>
        <p:spPr/>
        <p:txBody>
          <a:bodyPr/>
          <a:lstStyle>
            <a:extLst/>
          </a:lstStyle>
          <a:p>
            <a:fld id="{0067C161-E5CD-455A-9EEC-9F7528184A67}" type="slidenum">
              <a:rPr lang="id-ID" smtClean="0"/>
              <a:pPr/>
              <a:t>‹#›</a:t>
            </a:fld>
            <a:endParaRPr lang="id-ID"/>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5" name="Footer Placeholder 4"/>
          <p:cNvSpPr>
            <a:spLocks noGrp="1"/>
          </p:cNvSpPr>
          <p:nvPr>
            <p:ph type="ftr" sz="quarter" idx="11"/>
          </p:nvPr>
        </p:nvSpPr>
        <p:spPr/>
        <p:txBody>
          <a:bodyPr/>
          <a:lstStyle>
            <a:extLst/>
          </a:lstStyle>
          <a:p>
            <a:endParaRPr lang="id-ID"/>
          </a:p>
        </p:txBody>
      </p:sp>
      <p:sp>
        <p:nvSpPr>
          <p:cNvPr id="6" name="Slide Number Placeholder 5"/>
          <p:cNvSpPr>
            <a:spLocks noGrp="1"/>
          </p:cNvSpPr>
          <p:nvPr>
            <p:ph type="sldNum" sz="quarter" idx="12"/>
          </p:nvPr>
        </p:nvSpPr>
        <p:spPr/>
        <p:txBody>
          <a:bodyPr/>
          <a:lstStyle>
            <a:extLst/>
          </a:lstStyle>
          <a:p>
            <a:fld id="{0067C161-E5CD-455A-9EEC-9F7528184A67}" type="slidenum">
              <a:rPr lang="id-ID" smtClean="0"/>
              <a:pPr/>
              <a:t>‹#›</a:t>
            </a:fld>
            <a:endParaRPr lang="id-ID"/>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8" name="Footer Placeholder 7"/>
          <p:cNvSpPr>
            <a:spLocks noGrp="1"/>
          </p:cNvSpPr>
          <p:nvPr>
            <p:ph type="ftr" sz="quarter" idx="11"/>
          </p:nvPr>
        </p:nvSpPr>
        <p:spPr/>
        <p:txBody>
          <a:bodyPr/>
          <a:lstStyle>
            <a:extLst/>
          </a:lstStyle>
          <a:p>
            <a:endParaRPr lang="id-ID"/>
          </a:p>
        </p:txBody>
      </p:sp>
      <p:sp>
        <p:nvSpPr>
          <p:cNvPr id="9" name="Slide Number Placeholder 8"/>
          <p:cNvSpPr>
            <a:spLocks noGrp="1"/>
          </p:cNvSpPr>
          <p:nvPr>
            <p:ph type="sldNum" sz="quarter" idx="12"/>
          </p:nvPr>
        </p:nvSpPr>
        <p:spPr/>
        <p:txBody>
          <a:bodyPr/>
          <a:lstStyle>
            <a:extLst/>
          </a:lstStyle>
          <a:p>
            <a:fld id="{0067C161-E5CD-455A-9EEC-9F7528184A67}" type="slidenum">
              <a:rPr lang="id-ID" smtClean="0"/>
              <a:pPr/>
              <a:t>‹#›</a:t>
            </a:fld>
            <a:endParaRPr lang="id-ID"/>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4" name="Footer Placeholder 3"/>
          <p:cNvSpPr>
            <a:spLocks noGrp="1"/>
          </p:cNvSpPr>
          <p:nvPr>
            <p:ph type="ftr" sz="quarter" idx="11"/>
          </p:nvPr>
        </p:nvSpPr>
        <p:spPr/>
        <p:txBody>
          <a:bodyPr/>
          <a:lstStyle>
            <a:extLst/>
          </a:lstStyle>
          <a:p>
            <a:endParaRPr lang="id-ID"/>
          </a:p>
        </p:txBody>
      </p:sp>
      <p:sp>
        <p:nvSpPr>
          <p:cNvPr id="5" name="Slide Number Placeholder 4"/>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3" name="Footer Placeholder 2"/>
          <p:cNvSpPr>
            <a:spLocks noGrp="1"/>
          </p:cNvSpPr>
          <p:nvPr>
            <p:ph type="ftr" sz="quarter" idx="11"/>
          </p:nvPr>
        </p:nvSpPr>
        <p:spPr/>
        <p:txBody>
          <a:bodyPr/>
          <a:lstStyle>
            <a:extLst/>
          </a:lstStyle>
          <a:p>
            <a:endParaRPr lang="id-ID"/>
          </a:p>
        </p:txBody>
      </p:sp>
      <p:sp>
        <p:nvSpPr>
          <p:cNvPr id="4" name="Slide Number Placeholder 3"/>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93CE4E1-AB6F-4160-9D9F-C808A00B25D4}" type="datetimeFigureOut">
              <a:rPr lang="id-ID" smtClean="0"/>
              <a:pPr/>
              <a:t>28/06/2014</a:t>
            </a:fld>
            <a:endParaRPr lang="id-ID"/>
          </a:p>
        </p:txBody>
      </p:sp>
      <p:sp>
        <p:nvSpPr>
          <p:cNvPr id="6" name="Footer Placeholder 5"/>
          <p:cNvSpPr>
            <a:spLocks noGrp="1"/>
          </p:cNvSpPr>
          <p:nvPr>
            <p:ph type="ftr" sz="quarter" idx="11"/>
          </p:nvPr>
        </p:nvSpPr>
        <p:spPr/>
        <p:txBody>
          <a:bodyPr/>
          <a:lstStyle>
            <a:extLst/>
          </a:lstStyle>
          <a:p>
            <a:endParaRPr lang="id-ID"/>
          </a:p>
        </p:txBody>
      </p:sp>
      <p:sp>
        <p:nvSpPr>
          <p:cNvPr id="7" name="Slide Number Placeholder 6"/>
          <p:cNvSpPr>
            <a:spLocks noGrp="1"/>
          </p:cNvSpPr>
          <p:nvPr>
            <p:ph type="sldNum" sz="quarter" idx="12"/>
          </p:nvPr>
        </p:nvSpPr>
        <p:spPr/>
        <p:txBody>
          <a:bodyPr/>
          <a:lstStyle>
            <a:extLst/>
          </a:lstStyle>
          <a:p>
            <a:fld id="{0067C161-E5CD-455A-9EEC-9F7528184A67}"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93CE4E1-AB6F-4160-9D9F-C808A00B25D4}" type="datetimeFigureOut">
              <a:rPr lang="id-ID" smtClean="0"/>
              <a:pPr/>
              <a:t>28/06/2014</a:t>
            </a:fld>
            <a:endParaRPr lang="id-ID"/>
          </a:p>
        </p:txBody>
      </p:sp>
      <p:sp>
        <p:nvSpPr>
          <p:cNvPr id="6" name="Footer Placeholder 5"/>
          <p:cNvSpPr>
            <a:spLocks noGrp="1"/>
          </p:cNvSpPr>
          <p:nvPr>
            <p:ph type="ftr" sz="quarter" idx="11"/>
          </p:nvPr>
        </p:nvSpPr>
        <p:spPr>
          <a:xfrm>
            <a:off x="914400" y="55499"/>
            <a:ext cx="5562600" cy="365125"/>
          </a:xfrm>
        </p:spPr>
        <p:txBody>
          <a:bodyPr/>
          <a:lstStyle>
            <a:extLst/>
          </a:lstStyle>
          <a:p>
            <a:endParaRPr lang="id-ID"/>
          </a:p>
        </p:txBody>
      </p:sp>
      <p:sp>
        <p:nvSpPr>
          <p:cNvPr id="7" name="Slide Number Placeholder 6"/>
          <p:cNvSpPr>
            <a:spLocks noGrp="1"/>
          </p:cNvSpPr>
          <p:nvPr>
            <p:ph type="sldNum" sz="quarter" idx="12"/>
          </p:nvPr>
        </p:nvSpPr>
        <p:spPr>
          <a:xfrm>
            <a:off x="8610600" y="55499"/>
            <a:ext cx="457200" cy="365125"/>
          </a:xfrm>
        </p:spPr>
        <p:txBody>
          <a:bodyPr/>
          <a:lstStyle>
            <a:extLst/>
          </a:lstStyle>
          <a:p>
            <a:fld id="{0067C161-E5CD-455A-9EEC-9F7528184A67}"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93CE4E1-AB6F-4160-9D9F-C808A00B25D4}" type="datetimeFigureOut">
              <a:rPr lang="id-ID" smtClean="0"/>
              <a:pPr/>
              <a:t>28/06/2014</a:t>
            </a:fld>
            <a:endParaRPr lang="id-ID"/>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id-ID"/>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0067C161-E5CD-455A-9EEC-9F7528184A67}" type="slidenum">
              <a:rPr lang="id-ID" smtClean="0"/>
              <a:pPr/>
              <a:t>‹#›</a:t>
            </a:fld>
            <a:endParaRPr lang="id-ID"/>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0034" y="1453896"/>
            <a:ext cx="7772400" cy="1975104"/>
          </a:xfrm>
        </p:spPr>
        <p:txBody>
          <a:bodyPr/>
          <a:lstStyle/>
          <a:p>
            <a:r>
              <a:rPr lang="id-ID" sz="6000" dirty="0" smtClean="0"/>
              <a:t>BAB 7</a:t>
            </a:r>
            <a:br>
              <a:rPr lang="id-ID" sz="6000" dirty="0" smtClean="0"/>
            </a:br>
            <a:r>
              <a:rPr lang="id-ID" sz="6000" dirty="0" smtClean="0"/>
              <a:t>SISTEM PERNAPASAN</a:t>
            </a:r>
            <a:endParaRPr lang="id-ID" sz="6000" dirty="0"/>
          </a:p>
        </p:txBody>
      </p:sp>
      <p:sp>
        <p:nvSpPr>
          <p:cNvPr id="3" name="Subtitle 2"/>
          <p:cNvSpPr>
            <a:spLocks noGrp="1"/>
          </p:cNvSpPr>
          <p:nvPr>
            <p:ph type="subTitle" idx="1"/>
          </p:nvPr>
        </p:nvSpPr>
        <p:spPr>
          <a:xfrm>
            <a:off x="514376" y="3286124"/>
            <a:ext cx="7772400" cy="794380"/>
          </a:xfrm>
        </p:spPr>
        <p:txBody>
          <a:bodyPr>
            <a:normAutofit/>
          </a:bodyPr>
          <a:lstStyle/>
          <a:p>
            <a:r>
              <a:rPr lang="id-ID" sz="3600" dirty="0" smtClean="0"/>
              <a:t>Biologi SMA/MA Kelas XI</a:t>
            </a:r>
            <a:endParaRPr lang="id-ID"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074604"/>
            <a:ext cx="7772400" cy="497668"/>
          </a:xfrm>
        </p:spPr>
        <p:txBody>
          <a:bodyPr>
            <a:normAutofit fontScale="92500" lnSpcReduction="10000"/>
          </a:bodyPr>
          <a:lstStyle/>
          <a:p>
            <a:pPr algn="ctr">
              <a:buNone/>
            </a:pPr>
            <a:r>
              <a:rPr lang="id-ID" dirty="0" smtClean="0"/>
              <a:t>Saluran dan organ pernapasan pada manusia</a:t>
            </a:r>
            <a:endParaRPr lang="id-ID" dirty="0"/>
          </a:p>
        </p:txBody>
      </p:sp>
      <p:pic>
        <p:nvPicPr>
          <p:cNvPr id="1026" name="Picture 2" descr="D:\Erlangga\Power Point Biologi SMA XI\Gambar\BAB 7\Bab 7 fix\7_3.jpg"/>
          <p:cNvPicPr>
            <a:picLocks noChangeAspect="1" noChangeArrowheads="1"/>
          </p:cNvPicPr>
          <p:nvPr/>
        </p:nvPicPr>
        <p:blipFill>
          <a:blip r:embed="rId2" cstate="print"/>
          <a:srcRect/>
          <a:stretch>
            <a:fillRect/>
          </a:stretch>
        </p:blipFill>
        <p:spPr bwMode="auto">
          <a:xfrm>
            <a:off x="1571604" y="357166"/>
            <a:ext cx="6599317" cy="5548334"/>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4290"/>
            <a:ext cx="7772400" cy="914400"/>
          </a:xfrm>
        </p:spPr>
        <p:txBody>
          <a:bodyPr/>
          <a:lstStyle/>
          <a:p>
            <a:r>
              <a:rPr lang="id-ID" dirty="0" smtClean="0"/>
              <a:t>A. Alat Pernapasan</a:t>
            </a:r>
            <a:endParaRPr lang="id-ID" dirty="0"/>
          </a:p>
        </p:txBody>
      </p:sp>
      <p:sp>
        <p:nvSpPr>
          <p:cNvPr id="3" name="Content Placeholder 2"/>
          <p:cNvSpPr>
            <a:spLocks noGrp="1"/>
          </p:cNvSpPr>
          <p:nvPr>
            <p:ph idx="1"/>
          </p:nvPr>
        </p:nvSpPr>
        <p:spPr>
          <a:xfrm>
            <a:off x="600076" y="1142984"/>
            <a:ext cx="8258204" cy="5500702"/>
          </a:xfrm>
        </p:spPr>
        <p:txBody>
          <a:bodyPr/>
          <a:lstStyle/>
          <a:p>
            <a:pPr>
              <a:buNone/>
            </a:pPr>
            <a:r>
              <a:rPr lang="id-ID" b="1" dirty="0" smtClean="0">
                <a:solidFill>
                  <a:srgbClr val="FFFF00"/>
                </a:solidFill>
              </a:rPr>
              <a:t>1. Hidung</a:t>
            </a:r>
          </a:p>
          <a:p>
            <a:pPr>
              <a:buNone/>
            </a:pPr>
            <a:r>
              <a:rPr lang="id-ID" dirty="0" smtClean="0"/>
              <a:t>Fungsi:</a:t>
            </a:r>
          </a:p>
          <a:p>
            <a:r>
              <a:rPr lang="id-ID" dirty="0" smtClean="0"/>
              <a:t>Menyaring partikel.</a:t>
            </a:r>
          </a:p>
          <a:p>
            <a:r>
              <a:rPr lang="id-ID" dirty="0" smtClean="0"/>
              <a:t>Melembapkan dan menghangatkan udara yang masuk.</a:t>
            </a:r>
          </a:p>
          <a:p>
            <a:r>
              <a:rPr lang="id-ID" dirty="0" smtClean="0"/>
              <a:t>Mematikan kuman.</a:t>
            </a:r>
          </a:p>
          <a:p>
            <a:r>
              <a:rPr lang="id-ID" dirty="0" smtClean="0"/>
              <a:t>Sebagai indera penciuman</a:t>
            </a:r>
          </a:p>
          <a:p>
            <a:pPr marL="82550" indent="-14288">
              <a:buNone/>
            </a:pPr>
            <a:r>
              <a:rPr lang="id-ID" dirty="0" smtClean="0"/>
              <a:t>Saluran hidung membuka ke dalam faring (tekak) yang merupakan saluran bersama sistem pernapasan dan pencernaan.</a:t>
            </a:r>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0076" y="285728"/>
            <a:ext cx="8258204" cy="6069832"/>
          </a:xfrm>
        </p:spPr>
        <p:txBody>
          <a:bodyPr/>
          <a:lstStyle/>
          <a:p>
            <a:pPr>
              <a:buNone/>
            </a:pPr>
            <a:r>
              <a:rPr lang="id-ID" b="1" dirty="0" smtClean="0">
                <a:solidFill>
                  <a:srgbClr val="FFFF00"/>
                </a:solidFill>
              </a:rPr>
              <a:t>2. Laring</a:t>
            </a:r>
          </a:p>
          <a:p>
            <a:r>
              <a:rPr lang="id-ID" dirty="0" smtClean="0"/>
              <a:t>Adalah saluran udara yang terletak di bagian depan laring hingga bagian bawah trakea.</a:t>
            </a:r>
          </a:p>
          <a:p>
            <a:r>
              <a:rPr lang="id-ID" dirty="0" smtClean="0"/>
              <a:t>Terdapat tonjolan jakun, epiglotis untuk membantu laring menutup ketika menelan, dan pita suara.</a:t>
            </a:r>
          </a:p>
          <a:p>
            <a:pPr>
              <a:buNone/>
            </a:pPr>
            <a:r>
              <a:rPr lang="id-ID" b="1" dirty="0" smtClean="0">
                <a:solidFill>
                  <a:srgbClr val="FFFF00"/>
                </a:solidFill>
              </a:rPr>
              <a:t>3. Trakea</a:t>
            </a:r>
          </a:p>
          <a:p>
            <a:r>
              <a:rPr lang="id-ID" dirty="0" smtClean="0"/>
              <a:t>Adalah saluran lanjutan dari laring</a:t>
            </a:r>
          </a:p>
          <a:p>
            <a:r>
              <a:rPr lang="id-ID" dirty="0" smtClean="0"/>
              <a:t>Bagian dalam dilapisis sel-sel epitel bersilia yang dapat mengeluarkan debu dan butiran benda asing halus yang masuk bersama udara pernapasan.</a:t>
            </a:r>
            <a:endParaRPr lang="id-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285728"/>
            <a:ext cx="8258204" cy="6069832"/>
          </a:xfrm>
        </p:spPr>
        <p:txBody>
          <a:bodyPr/>
          <a:lstStyle/>
          <a:p>
            <a:pPr>
              <a:buNone/>
            </a:pPr>
            <a:r>
              <a:rPr lang="id-ID" b="1" dirty="0" smtClean="0">
                <a:solidFill>
                  <a:srgbClr val="FFFF00"/>
                </a:solidFill>
              </a:rPr>
              <a:t>4. Bronkus</a:t>
            </a:r>
          </a:p>
          <a:p>
            <a:r>
              <a:rPr lang="id-ID" dirty="0" smtClean="0"/>
              <a:t>Adalah cabang kanan dan kiri dari trakea. Bronkus kanan masuk ke paru-paru kanan, bronkus kiri masuk ke paru-paru kiri.</a:t>
            </a:r>
          </a:p>
          <a:p>
            <a:r>
              <a:rPr lang="id-ID" dirty="0" smtClean="0"/>
              <a:t>Di dalam paru-paru, bronkus terus bercabang-cabang membentuk bronkiolus.</a:t>
            </a:r>
          </a:p>
          <a:p>
            <a:r>
              <a:rPr lang="id-ID" dirty="0" smtClean="0"/>
              <a:t>Di ujung bronkiolus terminal terdapat alveolus.</a:t>
            </a:r>
          </a:p>
          <a:p>
            <a:pPr>
              <a:buNone/>
            </a:pPr>
            <a:r>
              <a:rPr lang="id-ID" b="1" dirty="0" smtClean="0">
                <a:solidFill>
                  <a:srgbClr val="FFFF00"/>
                </a:solidFill>
              </a:rPr>
              <a:t>5. Pulmo (Paru-paru)</a:t>
            </a:r>
          </a:p>
          <a:p>
            <a:r>
              <a:rPr lang="id-ID" dirty="0" smtClean="0"/>
              <a:t>Tersusun dari 300 juta alveolus berbentuk kantung kecil dan dikelilingi oleh pembuluh kapiler tempat pertukaran oksigen dengan karbon dioksida</a:t>
            </a:r>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348" y="4500570"/>
            <a:ext cx="3514724" cy="716746"/>
          </a:xfrm>
        </p:spPr>
        <p:txBody>
          <a:bodyPr/>
          <a:lstStyle/>
          <a:p>
            <a:pPr algn="ctr">
              <a:buNone/>
            </a:pPr>
            <a:r>
              <a:rPr lang="id-ID" dirty="0" smtClean="0"/>
              <a:t>Paru-paru</a:t>
            </a:r>
            <a:endParaRPr lang="id-ID" dirty="0"/>
          </a:p>
        </p:txBody>
      </p:sp>
      <p:sp>
        <p:nvSpPr>
          <p:cNvPr id="4" name="Content Placeholder 2"/>
          <p:cNvSpPr txBox="1">
            <a:spLocks/>
          </p:cNvSpPr>
          <p:nvPr/>
        </p:nvSpPr>
        <p:spPr>
          <a:xfrm>
            <a:off x="5000628" y="4500570"/>
            <a:ext cx="3514724" cy="716746"/>
          </a:xfrm>
          <a:prstGeom prst="rect">
            <a:avLst/>
          </a:prstGeom>
        </p:spPr>
        <p:txBody>
          <a:bodyPr vert="horz">
            <a:normAutofit/>
          </a:bodyPr>
          <a:lstStyle/>
          <a:p>
            <a:pPr marL="411480" marR="0" lvl="0" indent="-342900" algn="ctr" defTabSz="914400" rtl="0" eaLnBrk="1" fontAlgn="auto" latinLnBrk="0" hangingPunct="1">
              <a:lnSpc>
                <a:spcPct val="100000"/>
              </a:lnSpc>
              <a:spcBef>
                <a:spcPts val="700"/>
              </a:spcBef>
              <a:spcAft>
                <a:spcPts val="0"/>
              </a:spcAft>
              <a:buClr>
                <a:schemeClr val="tx2"/>
              </a:buClr>
              <a:buSzPct val="95000"/>
              <a:buFont typeface="Wingdings"/>
              <a:buNone/>
              <a:tabLst/>
              <a:defRPr/>
            </a:pPr>
            <a:r>
              <a:rPr lang="id-ID" sz="3000" dirty="0" smtClean="0"/>
              <a:t>Alveolus p</a:t>
            </a:r>
            <a:r>
              <a:rPr kumimoji="0" lang="id-ID" sz="3000" b="0" i="0" u="none" strike="noStrike" kern="1200" cap="none" spc="0" normalizeH="0" baseline="0" noProof="0" dirty="0" smtClean="0">
                <a:ln>
                  <a:noFill/>
                </a:ln>
                <a:solidFill>
                  <a:schemeClr val="tx1"/>
                </a:solidFill>
                <a:effectLst/>
                <a:uLnTx/>
                <a:uFillTx/>
                <a:latin typeface="+mn-lt"/>
                <a:ea typeface="+mn-ea"/>
                <a:cs typeface="+mn-cs"/>
              </a:rPr>
              <a:t>aru-paru</a:t>
            </a:r>
            <a:endParaRPr kumimoji="0" lang="id-ID" sz="3000" b="0" i="0" u="none" strike="noStrike" kern="1200" cap="none" spc="0" normalizeH="0" baseline="0" noProof="0" dirty="0">
              <a:ln>
                <a:noFill/>
              </a:ln>
              <a:solidFill>
                <a:schemeClr val="tx1"/>
              </a:solidFill>
              <a:effectLst/>
              <a:uLnTx/>
              <a:uFillTx/>
              <a:latin typeface="+mn-lt"/>
              <a:ea typeface="+mn-ea"/>
              <a:cs typeface="+mn-cs"/>
            </a:endParaRPr>
          </a:p>
        </p:txBody>
      </p:sp>
      <p:pic>
        <p:nvPicPr>
          <p:cNvPr id="2050" name="Picture 2" descr="D:\Erlangga\Power Point Biologi SMA XI\Gambar\BAB 7\Bab 7 fix\7_6.jpg"/>
          <p:cNvPicPr>
            <a:picLocks noChangeAspect="1" noChangeArrowheads="1"/>
          </p:cNvPicPr>
          <p:nvPr/>
        </p:nvPicPr>
        <p:blipFill>
          <a:blip r:embed="rId2" cstate="print"/>
          <a:srcRect/>
          <a:stretch>
            <a:fillRect/>
          </a:stretch>
        </p:blipFill>
        <p:spPr bwMode="auto">
          <a:xfrm>
            <a:off x="571472" y="1142984"/>
            <a:ext cx="4082950" cy="3117854"/>
          </a:xfrm>
          <a:prstGeom prst="rect">
            <a:avLst/>
          </a:prstGeom>
          <a:noFill/>
        </p:spPr>
      </p:pic>
      <p:pic>
        <p:nvPicPr>
          <p:cNvPr id="2051" name="Picture 3" descr="D:\Erlangga\Power Point Biologi SMA XI\Gambar\BAB 7\Bab 7 fix\7_7.jpg"/>
          <p:cNvPicPr>
            <a:picLocks noChangeAspect="1" noChangeArrowheads="1"/>
          </p:cNvPicPr>
          <p:nvPr/>
        </p:nvPicPr>
        <p:blipFill>
          <a:blip r:embed="rId3"/>
          <a:srcRect/>
          <a:stretch>
            <a:fillRect/>
          </a:stretch>
        </p:blipFill>
        <p:spPr bwMode="auto">
          <a:xfrm>
            <a:off x="4786314" y="1142984"/>
            <a:ext cx="4214843" cy="3086109"/>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914400"/>
          </a:xfrm>
        </p:spPr>
        <p:txBody>
          <a:bodyPr/>
          <a:lstStyle/>
          <a:p>
            <a:r>
              <a:rPr lang="id-ID" dirty="0" smtClean="0"/>
              <a:t>B. Mekanisme Pernapasan</a:t>
            </a:r>
            <a:endParaRPr lang="id-ID" dirty="0"/>
          </a:p>
        </p:txBody>
      </p:sp>
      <p:sp>
        <p:nvSpPr>
          <p:cNvPr id="3" name="Content Placeholder 2"/>
          <p:cNvSpPr>
            <a:spLocks noGrp="1"/>
          </p:cNvSpPr>
          <p:nvPr>
            <p:ph idx="1"/>
          </p:nvPr>
        </p:nvSpPr>
        <p:spPr>
          <a:xfrm>
            <a:off x="428596" y="1000108"/>
            <a:ext cx="8543924" cy="5786454"/>
          </a:xfrm>
        </p:spPr>
        <p:txBody>
          <a:bodyPr>
            <a:normAutofit/>
          </a:bodyPr>
          <a:lstStyle/>
          <a:p>
            <a:pPr>
              <a:buNone/>
            </a:pPr>
            <a:r>
              <a:rPr lang="id-ID" dirty="0" smtClean="0"/>
              <a:t>1. </a:t>
            </a:r>
            <a:r>
              <a:rPr lang="id-ID" b="1" dirty="0" smtClean="0">
                <a:solidFill>
                  <a:srgbClr val="FFFF00"/>
                </a:solidFill>
              </a:rPr>
              <a:t>Inspirasi</a:t>
            </a:r>
            <a:r>
              <a:rPr lang="id-ID" dirty="0" smtClean="0"/>
              <a:t>, Merupakan proses menghirup udara secara aktif yang memerlukan kontraksi otot.</a:t>
            </a:r>
          </a:p>
          <a:p>
            <a:r>
              <a:rPr lang="id-ID" dirty="0" smtClean="0"/>
              <a:t>Otot interkostal eksternal berkontraksi, tulang rusuk terangkat ke atas dan ke depan, volume rongga dada membesar, paru-paru mengembang, tekanan udara paru-paru mengecil, udara dari luar masuk ke paru-paru.</a:t>
            </a:r>
          </a:p>
          <a:p>
            <a:r>
              <a:rPr lang="id-ID" dirty="0" smtClean="0"/>
              <a:t>Otot diafragma berkontraksi, diafragma yang melengkung menjadi datar, volume rongga dada membesar, paru-paru mengembang, tekanan udara paru-paru mengecil, udara dari luar masuk ke paru-paru.</a:t>
            </a:r>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0076" y="571480"/>
            <a:ext cx="8258204" cy="5784080"/>
          </a:xfrm>
        </p:spPr>
        <p:txBody>
          <a:bodyPr/>
          <a:lstStyle/>
          <a:p>
            <a:pPr>
              <a:buNone/>
            </a:pPr>
            <a:r>
              <a:rPr lang="id-ID" dirty="0" smtClean="0"/>
              <a:t>2. </a:t>
            </a:r>
            <a:r>
              <a:rPr lang="id-ID" b="1" dirty="0" smtClean="0"/>
              <a:t> </a:t>
            </a:r>
            <a:r>
              <a:rPr lang="id-ID" b="1" dirty="0" smtClean="0">
                <a:solidFill>
                  <a:srgbClr val="FFFF00"/>
                </a:solidFill>
              </a:rPr>
              <a:t>Ekspirasi</a:t>
            </a:r>
            <a:r>
              <a:rPr lang="id-ID" dirty="0" smtClean="0"/>
              <a:t>, merupakan proses menghembuskan udara secara pasif yang tidak memerlukan kontraksi otot.</a:t>
            </a:r>
          </a:p>
          <a:p>
            <a:r>
              <a:rPr lang="id-ID" dirty="0" smtClean="0"/>
              <a:t>Otot interkostal luar relaksasi, tulang rusuk turun, volume rongga dada menyempit, paru-paru mengecil, tekanan udara paru-paru membesar, udara keluar dari paru-paru.</a:t>
            </a:r>
          </a:p>
          <a:p>
            <a:r>
              <a:rPr lang="id-ID" dirty="0" smtClean="0"/>
              <a:t>Otot diafragma relaksasi, diafragma yang datar melengkung kembali, volume rongga dada menyempit, paru-paru mengecil, tekanan udara paru-paru membesar, udara keluar dari paru-paru.</a:t>
            </a:r>
            <a:endParaRPr lang="id-ID"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8662" y="5786454"/>
            <a:ext cx="7772400" cy="569106"/>
          </a:xfrm>
        </p:spPr>
        <p:txBody>
          <a:bodyPr/>
          <a:lstStyle/>
          <a:p>
            <a:pPr algn="ctr">
              <a:buNone/>
            </a:pPr>
            <a:r>
              <a:rPr lang="id-ID" dirty="0" smtClean="0"/>
              <a:t>Mekanisme inspirasi dan ekspirasi</a:t>
            </a:r>
            <a:endParaRPr lang="id-ID" dirty="0"/>
          </a:p>
        </p:txBody>
      </p:sp>
      <p:pic>
        <p:nvPicPr>
          <p:cNvPr id="3074" name="Picture 2" descr="D:\Erlangga\Power Point Biologi SMA XI\Gambar\BAB 7\Bab 7 fix\7_9.jpg"/>
          <p:cNvPicPr>
            <a:picLocks noChangeAspect="1" noChangeArrowheads="1"/>
          </p:cNvPicPr>
          <p:nvPr/>
        </p:nvPicPr>
        <p:blipFill>
          <a:blip r:embed="rId2" cstate="print"/>
          <a:srcRect/>
          <a:stretch>
            <a:fillRect/>
          </a:stretch>
        </p:blipFill>
        <p:spPr bwMode="auto">
          <a:xfrm>
            <a:off x="1428728" y="421299"/>
            <a:ext cx="7005666" cy="517464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914400"/>
          </a:xfrm>
        </p:spPr>
        <p:txBody>
          <a:bodyPr/>
          <a:lstStyle/>
          <a:p>
            <a:r>
              <a:rPr lang="id-ID" dirty="0" smtClean="0"/>
              <a:t>C. Pengendalian Kecepatan Pernapasan</a:t>
            </a:r>
            <a:endParaRPr lang="id-ID" dirty="0"/>
          </a:p>
        </p:txBody>
      </p:sp>
      <p:sp>
        <p:nvSpPr>
          <p:cNvPr id="3" name="Content Placeholder 2"/>
          <p:cNvSpPr>
            <a:spLocks noGrp="1"/>
          </p:cNvSpPr>
          <p:nvPr>
            <p:ph idx="1"/>
          </p:nvPr>
        </p:nvSpPr>
        <p:spPr>
          <a:xfrm>
            <a:off x="500034" y="1500174"/>
            <a:ext cx="8472486" cy="5143536"/>
          </a:xfrm>
        </p:spPr>
        <p:txBody>
          <a:bodyPr>
            <a:normAutofit fontScale="92500" lnSpcReduction="10000"/>
          </a:bodyPr>
          <a:lstStyle/>
          <a:p>
            <a:pPr marL="82550" indent="-14288">
              <a:buNone/>
            </a:pPr>
            <a:r>
              <a:rPr lang="id-ID" dirty="0" smtClean="0"/>
              <a:t>Mekanisme pernapasan diatur dan dikendalikan oleh pons Varolii di otak dan serabut aferen nervus vagus dari reseptor saluran pernapasan dan paru-paru.</a:t>
            </a:r>
          </a:p>
          <a:p>
            <a:pPr marL="82550" indent="-14288">
              <a:buNone/>
            </a:pPr>
            <a:r>
              <a:rPr lang="id-ID" dirty="0" smtClean="0"/>
              <a:t>Faktor yang memengaruhi frekuensi pernapasan:</a:t>
            </a:r>
          </a:p>
          <a:p>
            <a:r>
              <a:rPr lang="id-ID" dirty="0" smtClean="0"/>
              <a:t>Jenis kelamin</a:t>
            </a:r>
          </a:p>
          <a:p>
            <a:r>
              <a:rPr lang="id-ID" dirty="0" smtClean="0"/>
              <a:t>Umur</a:t>
            </a:r>
          </a:p>
          <a:p>
            <a:r>
              <a:rPr lang="id-ID" dirty="0" smtClean="0"/>
              <a:t>Suhu tubuh</a:t>
            </a:r>
          </a:p>
          <a:p>
            <a:r>
              <a:rPr lang="id-ID" dirty="0" smtClean="0"/>
              <a:t>Posisi dan aktivitas tubuh</a:t>
            </a:r>
          </a:p>
          <a:p>
            <a:r>
              <a:rPr lang="id-ID" dirty="0" smtClean="0"/>
              <a:t>Emosi, rasa sakit, dan ketakutan</a:t>
            </a:r>
          </a:p>
          <a:p>
            <a:r>
              <a:rPr lang="id-ID" dirty="0" smtClean="0"/>
              <a:t>Status kesehatan</a:t>
            </a:r>
          </a:p>
          <a:p>
            <a:r>
              <a:rPr lang="id-ID" dirty="0" smtClean="0"/>
              <a:t>Ketinggian tempat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14290"/>
            <a:ext cx="8229600" cy="642942"/>
          </a:xfrm>
        </p:spPr>
        <p:txBody>
          <a:bodyPr/>
          <a:lstStyle/>
          <a:p>
            <a:r>
              <a:rPr lang="id-ID" dirty="0" smtClean="0"/>
              <a:t>D. Transpor dan Pertukaran Gas</a:t>
            </a:r>
            <a:endParaRPr lang="id-ID" dirty="0"/>
          </a:p>
        </p:txBody>
      </p:sp>
      <p:sp>
        <p:nvSpPr>
          <p:cNvPr id="3" name="Content Placeholder 2"/>
          <p:cNvSpPr>
            <a:spLocks noGrp="1"/>
          </p:cNvSpPr>
          <p:nvPr>
            <p:ph idx="1"/>
          </p:nvPr>
        </p:nvSpPr>
        <p:spPr>
          <a:xfrm>
            <a:off x="671514" y="1071546"/>
            <a:ext cx="8258204" cy="5284014"/>
          </a:xfrm>
        </p:spPr>
        <p:txBody>
          <a:bodyPr/>
          <a:lstStyle/>
          <a:p>
            <a:pPr>
              <a:buNone/>
            </a:pPr>
            <a:r>
              <a:rPr lang="id-ID" b="1" dirty="0" smtClean="0">
                <a:solidFill>
                  <a:srgbClr val="FFFF00"/>
                </a:solidFill>
              </a:rPr>
              <a:t>1. Pertukaran Oksigen dan Karbondioksida</a:t>
            </a:r>
          </a:p>
          <a:p>
            <a:r>
              <a:rPr lang="id-ID" dirty="0" smtClean="0"/>
              <a:t>Pertukaran O</a:t>
            </a:r>
            <a:r>
              <a:rPr lang="id-ID" baseline="-25000" dirty="0" smtClean="0"/>
              <a:t>2</a:t>
            </a:r>
            <a:r>
              <a:rPr lang="id-ID" dirty="0" smtClean="0"/>
              <a:t> dan CO</a:t>
            </a:r>
            <a:r>
              <a:rPr lang="id-ID" baseline="-25000" dirty="0" smtClean="0"/>
              <a:t>2</a:t>
            </a:r>
            <a:r>
              <a:rPr lang="id-ID" dirty="0" smtClean="0"/>
              <a:t> dalam kapiler terjadi secara difusi.</a:t>
            </a:r>
          </a:p>
          <a:p>
            <a:r>
              <a:rPr lang="id-ID" dirty="0" smtClean="0"/>
              <a:t>Pada alveolus, molekul gas bergerak melalui membran respirasi dari tekanan parsial tinggi ke area yang bertekanan parsial lebih rendah.</a:t>
            </a:r>
          </a:p>
          <a:p>
            <a:r>
              <a:rPr lang="id-ID" dirty="0" smtClean="0"/>
              <a:t>P O</a:t>
            </a:r>
            <a:r>
              <a:rPr lang="id-ID" baseline="-25000" dirty="0" smtClean="0"/>
              <a:t>2</a:t>
            </a:r>
            <a:r>
              <a:rPr lang="id-ID" dirty="0" smtClean="0"/>
              <a:t> di alveolus 100 mmH, P O</a:t>
            </a:r>
            <a:r>
              <a:rPr lang="id-ID" baseline="-25000" dirty="0" smtClean="0"/>
              <a:t>2</a:t>
            </a:r>
            <a:r>
              <a:rPr lang="id-ID" dirty="0" smtClean="0"/>
              <a:t>	 di kapiler 40 mmHg (O</a:t>
            </a:r>
            <a:r>
              <a:rPr lang="id-ID" baseline="-25000" dirty="0" smtClean="0"/>
              <a:t>2</a:t>
            </a:r>
            <a:r>
              <a:rPr lang="id-ID" dirty="0" smtClean="0"/>
              <a:t> dari alveolus ke kapiler)</a:t>
            </a:r>
          </a:p>
          <a:p>
            <a:r>
              <a:rPr lang="id-ID" dirty="0" smtClean="0"/>
              <a:t>P CO</a:t>
            </a:r>
            <a:r>
              <a:rPr lang="id-ID" baseline="-25000" dirty="0" smtClean="0"/>
              <a:t>2</a:t>
            </a:r>
            <a:r>
              <a:rPr lang="id-ID" dirty="0" smtClean="0"/>
              <a:t> di alveolus 40 mmHg, P CO</a:t>
            </a:r>
            <a:r>
              <a:rPr lang="id-ID" baseline="-25000" dirty="0" smtClean="0"/>
              <a:t>2</a:t>
            </a:r>
            <a:r>
              <a:rPr lang="id-ID" dirty="0" smtClean="0"/>
              <a:t> di kapiler 46 mmHg (CO</a:t>
            </a:r>
            <a:r>
              <a:rPr lang="id-ID" baseline="-25000" dirty="0" smtClean="0"/>
              <a:t>2</a:t>
            </a:r>
            <a:r>
              <a:rPr lang="id-ID" dirty="0" smtClean="0"/>
              <a:t> dari kapiler ke alveolus)</a:t>
            </a:r>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914400"/>
          </a:xfrm>
        </p:spPr>
        <p:txBody>
          <a:bodyPr/>
          <a:lstStyle/>
          <a:p>
            <a:r>
              <a:rPr lang="id-ID" dirty="0" smtClean="0"/>
              <a:t>KOMPETENSI DASAR</a:t>
            </a:r>
            <a:endParaRPr lang="id-ID" dirty="0"/>
          </a:p>
        </p:txBody>
      </p:sp>
      <p:sp>
        <p:nvSpPr>
          <p:cNvPr id="3" name="Content Placeholder 2"/>
          <p:cNvSpPr>
            <a:spLocks noGrp="1"/>
          </p:cNvSpPr>
          <p:nvPr>
            <p:ph idx="1"/>
          </p:nvPr>
        </p:nvSpPr>
        <p:spPr>
          <a:xfrm>
            <a:off x="600076" y="857232"/>
            <a:ext cx="8329642" cy="5715040"/>
          </a:xfrm>
        </p:spPr>
        <p:txBody>
          <a:bodyPr>
            <a:normAutofit/>
          </a:bodyPr>
          <a:lstStyle/>
          <a:p>
            <a:r>
              <a:rPr lang="id-ID" dirty="0" smtClean="0"/>
              <a:t>Menganalisis hubungan antara struktur jaringan penyusun organ pada sistem respirasi dan mebgaitkannya dengan bioprosesnya sehingga dapat menjelaskan proses pernapasan serta gangguan fungsi yang mungkin terjadi pada sistem pernapasan manusia melalui studi literatur, pengamatan, percobaan, dan simulasi.</a:t>
            </a:r>
          </a:p>
          <a:p>
            <a:r>
              <a:rPr lang="id-ID" dirty="0" smtClean="0"/>
              <a:t>Menyajikan hasil analisis tentang kelainan pada struktur dan fungsi jaringan jaringan organ pernapasan/respirasi yang menyebabkan gangguan sistem respirasi manusia melalui berbagai bentuk media presentasi.</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1414"/>
            <a:ext cx="8258204" cy="6715148"/>
          </a:xfrm>
        </p:spPr>
        <p:txBody>
          <a:bodyPr>
            <a:normAutofit/>
          </a:bodyPr>
          <a:lstStyle/>
          <a:p>
            <a:pPr>
              <a:buNone/>
            </a:pPr>
            <a:r>
              <a:rPr lang="id-ID" b="1" dirty="0" smtClean="0">
                <a:solidFill>
                  <a:srgbClr val="FFFF00"/>
                </a:solidFill>
              </a:rPr>
              <a:t>2. Transpor Oksigen</a:t>
            </a:r>
          </a:p>
          <a:p>
            <a:r>
              <a:rPr lang="id-ID" dirty="0" smtClean="0"/>
              <a:t>Oksigen diikat oleh hemoglobin yang terdiri atas 4 gugus heme yang dapat berikatan dengan O</a:t>
            </a:r>
            <a:r>
              <a:rPr lang="id-ID" baseline="-25000" dirty="0" smtClean="0"/>
              <a:t>2</a:t>
            </a:r>
            <a:r>
              <a:rPr lang="id-ID" dirty="0" smtClean="0"/>
              <a:t> membentuk oksihemoglobin (HbO</a:t>
            </a:r>
            <a:r>
              <a:rPr lang="id-ID" baseline="-25000" dirty="0" smtClean="0"/>
              <a:t>2</a:t>
            </a:r>
            <a:r>
              <a:rPr lang="id-ID" dirty="0" smtClean="0"/>
              <a:t>).</a:t>
            </a:r>
          </a:p>
          <a:p>
            <a:pPr marL="411163" indent="46038">
              <a:buNone/>
            </a:pPr>
            <a:r>
              <a:rPr lang="id-ID" dirty="0" smtClean="0"/>
              <a:t>Hb</a:t>
            </a:r>
            <a:r>
              <a:rPr lang="id-ID" baseline="-25000" dirty="0" smtClean="0"/>
              <a:t>4</a:t>
            </a:r>
            <a:r>
              <a:rPr lang="id-ID" dirty="0" smtClean="0"/>
              <a:t> + O</a:t>
            </a:r>
            <a:r>
              <a:rPr lang="id-ID" baseline="-25000" dirty="0" smtClean="0"/>
              <a:t>2</a:t>
            </a:r>
            <a:r>
              <a:rPr lang="id-ID" dirty="0" smtClean="0"/>
              <a:t> </a:t>
            </a:r>
            <a:r>
              <a:rPr lang="id-ID" dirty="0" smtClean="0">
                <a:sym typeface="Wingdings" pitchFamily="2" charset="2"/>
              </a:rPr>
              <a:t></a:t>
            </a:r>
            <a:r>
              <a:rPr lang="id-ID" dirty="0" smtClean="0"/>
              <a:t> Hb</a:t>
            </a:r>
            <a:r>
              <a:rPr lang="id-ID" baseline="-25000" dirty="0" smtClean="0"/>
              <a:t>4</a:t>
            </a:r>
            <a:r>
              <a:rPr lang="id-ID" dirty="0" smtClean="0"/>
              <a:t>O</a:t>
            </a:r>
            <a:r>
              <a:rPr lang="id-ID" baseline="-25000" dirty="0" smtClean="0"/>
              <a:t>2</a:t>
            </a:r>
          </a:p>
          <a:p>
            <a:pPr marL="411163" indent="46038">
              <a:buNone/>
            </a:pPr>
            <a:r>
              <a:rPr lang="id-ID" dirty="0" smtClean="0"/>
              <a:t>Hb</a:t>
            </a:r>
            <a:r>
              <a:rPr lang="id-ID" baseline="-25000" dirty="0" smtClean="0"/>
              <a:t>4</a:t>
            </a:r>
            <a:r>
              <a:rPr lang="id-ID" dirty="0" smtClean="0"/>
              <a:t>O</a:t>
            </a:r>
            <a:r>
              <a:rPr lang="id-ID" baseline="-25000" dirty="0" smtClean="0"/>
              <a:t>2</a:t>
            </a:r>
            <a:r>
              <a:rPr lang="id-ID" dirty="0" smtClean="0"/>
              <a:t> + O</a:t>
            </a:r>
            <a:r>
              <a:rPr lang="id-ID" baseline="-25000" dirty="0" smtClean="0"/>
              <a:t>2</a:t>
            </a:r>
            <a:r>
              <a:rPr lang="id-ID" dirty="0" smtClean="0"/>
              <a:t> </a:t>
            </a:r>
            <a:r>
              <a:rPr lang="id-ID" dirty="0" smtClean="0">
                <a:sym typeface="Wingdings" pitchFamily="2" charset="2"/>
              </a:rPr>
              <a:t></a:t>
            </a:r>
            <a:r>
              <a:rPr lang="id-ID" dirty="0" smtClean="0"/>
              <a:t> Hb</a:t>
            </a:r>
            <a:r>
              <a:rPr lang="id-ID" baseline="-25000" dirty="0" smtClean="0"/>
              <a:t>4</a:t>
            </a:r>
            <a:r>
              <a:rPr lang="id-ID" dirty="0" smtClean="0"/>
              <a:t>O</a:t>
            </a:r>
            <a:r>
              <a:rPr lang="id-ID" baseline="-25000" dirty="0" smtClean="0"/>
              <a:t>4</a:t>
            </a:r>
          </a:p>
          <a:p>
            <a:pPr marL="411163" indent="46038">
              <a:buNone/>
            </a:pPr>
            <a:r>
              <a:rPr lang="id-ID" dirty="0" smtClean="0"/>
              <a:t>Hb</a:t>
            </a:r>
            <a:r>
              <a:rPr lang="id-ID" baseline="-25000" dirty="0" smtClean="0"/>
              <a:t>4</a:t>
            </a:r>
            <a:r>
              <a:rPr lang="id-ID" dirty="0" smtClean="0"/>
              <a:t>O</a:t>
            </a:r>
            <a:r>
              <a:rPr lang="id-ID" baseline="-25000" dirty="0" smtClean="0"/>
              <a:t>4</a:t>
            </a:r>
            <a:r>
              <a:rPr lang="id-ID" dirty="0" smtClean="0"/>
              <a:t> + O</a:t>
            </a:r>
            <a:r>
              <a:rPr lang="id-ID" baseline="-25000" dirty="0" smtClean="0"/>
              <a:t>2</a:t>
            </a:r>
            <a:r>
              <a:rPr lang="id-ID" dirty="0" smtClean="0"/>
              <a:t> </a:t>
            </a:r>
            <a:r>
              <a:rPr lang="id-ID" dirty="0" smtClean="0">
                <a:sym typeface="Wingdings" pitchFamily="2" charset="2"/>
              </a:rPr>
              <a:t></a:t>
            </a:r>
            <a:r>
              <a:rPr lang="id-ID" dirty="0" smtClean="0"/>
              <a:t> Hb</a:t>
            </a:r>
            <a:r>
              <a:rPr lang="id-ID" baseline="-25000" dirty="0" smtClean="0"/>
              <a:t>4</a:t>
            </a:r>
            <a:r>
              <a:rPr lang="id-ID" dirty="0" smtClean="0"/>
              <a:t>O</a:t>
            </a:r>
            <a:r>
              <a:rPr lang="id-ID" baseline="-25000" dirty="0" smtClean="0"/>
              <a:t>6</a:t>
            </a:r>
          </a:p>
          <a:p>
            <a:pPr marL="411163" indent="46038">
              <a:buNone/>
            </a:pPr>
            <a:r>
              <a:rPr lang="id-ID" dirty="0" smtClean="0"/>
              <a:t>Hb</a:t>
            </a:r>
            <a:r>
              <a:rPr lang="id-ID" baseline="-25000" dirty="0" smtClean="0"/>
              <a:t>4</a:t>
            </a:r>
            <a:r>
              <a:rPr lang="id-ID" dirty="0" smtClean="0"/>
              <a:t>O</a:t>
            </a:r>
            <a:r>
              <a:rPr lang="id-ID" baseline="-25000" dirty="0" smtClean="0"/>
              <a:t>6</a:t>
            </a:r>
            <a:r>
              <a:rPr lang="id-ID" dirty="0" smtClean="0"/>
              <a:t> + O</a:t>
            </a:r>
            <a:r>
              <a:rPr lang="id-ID" baseline="-25000" dirty="0" smtClean="0"/>
              <a:t>2</a:t>
            </a:r>
            <a:r>
              <a:rPr lang="id-ID" dirty="0" smtClean="0"/>
              <a:t> </a:t>
            </a:r>
            <a:r>
              <a:rPr lang="id-ID" dirty="0" smtClean="0">
                <a:sym typeface="Wingdings" pitchFamily="2" charset="2"/>
              </a:rPr>
              <a:t></a:t>
            </a:r>
            <a:r>
              <a:rPr lang="id-ID" dirty="0" smtClean="0"/>
              <a:t> Hb</a:t>
            </a:r>
            <a:r>
              <a:rPr lang="id-ID" baseline="-25000" dirty="0" smtClean="0"/>
              <a:t>4</a:t>
            </a:r>
            <a:r>
              <a:rPr lang="id-ID" dirty="0" smtClean="0"/>
              <a:t>O</a:t>
            </a:r>
            <a:r>
              <a:rPr lang="id-ID" baseline="-25000" dirty="0" smtClean="0"/>
              <a:t>8</a:t>
            </a:r>
          </a:p>
          <a:p>
            <a:pPr>
              <a:buNone/>
            </a:pPr>
            <a:r>
              <a:rPr lang="id-ID" b="1" dirty="0" smtClean="0">
                <a:solidFill>
                  <a:srgbClr val="FFFF00"/>
                </a:solidFill>
              </a:rPr>
              <a:t>3. Transpor Karbon Dioksida</a:t>
            </a:r>
          </a:p>
          <a:p>
            <a:r>
              <a:rPr lang="id-ID" dirty="0" smtClean="0"/>
              <a:t>Karbon dioksida diangkut oleh darah dengan 3 cara: CO</a:t>
            </a:r>
            <a:r>
              <a:rPr lang="id-ID" baseline="-25000" dirty="0" smtClean="0"/>
              <a:t>2</a:t>
            </a:r>
            <a:r>
              <a:rPr lang="id-ID" dirty="0" smtClean="0"/>
              <a:t> larut dalam plasma darah, CO</a:t>
            </a:r>
            <a:r>
              <a:rPr lang="id-ID" baseline="-25000" dirty="0" smtClean="0"/>
              <a:t>2</a:t>
            </a:r>
            <a:r>
              <a:rPr lang="id-ID" dirty="0" smtClean="0"/>
              <a:t> terikat oleh hemoglobin (HbCO</a:t>
            </a:r>
            <a:r>
              <a:rPr lang="id-ID" baseline="-25000" dirty="0" smtClean="0"/>
              <a:t>2</a:t>
            </a:r>
            <a:r>
              <a:rPr lang="id-ID" dirty="0" smtClean="0"/>
              <a:t>), CO</a:t>
            </a:r>
            <a:r>
              <a:rPr lang="id-ID" baseline="-25000" dirty="0" smtClean="0"/>
              <a:t>2</a:t>
            </a:r>
            <a:r>
              <a:rPr lang="id-ID" dirty="0" smtClean="0"/>
              <a:t> berbentuk bikarbonat (HCO</a:t>
            </a:r>
            <a:r>
              <a:rPr lang="id-ID" baseline="30000" dirty="0" smtClean="0"/>
              <a:t>-</a:t>
            </a:r>
            <a:r>
              <a:rPr lang="id-ID" baseline="-25000" dirty="0" smtClean="0"/>
              <a:t>3</a:t>
            </a:r>
            <a:r>
              <a:rPr lang="id-ID" dirty="0" smtClean="0"/>
              <a: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2852"/>
            <a:ext cx="7772400" cy="914400"/>
          </a:xfrm>
        </p:spPr>
        <p:txBody>
          <a:bodyPr/>
          <a:lstStyle/>
          <a:p>
            <a:r>
              <a:rPr lang="id-ID" dirty="0" smtClean="0"/>
              <a:t>E. Volume dan Kapasitas Paru-paru</a:t>
            </a:r>
            <a:endParaRPr lang="id-ID" dirty="0"/>
          </a:p>
        </p:txBody>
      </p:sp>
      <p:sp>
        <p:nvSpPr>
          <p:cNvPr id="3" name="Content Placeholder 2"/>
          <p:cNvSpPr>
            <a:spLocks noGrp="1"/>
          </p:cNvSpPr>
          <p:nvPr>
            <p:ph idx="1"/>
          </p:nvPr>
        </p:nvSpPr>
        <p:spPr>
          <a:xfrm>
            <a:off x="642910" y="1357298"/>
            <a:ext cx="8258204" cy="5429264"/>
          </a:xfrm>
        </p:spPr>
        <p:txBody>
          <a:bodyPr>
            <a:normAutofit/>
          </a:bodyPr>
          <a:lstStyle/>
          <a:p>
            <a:r>
              <a:rPr lang="id-ID" sz="2600" b="1" dirty="0" smtClean="0">
                <a:solidFill>
                  <a:srgbClr val="FFFF00"/>
                </a:solidFill>
              </a:rPr>
              <a:t>Volume Tidak (VT)</a:t>
            </a:r>
            <a:r>
              <a:rPr lang="id-ID" sz="2600" b="1" dirty="0" smtClean="0"/>
              <a:t>: </a:t>
            </a:r>
            <a:r>
              <a:rPr lang="id-ID" sz="2600" dirty="0" smtClean="0"/>
              <a:t>volume udara yang masuk atau keluar dari paru-paru selama pernapasan normal.</a:t>
            </a:r>
          </a:p>
          <a:p>
            <a:r>
              <a:rPr lang="id-ID" sz="2600" b="1" dirty="0" smtClean="0">
                <a:solidFill>
                  <a:srgbClr val="FFFF00"/>
                </a:solidFill>
              </a:rPr>
              <a:t>Volume Cadangan Inspirasi (VCI)</a:t>
            </a:r>
            <a:r>
              <a:rPr lang="id-ID" sz="2600" b="1" dirty="0" smtClean="0"/>
              <a:t>: </a:t>
            </a:r>
            <a:r>
              <a:rPr lang="id-ID" sz="2600" dirty="0" smtClean="0"/>
              <a:t>volume udara ekstra yang masuk ke paru-paru dengan inspirasi maksimum di atas inspirasi tidal.</a:t>
            </a:r>
          </a:p>
          <a:p>
            <a:r>
              <a:rPr lang="id-ID" sz="2600" b="1" dirty="0" smtClean="0">
                <a:solidFill>
                  <a:srgbClr val="FFFF00"/>
                </a:solidFill>
              </a:rPr>
              <a:t>Volume Cadangan Ekspirasi (VCE)</a:t>
            </a:r>
            <a:r>
              <a:rPr lang="id-ID" sz="2600" b="1" dirty="0" smtClean="0"/>
              <a:t>: </a:t>
            </a:r>
            <a:r>
              <a:rPr lang="id-ID" sz="2600" dirty="0" smtClean="0"/>
              <a:t>volume udara ekstra yang dapat dikeluarkan dengan kuat pasa akhir ekspirasi tidal.</a:t>
            </a:r>
          </a:p>
          <a:p>
            <a:r>
              <a:rPr lang="id-ID" sz="2600" b="1" dirty="0" smtClean="0">
                <a:solidFill>
                  <a:srgbClr val="FFFF00"/>
                </a:solidFill>
              </a:rPr>
              <a:t>Volume Residu (VR)</a:t>
            </a:r>
            <a:r>
              <a:rPr lang="id-ID" sz="2600" b="1" dirty="0" smtClean="0"/>
              <a:t>: </a:t>
            </a:r>
            <a:r>
              <a:rPr lang="id-ID" sz="2600" dirty="0" smtClean="0"/>
              <a:t>volume udara sisa dalam paru-paru setelah melakukan ekspirasi kuat.</a:t>
            </a:r>
          </a:p>
          <a:p>
            <a:r>
              <a:rPr lang="id-ID" sz="2600" b="1" dirty="0" smtClean="0">
                <a:solidFill>
                  <a:srgbClr val="FFFF00"/>
                </a:solidFill>
              </a:rPr>
              <a:t>Kapasitas Residu Fungsional (KFR)</a:t>
            </a:r>
            <a:r>
              <a:rPr lang="id-ID" sz="2600" b="1" dirty="0" smtClean="0"/>
              <a:t>: </a:t>
            </a:r>
            <a:r>
              <a:rPr lang="id-ID" sz="2600" dirty="0" smtClean="0"/>
              <a:t>volume residu ditambah volume cadangan ekspirasi (KRF = VR + VCE).</a:t>
            </a:r>
          </a:p>
          <a:p>
            <a:endParaRPr lang="id-ID" sz="2600"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14314"/>
            <a:ext cx="8501122" cy="6500834"/>
          </a:xfrm>
        </p:spPr>
        <p:txBody>
          <a:bodyPr>
            <a:normAutofit/>
          </a:bodyPr>
          <a:lstStyle/>
          <a:p>
            <a:r>
              <a:rPr lang="id-ID" sz="2600" b="1" dirty="0" smtClean="0">
                <a:solidFill>
                  <a:srgbClr val="FFFF00"/>
                </a:solidFill>
              </a:rPr>
              <a:t>Kapasitas Residu Fungsional (KFR)</a:t>
            </a:r>
            <a:r>
              <a:rPr lang="id-ID" sz="2600" b="1" dirty="0" smtClean="0"/>
              <a:t>: </a:t>
            </a:r>
            <a:r>
              <a:rPr lang="id-ID" sz="2600" dirty="0" smtClean="0"/>
              <a:t>volume residu ditambah volume cadangan ekspirasi (VR + VCE).</a:t>
            </a:r>
          </a:p>
          <a:p>
            <a:r>
              <a:rPr lang="id-ID" sz="2600" b="1" dirty="0" smtClean="0">
                <a:solidFill>
                  <a:srgbClr val="FFFF00"/>
                </a:solidFill>
              </a:rPr>
              <a:t>Kapasitas Inspirasi (KI)</a:t>
            </a:r>
            <a:r>
              <a:rPr lang="id-ID" sz="2600" b="1" dirty="0" smtClean="0"/>
              <a:t>: </a:t>
            </a:r>
            <a:r>
              <a:rPr lang="id-ID" sz="2600" dirty="0" smtClean="0"/>
              <a:t>volume tidal ditambah volume cadangan inspirasi (VT + VCI).</a:t>
            </a:r>
          </a:p>
          <a:p>
            <a:r>
              <a:rPr lang="id-ID" sz="2600" b="1" dirty="0" smtClean="0">
                <a:solidFill>
                  <a:srgbClr val="FFFF00"/>
                </a:solidFill>
              </a:rPr>
              <a:t>Kapasitas Vital (KV)</a:t>
            </a:r>
            <a:r>
              <a:rPr lang="id-ID" sz="2600" b="1" dirty="0" smtClean="0"/>
              <a:t>: </a:t>
            </a:r>
            <a:r>
              <a:rPr lang="id-ID" sz="2600" dirty="0" smtClean="0"/>
              <a:t>penambahan volume tidal, volume cadangan inspirasi, dan volume cadangan ekspirasi (VT + VCI + VCE).</a:t>
            </a:r>
          </a:p>
          <a:p>
            <a:r>
              <a:rPr lang="id-ID" sz="2600" b="1" dirty="0" smtClean="0">
                <a:solidFill>
                  <a:srgbClr val="FFFF00"/>
                </a:solidFill>
              </a:rPr>
              <a:t>Kapasitas Total Paru-Paru (KTP)</a:t>
            </a:r>
            <a:r>
              <a:rPr lang="id-ID" sz="2600" b="1" dirty="0" smtClean="0"/>
              <a:t>: </a:t>
            </a:r>
            <a:r>
              <a:rPr lang="id-ID" sz="2600" dirty="0" smtClean="0"/>
              <a:t>kapasitas vital ditambah volume residu (KV + VR).</a:t>
            </a:r>
          </a:p>
          <a:p>
            <a:r>
              <a:rPr lang="id-ID" sz="2600" b="1" dirty="0" smtClean="0">
                <a:solidFill>
                  <a:srgbClr val="FFFF00"/>
                </a:solidFill>
              </a:rPr>
              <a:t>Volume respirasi per menit</a:t>
            </a:r>
            <a:r>
              <a:rPr lang="id-ID" sz="2600" dirty="0" smtClean="0"/>
              <a:t>: volume tidal dikali jumlah </a:t>
            </a:r>
            <a:r>
              <a:rPr lang="id-ID" sz="2600" b="1" dirty="0" smtClean="0"/>
              <a:t>pernapasan permenit.</a:t>
            </a:r>
          </a:p>
          <a:p>
            <a:r>
              <a:rPr lang="id-ID" sz="2600" b="1" dirty="0" smtClean="0">
                <a:solidFill>
                  <a:srgbClr val="FFFF00"/>
                </a:solidFill>
              </a:rPr>
              <a:t>Volume ekspirasi kuat dalam satu detik (VEK1)</a:t>
            </a:r>
            <a:r>
              <a:rPr lang="id-ID" sz="2600" b="1" dirty="0" smtClean="0"/>
              <a:t>: </a:t>
            </a:r>
            <a:r>
              <a:rPr lang="id-ID" sz="2600" dirty="0" smtClean="0"/>
              <a:t>volume udara yang dapat dikeluarkan dari paru-paru yang terinflasi maksimum pada saat detik pertama ekspirasi maksimum</a:t>
            </a:r>
            <a:endParaRPr lang="id-ID" sz="26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371460"/>
            <a:ext cx="8715404" cy="914400"/>
          </a:xfrm>
        </p:spPr>
        <p:txBody>
          <a:bodyPr/>
          <a:lstStyle/>
          <a:p>
            <a:r>
              <a:rPr lang="id-ID" dirty="0" smtClean="0"/>
              <a:t>II. BAHAYA ROKOK BAGI KESEHATAN</a:t>
            </a:r>
            <a:endParaRPr lang="id-ID" dirty="0"/>
          </a:p>
        </p:txBody>
      </p:sp>
      <p:sp>
        <p:nvSpPr>
          <p:cNvPr id="3" name="Content Placeholder 2"/>
          <p:cNvSpPr>
            <a:spLocks noGrp="1"/>
          </p:cNvSpPr>
          <p:nvPr>
            <p:ph idx="1"/>
          </p:nvPr>
        </p:nvSpPr>
        <p:spPr>
          <a:xfrm>
            <a:off x="600076" y="1214422"/>
            <a:ext cx="8258204" cy="5141138"/>
          </a:xfrm>
        </p:spPr>
        <p:txBody>
          <a:bodyPr>
            <a:normAutofit/>
          </a:bodyPr>
          <a:lstStyle/>
          <a:p>
            <a:r>
              <a:rPr lang="id-ID" dirty="0" smtClean="0"/>
              <a:t>Rokok berbahaya bagi orang yang merokok (perokok aktif) maupun orang di sekitar perokok yang bukan perokok (perokok pasif).</a:t>
            </a:r>
          </a:p>
          <a:p>
            <a:r>
              <a:rPr lang="id-ID" dirty="0" smtClean="0"/>
              <a:t>Perokok aktif memiliki napas pendek, mudah lelah, kemampuan indra penciuman dan pengecap rasa berkurang, iritasi mata, sakit kepala, dan pusing.</a:t>
            </a:r>
          </a:p>
          <a:p>
            <a:r>
              <a:rPr lang="id-ID" dirty="0" smtClean="0"/>
              <a:t>Akibat merokok: kekurangan gizi, pertumuhan eterhambar, dan kecerdasan sulit berkembang.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857232"/>
            <a:ext cx="7772400" cy="5498328"/>
          </a:xfrm>
        </p:spPr>
        <p:txBody>
          <a:bodyPr>
            <a:normAutofit/>
          </a:bodyPr>
          <a:lstStyle/>
          <a:p>
            <a:pPr marL="82550" indent="-14288">
              <a:buNone/>
            </a:pPr>
            <a:r>
              <a:rPr lang="id-ID" dirty="0" smtClean="0"/>
              <a:t>Beberapa zat dalam rokok yang sangat berbahaya:</a:t>
            </a:r>
          </a:p>
          <a:p>
            <a:r>
              <a:rPr lang="id-ID" b="1" dirty="0" smtClean="0">
                <a:solidFill>
                  <a:srgbClr val="FFFF00"/>
                </a:solidFill>
              </a:rPr>
              <a:t>Nikotin</a:t>
            </a:r>
            <a:r>
              <a:rPr lang="id-ID" dirty="0" smtClean="0"/>
              <a:t>, zat candu yang sangat toksik, merusak jantung dan sirkulasi darah, dan bersifat karsinogen.</a:t>
            </a:r>
          </a:p>
          <a:p>
            <a:r>
              <a:rPr lang="id-ID" b="1" dirty="0" smtClean="0">
                <a:solidFill>
                  <a:srgbClr val="FFFF00"/>
                </a:solidFill>
              </a:rPr>
              <a:t>Tar</a:t>
            </a:r>
            <a:r>
              <a:rPr lang="id-ID" dirty="0" smtClean="0"/>
              <a:t>, dapat merusak sel paru-paru dan menyebabkan kanker.</a:t>
            </a:r>
          </a:p>
          <a:p>
            <a:r>
              <a:rPr lang="id-ID" b="1" dirty="0" smtClean="0">
                <a:solidFill>
                  <a:srgbClr val="FFFF00"/>
                </a:solidFill>
              </a:rPr>
              <a:t>Karbon monoksida (CO)</a:t>
            </a:r>
            <a:r>
              <a:rPr lang="id-ID" dirty="0" smtClean="0"/>
              <a:t>, gas beracun yang dapat mengakibatkan berkurangnya kemampuan darah mengikat oksigen.</a:t>
            </a:r>
          </a:p>
          <a:p>
            <a:endParaRPr lang="id-ID"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786" y="357190"/>
            <a:ext cx="8229600" cy="1500174"/>
          </a:xfrm>
        </p:spPr>
        <p:txBody>
          <a:bodyPr/>
          <a:lstStyle/>
          <a:p>
            <a:r>
              <a:rPr lang="id-ID" dirty="0" smtClean="0"/>
              <a:t>III. PENGARUH PENCEMARAN UDARA TERHADAP SISTEM PERNAPASAN</a:t>
            </a:r>
            <a:endParaRPr lang="id-ID" dirty="0"/>
          </a:p>
        </p:txBody>
      </p:sp>
      <p:sp>
        <p:nvSpPr>
          <p:cNvPr id="3" name="Content Placeholder 2"/>
          <p:cNvSpPr>
            <a:spLocks noGrp="1"/>
          </p:cNvSpPr>
          <p:nvPr>
            <p:ph idx="1"/>
          </p:nvPr>
        </p:nvSpPr>
        <p:spPr>
          <a:xfrm>
            <a:off x="528638" y="1785926"/>
            <a:ext cx="8401080" cy="4569634"/>
          </a:xfrm>
        </p:spPr>
        <p:txBody>
          <a:bodyPr>
            <a:noAutofit/>
          </a:bodyPr>
          <a:lstStyle/>
          <a:p>
            <a:r>
              <a:rPr lang="id-ID" sz="2800" dirty="0" smtClean="0"/>
              <a:t>Pencemaran udara dapat disebabkan oleh zat pencemar alamiah (debu gunung berapi, asap kebakaran hutan, dll) maupun zat pencemar nonalamiah (gas beracun dari kendaraan bermotor, asap pembakaran, materi dari pertambangan, dll).</a:t>
            </a:r>
          </a:p>
          <a:p>
            <a:r>
              <a:rPr lang="id-ID" sz="2800" dirty="0" smtClean="0"/>
              <a:t>Substansi pencemaran udara yang masuk ke sistem pernapasan pada akhirnya dapat mengganggu pengikatan oksigen oleh hemoglobin, menghambat pembentukan hemoglobin, merusak fungsi hati dan ginjal, dan menyebabkan kerusakan saraf.</a:t>
            </a:r>
            <a:endParaRPr lang="id-ID"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2910" y="285728"/>
            <a:ext cx="8229600" cy="914400"/>
          </a:xfrm>
        </p:spPr>
        <p:txBody>
          <a:bodyPr/>
          <a:lstStyle/>
          <a:p>
            <a:r>
              <a:rPr lang="id-ID" dirty="0" smtClean="0"/>
              <a:t>IV. GANGGUAN SISTEM PERNAPASAN</a:t>
            </a:r>
            <a:endParaRPr lang="id-ID" dirty="0"/>
          </a:p>
        </p:txBody>
      </p:sp>
      <p:sp>
        <p:nvSpPr>
          <p:cNvPr id="3" name="Content Placeholder 2"/>
          <p:cNvSpPr>
            <a:spLocks noGrp="1"/>
          </p:cNvSpPr>
          <p:nvPr>
            <p:ph idx="1"/>
          </p:nvPr>
        </p:nvSpPr>
        <p:spPr>
          <a:xfrm>
            <a:off x="700086" y="1428736"/>
            <a:ext cx="3943352" cy="4572000"/>
          </a:xfrm>
        </p:spPr>
        <p:txBody>
          <a:bodyPr>
            <a:normAutofit lnSpcReduction="10000"/>
          </a:bodyPr>
          <a:lstStyle/>
          <a:p>
            <a:r>
              <a:rPr lang="id-ID" dirty="0" smtClean="0"/>
              <a:t>Tuberkulosis (TBC)</a:t>
            </a:r>
          </a:p>
          <a:p>
            <a:r>
              <a:rPr lang="id-ID" dirty="0" smtClean="0"/>
              <a:t>Faringitis</a:t>
            </a:r>
          </a:p>
          <a:p>
            <a:r>
              <a:rPr lang="id-ID" dirty="0" smtClean="0"/>
              <a:t>Difter</a:t>
            </a:r>
          </a:p>
          <a:p>
            <a:r>
              <a:rPr lang="id-ID" dirty="0" smtClean="0"/>
              <a:t>Pneumonia (radang paru-paru)</a:t>
            </a:r>
          </a:p>
          <a:p>
            <a:r>
              <a:rPr lang="id-ID" dirty="0" smtClean="0"/>
              <a:t>Kanker paru-paru</a:t>
            </a:r>
          </a:p>
          <a:p>
            <a:r>
              <a:rPr lang="id-ID" dirty="0" smtClean="0"/>
              <a:t>Hiperkapnia</a:t>
            </a:r>
          </a:p>
          <a:p>
            <a:pPr lvl="0">
              <a:defRPr/>
            </a:pPr>
            <a:r>
              <a:rPr lang="id-ID" dirty="0" smtClean="0"/>
              <a:t>Hipoksemia</a:t>
            </a:r>
          </a:p>
          <a:p>
            <a:pPr lvl="0">
              <a:defRPr/>
            </a:pPr>
            <a:r>
              <a:rPr lang="id-ID" dirty="0" smtClean="0"/>
              <a:t>Asfiksia</a:t>
            </a:r>
          </a:p>
        </p:txBody>
      </p:sp>
      <p:sp>
        <p:nvSpPr>
          <p:cNvPr id="4" name="Content Placeholder 2"/>
          <p:cNvSpPr txBox="1">
            <a:spLocks/>
          </p:cNvSpPr>
          <p:nvPr/>
        </p:nvSpPr>
        <p:spPr>
          <a:xfrm>
            <a:off x="4772052" y="1431134"/>
            <a:ext cx="3943352" cy="5072042"/>
          </a:xfrm>
          <a:prstGeom prst="rect">
            <a:avLst/>
          </a:prstGeom>
        </p:spPr>
        <p:txBody>
          <a:bodyPr vert="horz">
            <a:normAutofit lnSpcReduction="10000"/>
          </a:bodyPr>
          <a:lstStyle/>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id-ID" sz="3000" b="0" i="0" u="none" strike="noStrike" kern="1200" cap="none" spc="0" normalizeH="0" baseline="0" noProof="0" dirty="0" smtClean="0">
                <a:ln>
                  <a:noFill/>
                </a:ln>
                <a:solidFill>
                  <a:schemeClr val="tx1"/>
                </a:solidFill>
                <a:effectLst/>
                <a:uLnTx/>
                <a:uFillTx/>
                <a:latin typeface="+mn-lt"/>
                <a:ea typeface="+mn-ea"/>
                <a:cs typeface="+mn-cs"/>
              </a:rPr>
              <a:t>Penyakit pulmonar</a:t>
            </a:r>
            <a:r>
              <a:rPr kumimoji="0" lang="id-ID" sz="3000" b="0" i="0" u="none" strike="noStrike" kern="1200" cap="none" spc="0" normalizeH="0" noProof="0" dirty="0" smtClean="0">
                <a:ln>
                  <a:noFill/>
                </a:ln>
                <a:solidFill>
                  <a:schemeClr val="tx1"/>
                </a:solidFill>
                <a:effectLst/>
                <a:uLnTx/>
                <a:uFillTx/>
                <a:latin typeface="+mn-lt"/>
                <a:ea typeface="+mn-ea"/>
                <a:cs typeface="+mn-cs"/>
              </a:rPr>
              <a:t> obstruktif menahun</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lang="id-ID" sz="3000" baseline="0" dirty="0" smtClean="0"/>
              <a:t>Dispnea</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kumimoji="0" lang="id-ID" sz="3000" b="0" i="0" u="none" strike="noStrike" kern="1200" cap="none" spc="0" normalizeH="0" noProof="0" dirty="0" smtClean="0">
                <a:ln>
                  <a:noFill/>
                </a:ln>
                <a:solidFill>
                  <a:schemeClr val="tx1"/>
                </a:solidFill>
                <a:effectLst/>
                <a:uLnTx/>
                <a:uFillTx/>
                <a:latin typeface="+mn-lt"/>
                <a:ea typeface="+mn-ea"/>
                <a:cs typeface="+mn-cs"/>
              </a:rPr>
              <a:t>Apnea tidur</a:t>
            </a:r>
          </a:p>
          <a:p>
            <a:pPr marL="411480" marR="0" lvl="0" indent="-342900" algn="l" defTabSz="914400" rtl="0" eaLnBrk="1" fontAlgn="auto" latinLnBrk="0" hangingPunct="1">
              <a:lnSpc>
                <a:spcPct val="100000"/>
              </a:lnSpc>
              <a:spcBef>
                <a:spcPts val="700"/>
              </a:spcBef>
              <a:spcAft>
                <a:spcPts val="0"/>
              </a:spcAft>
              <a:buClr>
                <a:schemeClr val="tx2"/>
              </a:buClr>
              <a:buSzPct val="95000"/>
              <a:buFont typeface="Wingdings"/>
              <a:buChar char=""/>
              <a:tabLst/>
              <a:defRPr/>
            </a:pPr>
            <a:r>
              <a:rPr lang="id-ID" sz="3000" baseline="0" dirty="0" smtClean="0"/>
              <a:t>Influenza, parainfluena (sindrom batuk pilek0, flu burung, dan SARS (</a:t>
            </a:r>
            <a:r>
              <a:rPr lang="id-ID" sz="3000" i="1" baseline="0" dirty="0" smtClean="0"/>
              <a:t>Severe Avian</a:t>
            </a:r>
            <a:r>
              <a:rPr lang="id-ID" sz="3000" i="1" dirty="0" smtClean="0"/>
              <a:t> influenza Syndrome</a:t>
            </a:r>
            <a:r>
              <a:rPr lang="id-ID" sz="3000" dirty="0" smtClean="0"/>
              <a:t>)</a:t>
            </a:r>
            <a:endParaRPr kumimoji="0" lang="id-ID"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442898"/>
            <a:ext cx="8229600" cy="914400"/>
          </a:xfrm>
        </p:spPr>
        <p:txBody>
          <a:bodyPr/>
          <a:lstStyle/>
          <a:p>
            <a:r>
              <a:rPr lang="id-ID" dirty="0" smtClean="0"/>
              <a:t>V. TEKNOLOGI SISTEM PERNAPASAN</a:t>
            </a:r>
            <a:endParaRPr lang="id-ID" dirty="0"/>
          </a:p>
        </p:txBody>
      </p:sp>
      <p:sp>
        <p:nvSpPr>
          <p:cNvPr id="3" name="Content Placeholder 2"/>
          <p:cNvSpPr>
            <a:spLocks noGrp="1"/>
          </p:cNvSpPr>
          <p:nvPr>
            <p:ph idx="1"/>
          </p:nvPr>
        </p:nvSpPr>
        <p:spPr>
          <a:xfrm>
            <a:off x="528638" y="1428736"/>
            <a:ext cx="8329642" cy="5429264"/>
          </a:xfrm>
        </p:spPr>
        <p:txBody>
          <a:bodyPr>
            <a:normAutofit/>
          </a:bodyPr>
          <a:lstStyle/>
          <a:p>
            <a:r>
              <a:rPr lang="id-ID" sz="2800" b="1" dirty="0" smtClean="0">
                <a:solidFill>
                  <a:srgbClr val="FFFF00"/>
                </a:solidFill>
              </a:rPr>
              <a:t>Trakeostomi</a:t>
            </a:r>
            <a:r>
              <a:rPr lang="id-ID" sz="2800" dirty="0" smtClean="0"/>
              <a:t>, pembuatan lubang pada dinding alveolus untuk mempertahankan jalan napas agar udara masuk ke paru-paru melewati jalan napas bagian atas.</a:t>
            </a:r>
          </a:p>
          <a:p>
            <a:r>
              <a:rPr lang="id-ID" sz="2800" b="1" dirty="0" smtClean="0">
                <a:solidFill>
                  <a:srgbClr val="FFFF00"/>
                </a:solidFill>
              </a:rPr>
              <a:t>Pulmotor</a:t>
            </a:r>
            <a:r>
              <a:rPr lang="id-ID" sz="2800" dirty="0" smtClean="0"/>
              <a:t>, alat untuk melakukan pernapasan buatan.</a:t>
            </a:r>
          </a:p>
          <a:p>
            <a:r>
              <a:rPr lang="id-ID" sz="2800" b="1" dirty="0" smtClean="0">
                <a:solidFill>
                  <a:srgbClr val="FFFF00"/>
                </a:solidFill>
              </a:rPr>
              <a:t>Terapi oksigen</a:t>
            </a:r>
            <a:r>
              <a:rPr lang="id-ID" sz="2800" dirty="0" smtClean="0"/>
              <a:t>, pemberian oksigen melalui peralatan emergency oksigen.</a:t>
            </a:r>
          </a:p>
          <a:p>
            <a:r>
              <a:rPr lang="id-ID" sz="2800" b="1" dirty="0" smtClean="0">
                <a:solidFill>
                  <a:srgbClr val="FFFF00"/>
                </a:solidFill>
              </a:rPr>
              <a:t>Terapi oksigen hiperbarik</a:t>
            </a:r>
            <a:r>
              <a:rPr lang="id-ID" sz="2800" dirty="0" smtClean="0"/>
              <a:t>, pemberian oksigen 100% kepada pasien di dalam ruangan hiperbaik bertekanan lebih tinggi dari udara atmosfer normal.</a:t>
            </a:r>
            <a:endParaRPr lang="id-ID"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5728"/>
            <a:ext cx="7772400" cy="914400"/>
          </a:xfrm>
        </p:spPr>
        <p:txBody>
          <a:bodyPr/>
          <a:lstStyle/>
          <a:p>
            <a:r>
              <a:rPr lang="id-ID" dirty="0" smtClean="0"/>
              <a:t>TUJUAN PEMBELAJARAN AFEKTIF</a:t>
            </a:r>
            <a:endParaRPr lang="id-ID" dirty="0"/>
          </a:p>
        </p:txBody>
      </p:sp>
      <p:sp>
        <p:nvSpPr>
          <p:cNvPr id="3" name="Content Placeholder 2"/>
          <p:cNvSpPr>
            <a:spLocks noGrp="1"/>
          </p:cNvSpPr>
          <p:nvPr>
            <p:ph idx="1"/>
          </p:nvPr>
        </p:nvSpPr>
        <p:spPr>
          <a:xfrm>
            <a:off x="642910" y="1071546"/>
            <a:ext cx="8229600" cy="5572140"/>
          </a:xfrm>
        </p:spPr>
        <p:txBody>
          <a:bodyPr>
            <a:normAutofit fontScale="85000" lnSpcReduction="10000"/>
          </a:bodyPr>
          <a:lstStyle/>
          <a:p>
            <a:r>
              <a:rPr lang="id-ID" dirty="0" smtClean="0"/>
              <a:t>Siswa dapat mengubah sikap untuk mengagumi keteraturan dan kompleksitas ciptaan Tuhan tentang struktur, fungsi, dan bioproses sistem respirasi pada manusia.</a:t>
            </a:r>
          </a:p>
          <a:p>
            <a:r>
              <a:rPr lang="id-ID" sz="3100" dirty="0" smtClean="0"/>
              <a:t>Siswa dapat menunjukkan sikap ilmiah, yaitu teliti, tekun, jujur sesuai dengan data dan fakta, disiplin, tanggung jawab, peduli lingkungan, gotong royong, serta bekerja sama dalam melakukan observasi dan eksperiman tentang sistem respirasi pada manusia.</a:t>
            </a:r>
          </a:p>
          <a:p>
            <a:r>
              <a:rPr lang="id-ID" sz="3100" dirty="0" smtClean="0"/>
              <a:t>Siswa dapat mengubah sikap untuk peduli terhadap keselamatan diri dan lingkungan dengan menerapkan prinsip keselamatan kerja saat melakukan kegiatan pengamatan, percobaan makanan, serta sistem respirasi di laboratorium dan di lingkungan sekitar.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TUJUAN PEMBELAJARAN KOGNITIF</a:t>
            </a:r>
            <a:endParaRPr lang="id-ID" dirty="0"/>
          </a:p>
        </p:txBody>
      </p:sp>
      <p:sp>
        <p:nvSpPr>
          <p:cNvPr id="3" name="Content Placeholder 2"/>
          <p:cNvSpPr>
            <a:spLocks noGrp="1"/>
          </p:cNvSpPr>
          <p:nvPr>
            <p:ph idx="1"/>
          </p:nvPr>
        </p:nvSpPr>
        <p:spPr>
          <a:xfrm>
            <a:off x="642910" y="1431134"/>
            <a:ext cx="8229600" cy="5069700"/>
          </a:xfrm>
        </p:spPr>
        <p:txBody>
          <a:bodyPr>
            <a:normAutofit lnSpcReduction="10000"/>
          </a:bodyPr>
          <a:lstStyle/>
          <a:p>
            <a:r>
              <a:rPr lang="id-ID" dirty="0" smtClean="0"/>
              <a:t>Siswa dapat menjelaskan fungsi sistem pernapasan pada manusia.</a:t>
            </a:r>
          </a:p>
          <a:p>
            <a:r>
              <a:rPr lang="id-ID" dirty="0" smtClean="0"/>
              <a:t>Siswa dapat memerinci organ-organ penyusun sistem pernapasan.</a:t>
            </a:r>
          </a:p>
          <a:p>
            <a:r>
              <a:rPr lang="id-ID" dirty="0" smtClean="0"/>
              <a:t>Siswa dapat menunjukkan bagian-bagian sistem pernapasan pada gambar.</a:t>
            </a:r>
          </a:p>
          <a:p>
            <a:r>
              <a:rPr lang="id-ID" dirty="0" smtClean="0"/>
              <a:t>Siswa dapat menganalisis faktor-faktor yang memengaruhi frekuensi pernapasan.</a:t>
            </a:r>
          </a:p>
          <a:p>
            <a:r>
              <a:rPr lang="id-ID" dirty="0" smtClean="0"/>
              <a:t>Siswa dapat menjelaskan diagram pertukaran oksigen dan karbon dioksida pada alveolus dan sel-sel jaringan tubuh.</a:t>
            </a:r>
            <a:endParaRPr lang="id-ID"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85728"/>
            <a:ext cx="7772400" cy="914400"/>
          </a:xfrm>
        </p:spPr>
        <p:txBody>
          <a:bodyPr/>
          <a:lstStyle/>
          <a:p>
            <a:r>
              <a:rPr lang="id-ID" dirty="0" smtClean="0"/>
              <a:t>TUJUAN PEMBELAJARAN KOGNITIF (lanj.)</a:t>
            </a:r>
            <a:endParaRPr lang="id-ID" dirty="0"/>
          </a:p>
        </p:txBody>
      </p:sp>
      <p:sp>
        <p:nvSpPr>
          <p:cNvPr id="3" name="Content Placeholder 2"/>
          <p:cNvSpPr>
            <a:spLocks noGrp="1"/>
          </p:cNvSpPr>
          <p:nvPr>
            <p:ph idx="1"/>
          </p:nvPr>
        </p:nvSpPr>
        <p:spPr>
          <a:xfrm>
            <a:off x="571472" y="1643050"/>
            <a:ext cx="8229600" cy="4572000"/>
          </a:xfrm>
        </p:spPr>
        <p:txBody>
          <a:bodyPr>
            <a:normAutofit lnSpcReduction="10000"/>
          </a:bodyPr>
          <a:lstStyle/>
          <a:p>
            <a:r>
              <a:rPr lang="id-ID" dirty="0" smtClean="0"/>
              <a:t>Siswa dapat menjelaskan reaksi pengikatan oksigen dan karbon dioksida dalam darah.</a:t>
            </a:r>
          </a:p>
          <a:p>
            <a:r>
              <a:rPr lang="id-ID" dirty="0" smtClean="0"/>
              <a:t>Siswa dapat menjelaskan bahaya rokok bagi kesehatan.</a:t>
            </a:r>
          </a:p>
          <a:p>
            <a:r>
              <a:rPr lang="id-ID" dirty="0" smtClean="0"/>
              <a:t>Siswa dapat menganalisis dampak pencemaran udara terhadap kesehatan sistem pernapasan.</a:t>
            </a:r>
          </a:p>
          <a:p>
            <a:r>
              <a:rPr lang="id-ID" dirty="0" smtClean="0"/>
              <a:t>Siswa dapat mendeskripsikan teknologi sistem pernapasan.</a:t>
            </a:r>
          </a:p>
          <a:p>
            <a:r>
              <a:rPr lang="id-ID" dirty="0" smtClean="0"/>
              <a:t>Siswa dapat mendemosntrasikan fase inspirasi dan ekspirasi  pada mekanisme pernapasan.</a:t>
            </a:r>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90" y="285728"/>
            <a:ext cx="8858280" cy="914400"/>
          </a:xfrm>
        </p:spPr>
        <p:txBody>
          <a:bodyPr/>
          <a:lstStyle/>
          <a:p>
            <a:r>
              <a:rPr lang="id-ID" dirty="0" smtClean="0"/>
              <a:t>TUJUAN PEMBELAJARAN PSIKOMOTORIK</a:t>
            </a:r>
            <a:endParaRPr lang="id-ID" dirty="0"/>
          </a:p>
        </p:txBody>
      </p:sp>
      <p:sp>
        <p:nvSpPr>
          <p:cNvPr id="3" name="Content Placeholder 2"/>
          <p:cNvSpPr>
            <a:spLocks noGrp="1"/>
          </p:cNvSpPr>
          <p:nvPr>
            <p:ph idx="1"/>
          </p:nvPr>
        </p:nvSpPr>
        <p:spPr>
          <a:xfrm>
            <a:off x="528638" y="1071546"/>
            <a:ext cx="8329642" cy="5643578"/>
          </a:xfrm>
        </p:spPr>
        <p:txBody>
          <a:bodyPr>
            <a:normAutofit fontScale="92500" lnSpcReduction="10000"/>
          </a:bodyPr>
          <a:lstStyle/>
          <a:p>
            <a:r>
              <a:rPr lang="id-ID" dirty="0" smtClean="0"/>
              <a:t>Siswa dapat melakukan eksperimen untuk menghitung kapasitas vital paru-paru dan frekuensi pernapasan.</a:t>
            </a:r>
          </a:p>
          <a:p>
            <a:r>
              <a:rPr lang="id-ID" dirty="0" smtClean="0"/>
              <a:t>Siswa dapat melakukan percobaan untuk mengukur udara pernapasan dengan menggunakan respirometer.</a:t>
            </a:r>
          </a:p>
          <a:p>
            <a:r>
              <a:rPr lang="id-ID" dirty="0" smtClean="0"/>
              <a:t>Siswa dapat menyajikan hasil analisis kelainan dan gangguan sistem pernapasan melalui media presentasi.</a:t>
            </a:r>
          </a:p>
          <a:p>
            <a:r>
              <a:rPr lang="id-ID" dirty="0" smtClean="0"/>
              <a:t>Siswa dapat melakukan pengamatan/kajian peristiwa di masyarakat tentang dampak pencemaran udara dan kebiasaan merokok terhadap kesehatan tubuh, terutama sistem pernapasan.</a:t>
            </a: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5786" y="357166"/>
            <a:ext cx="7772400" cy="1216812"/>
          </a:xfrm>
        </p:spPr>
        <p:txBody>
          <a:bodyPr/>
          <a:lstStyle/>
          <a:p>
            <a:pPr marL="82550" indent="-14288">
              <a:buNone/>
            </a:pPr>
            <a:r>
              <a:rPr lang="id-ID" dirty="0" smtClean="0"/>
              <a:t>Dapatkah Anda menyebutkan organ-organ penyusun sistem pernapasan pada manusia?</a:t>
            </a:r>
            <a:endParaRPr lang="id-ID" dirty="0"/>
          </a:p>
        </p:txBody>
      </p:sp>
      <p:pic>
        <p:nvPicPr>
          <p:cNvPr id="1026" name="Picture 2" descr="D:\Erlangga\Power Point Biologi SMA XI\Gambar\BAB 7\Bab 7 fix\7_2.png"/>
          <p:cNvPicPr>
            <a:picLocks noChangeAspect="1" noChangeArrowheads="1"/>
          </p:cNvPicPr>
          <p:nvPr/>
        </p:nvPicPr>
        <p:blipFill>
          <a:blip r:embed="rId2" cstate="print"/>
          <a:srcRect/>
          <a:stretch>
            <a:fillRect/>
          </a:stretch>
        </p:blipFill>
        <p:spPr bwMode="auto">
          <a:xfrm>
            <a:off x="2428860" y="1500174"/>
            <a:ext cx="4254530" cy="478634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14290"/>
            <a:ext cx="7772400" cy="914400"/>
          </a:xfrm>
        </p:spPr>
        <p:txBody>
          <a:bodyPr/>
          <a:lstStyle/>
          <a:p>
            <a:r>
              <a:rPr lang="id-ID" dirty="0" smtClean="0"/>
              <a:t>I. SISTEM PERNAPASAN PADA MANUSIA</a:t>
            </a:r>
            <a:endParaRPr lang="id-ID" dirty="0"/>
          </a:p>
        </p:txBody>
      </p:sp>
      <p:sp>
        <p:nvSpPr>
          <p:cNvPr id="3" name="Content Placeholder 2"/>
          <p:cNvSpPr>
            <a:spLocks noGrp="1"/>
          </p:cNvSpPr>
          <p:nvPr>
            <p:ph idx="1"/>
          </p:nvPr>
        </p:nvSpPr>
        <p:spPr>
          <a:xfrm>
            <a:off x="600076" y="1502572"/>
            <a:ext cx="8258204" cy="4926824"/>
          </a:xfrm>
        </p:spPr>
        <p:txBody>
          <a:bodyPr/>
          <a:lstStyle/>
          <a:p>
            <a:pPr>
              <a:buNone/>
            </a:pPr>
            <a:r>
              <a:rPr lang="id-ID" dirty="0" smtClean="0"/>
              <a:t>Fungsi:</a:t>
            </a:r>
          </a:p>
          <a:p>
            <a:r>
              <a:rPr lang="id-ID" dirty="0" smtClean="0"/>
              <a:t>Mengambil oksigen dari atmosfer ke sel tubuh.</a:t>
            </a:r>
          </a:p>
          <a:p>
            <a:r>
              <a:rPr lang="id-ID" dirty="0" smtClean="0"/>
              <a:t>Melepaskan karbon dioksida dari sel tubuh ke atmosfer.</a:t>
            </a:r>
          </a:p>
          <a:p>
            <a:r>
              <a:rPr lang="id-ID" dirty="0" smtClean="0"/>
              <a:t>Jalur pengeluaran air dan panas.</a:t>
            </a:r>
          </a:p>
          <a:p>
            <a:r>
              <a:rPr lang="id-ID" dirty="0" smtClean="0"/>
              <a:t>Membantu mempertahankan keseimbangan asam dan basa.</a:t>
            </a:r>
          </a:p>
          <a:p>
            <a:r>
              <a:rPr lang="id-ID" dirty="0" smtClean="0"/>
              <a:t>Memungkinkan bicara, menyanyi, atau pembentukan vokal lainnya.</a:t>
            </a:r>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id-ID" dirty="0" smtClean="0"/>
              <a:t>Merupakan sistem pertahanan terhadap benda asing yang terhirup.</a:t>
            </a:r>
          </a:p>
          <a:p>
            <a:r>
              <a:rPr lang="id-ID" dirty="0" smtClean="0"/>
              <a:t>Mengeluarkan, memodifikasi, mengaktifkan, atau menginaktifkan berbagai bahan yang mengalir melewati sirkulasi paru-paru.</a:t>
            </a:r>
          </a:p>
          <a:p>
            <a:r>
              <a:rPr lang="id-ID" dirty="0" smtClean="0"/>
              <a:t>Meningkatkan aliran balik vena akibat sistem pernapasan.</a:t>
            </a:r>
          </a:p>
          <a:p>
            <a:r>
              <a:rPr lang="id-ID" dirty="0" smtClean="0"/>
              <a:t>Sebagai indera penciuman.</a:t>
            </a:r>
            <a:endParaRPr lang="id-ID"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128</TotalTime>
  <Words>1485</Words>
  <Application>Microsoft Office PowerPoint</Application>
  <PresentationFormat>On-screen Show (4:3)</PresentationFormat>
  <Paragraphs>134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Metro</vt:lpstr>
      <vt:lpstr>BAB 7 SISTEM PERNAPASAN</vt:lpstr>
      <vt:lpstr>KOMPETENSI DASAR</vt:lpstr>
      <vt:lpstr>TUJUAN PEMBELAJARAN AFEKTIF</vt:lpstr>
      <vt:lpstr>TUJUAN PEMBELAJARAN KOGNITIF</vt:lpstr>
      <vt:lpstr>TUJUAN PEMBELAJARAN KOGNITIF (lanj.)</vt:lpstr>
      <vt:lpstr>TUJUAN PEMBELAJARAN PSIKOMOTORIK</vt:lpstr>
      <vt:lpstr>Slide 7</vt:lpstr>
      <vt:lpstr>I. SISTEM PERNAPASAN PADA MANUSIA</vt:lpstr>
      <vt:lpstr>Slide 9</vt:lpstr>
      <vt:lpstr>Slide 10</vt:lpstr>
      <vt:lpstr>A. Alat Pernapasan</vt:lpstr>
      <vt:lpstr>Slide 12</vt:lpstr>
      <vt:lpstr>Slide 13</vt:lpstr>
      <vt:lpstr>Slide 14</vt:lpstr>
      <vt:lpstr>B. Mekanisme Pernapasan</vt:lpstr>
      <vt:lpstr>Slide 16</vt:lpstr>
      <vt:lpstr>Slide 17</vt:lpstr>
      <vt:lpstr>C. Pengendalian Kecepatan Pernapasan</vt:lpstr>
      <vt:lpstr>D. Transpor dan Pertukaran Gas</vt:lpstr>
      <vt:lpstr>Slide 20</vt:lpstr>
      <vt:lpstr>E. Volume dan Kapasitas Paru-paru</vt:lpstr>
      <vt:lpstr>Slide 22</vt:lpstr>
      <vt:lpstr>II. BAHAYA ROKOK BAGI KESEHATAN</vt:lpstr>
      <vt:lpstr>Slide 24</vt:lpstr>
      <vt:lpstr>III. PENGARUH PENCEMARAN UDARA TERHADAP SISTEM PERNAPASAN</vt:lpstr>
      <vt:lpstr>IV. GANGGUAN SISTEM PERNAPASAN</vt:lpstr>
      <vt:lpstr>V. TEKNOLOGI SISTEM PERNAPASAN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BAB 7 SISTEM PERNAPASAN</dc:title>
  <dc:creator>User</dc:creator>
  <cp:lastModifiedBy>User</cp:lastModifiedBy>
  <cp:revision>17</cp:revision>
  <dcterms:created xsi:type="dcterms:W3CDTF">2014-06-21T12:18:33Z</dcterms:created>
  <dcterms:modified xsi:type="dcterms:W3CDTF">2014-06-28T09:25:56Z</dcterms:modified>
</cp:coreProperties>
</file>