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A0433-636F-47AB-B944-017103C63B4E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E823D-A833-460E-AD99-5DE90A9A79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195594-D2F2-47C0-B934-892B9ED14710}" type="slidenum">
              <a:rPr lang="en-US"/>
              <a:pPr/>
              <a:t>2</a:t>
            </a:fld>
            <a:endParaRPr lang="en-US"/>
          </a:p>
        </p:txBody>
      </p:sp>
      <p:sp>
        <p:nvSpPr>
          <p:cNvPr id="103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7DF93B-7A3A-4827-B315-65F7A53BD5ED}" type="slidenum">
              <a:rPr lang="en-US"/>
              <a:pPr/>
              <a:t>11</a:t>
            </a:fld>
            <a:endParaRPr lang="en-US"/>
          </a:p>
        </p:txBody>
      </p:sp>
      <p:sp>
        <p:nvSpPr>
          <p:cNvPr id="1126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303B9E-6B48-4C9A-90A3-AF9D93BE1A29}" type="slidenum">
              <a:rPr lang="en-US"/>
              <a:pPr/>
              <a:t>12</a:t>
            </a:fld>
            <a:endParaRPr lang="en-US"/>
          </a:p>
        </p:txBody>
      </p:sp>
      <p:sp>
        <p:nvSpPr>
          <p:cNvPr id="1136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EF6FC7-2C6B-4CC1-A7C3-54C7AF9C5655}" type="slidenum">
              <a:rPr lang="en-US"/>
              <a:pPr/>
              <a:t>13</a:t>
            </a:fld>
            <a:endParaRPr lang="en-US"/>
          </a:p>
        </p:txBody>
      </p:sp>
      <p:sp>
        <p:nvSpPr>
          <p:cNvPr id="1146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C777EF-9DE8-4995-8C48-58859CA3E55C}" type="slidenum">
              <a:rPr lang="en-US"/>
              <a:pPr/>
              <a:t>14</a:t>
            </a:fld>
            <a:endParaRPr lang="en-US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27CBE5-EBA2-4F92-B553-1F51E7219084}" type="slidenum">
              <a:rPr lang="en-US"/>
              <a:pPr/>
              <a:t>15</a:t>
            </a:fld>
            <a:endParaRPr lang="en-US"/>
          </a:p>
        </p:txBody>
      </p:sp>
      <p:sp>
        <p:nvSpPr>
          <p:cNvPr id="11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376754-C409-470F-8039-49A33AEA8474}" type="slidenum">
              <a:rPr lang="en-US"/>
              <a:pPr/>
              <a:t>16</a:t>
            </a:fld>
            <a:endParaRPr 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87098C-C4DE-4E37-81DD-67E9B3F9440B}" type="slidenum">
              <a:rPr lang="en-US"/>
              <a:pPr/>
              <a:t>17</a:t>
            </a:fld>
            <a:endParaRPr lang="en-U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3D9802-F69D-4F16-BD0E-03000D2EDBDF}" type="slidenum">
              <a:rPr lang="en-US"/>
              <a:pPr/>
              <a:t>18</a:t>
            </a:fld>
            <a:endParaRPr lang="en-US"/>
          </a:p>
        </p:txBody>
      </p:sp>
      <p:sp>
        <p:nvSpPr>
          <p:cNvPr id="1198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820AA8-0478-4694-A508-53EDD4AA2AAE}" type="slidenum">
              <a:rPr lang="en-US"/>
              <a:pPr/>
              <a:t>19</a:t>
            </a:fld>
            <a:endParaRPr 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D3BE31-5248-4470-A298-5E82FB732C0E}" type="slidenum">
              <a:rPr lang="en-US"/>
              <a:pPr/>
              <a:t>20</a:t>
            </a:fld>
            <a:endParaRPr lang="en-US"/>
          </a:p>
        </p:txBody>
      </p:sp>
      <p:sp>
        <p:nvSpPr>
          <p:cNvPr id="1218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A021E-7112-4F08-8DC2-1E5A8CC14647}" type="slidenum">
              <a:rPr lang="en-US"/>
              <a:pPr/>
              <a:t>3</a:t>
            </a:fld>
            <a:endParaRPr lang="en-US"/>
          </a:p>
        </p:txBody>
      </p:sp>
      <p:sp>
        <p:nvSpPr>
          <p:cNvPr id="104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AA3071-88FB-4D8B-9054-C70E0399E2EF}" type="slidenum">
              <a:rPr lang="en-US"/>
              <a:pPr/>
              <a:t>21</a:t>
            </a:fld>
            <a:endParaRPr lang="en-US"/>
          </a:p>
        </p:txBody>
      </p:sp>
      <p:sp>
        <p:nvSpPr>
          <p:cNvPr id="1228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A28983-08F2-479F-90AB-A45E5373E439}" type="slidenum">
              <a:rPr lang="en-US"/>
              <a:pPr/>
              <a:t>22</a:t>
            </a:fld>
            <a:endParaRPr lang="en-US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801908-FB31-4796-8AE8-D203177978B6}" type="slidenum">
              <a:rPr lang="en-US"/>
              <a:pPr/>
              <a:t>23</a:t>
            </a:fld>
            <a:endParaRPr lang="en-US"/>
          </a:p>
        </p:txBody>
      </p:sp>
      <p:sp>
        <p:nvSpPr>
          <p:cNvPr id="1249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4EF954-C948-4C46-8B0F-2D466DBE618D}" type="slidenum">
              <a:rPr lang="en-US"/>
              <a:pPr/>
              <a:t>24</a:t>
            </a:fld>
            <a:endParaRPr lang="en-US"/>
          </a:p>
        </p:txBody>
      </p:sp>
      <p:sp>
        <p:nvSpPr>
          <p:cNvPr id="1259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6C888-C413-4122-BEEC-87E518835165}" type="slidenum">
              <a:rPr lang="en-US"/>
              <a:pPr/>
              <a:t>25</a:t>
            </a:fld>
            <a:endParaRPr lang="en-US"/>
          </a:p>
        </p:txBody>
      </p:sp>
      <p:sp>
        <p:nvSpPr>
          <p:cNvPr id="1269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1A3AEA-A751-4F9A-B3CB-578D156D70A3}" type="slidenum">
              <a:rPr lang="en-US"/>
              <a:pPr/>
              <a:t>26</a:t>
            </a:fld>
            <a:endParaRPr lang="en-US"/>
          </a:p>
        </p:txBody>
      </p:sp>
      <p:sp>
        <p:nvSpPr>
          <p:cNvPr id="1280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22EF84-2D32-412F-A33C-EA41D8174D65}" type="slidenum">
              <a:rPr lang="en-US"/>
              <a:pPr/>
              <a:t>4</a:t>
            </a:fld>
            <a:endParaRPr lang="en-US"/>
          </a:p>
        </p:txBody>
      </p:sp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4A627-233C-4F3F-A550-FE7049620D03}" type="slidenum">
              <a:rPr lang="en-US"/>
              <a:pPr/>
              <a:t>5</a:t>
            </a:fld>
            <a:endParaRPr lang="en-US"/>
          </a:p>
        </p:txBody>
      </p:sp>
      <p:sp>
        <p:nvSpPr>
          <p:cNvPr id="106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26C623-FBB4-4133-BACA-8A6C3F42D728}" type="slidenum">
              <a:rPr lang="en-US"/>
              <a:pPr/>
              <a:t>6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736DAC-823D-4A30-AE4A-24CB93D9F993}" type="slidenum">
              <a:rPr lang="en-US"/>
              <a:pPr/>
              <a:t>7</a:t>
            </a:fld>
            <a:endParaRPr lang="en-US"/>
          </a:p>
        </p:txBody>
      </p:sp>
      <p:sp>
        <p:nvSpPr>
          <p:cNvPr id="108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4DDAB4-A69F-4AAF-A1DB-AA999DCB3798}" type="slidenum">
              <a:rPr lang="en-US"/>
              <a:pPr/>
              <a:t>8</a:t>
            </a:fld>
            <a:endParaRPr lang="en-US"/>
          </a:p>
        </p:txBody>
      </p:sp>
      <p:sp>
        <p:nvSpPr>
          <p:cNvPr id="109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1B7038-86AD-4465-A108-228AE20E8958}" type="slidenum">
              <a:rPr lang="en-US"/>
              <a:pPr/>
              <a:t>9</a:t>
            </a:fld>
            <a:endParaRPr lang="en-US"/>
          </a:p>
        </p:txBody>
      </p:sp>
      <p:sp>
        <p:nvSpPr>
          <p:cNvPr id="1105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281A50-5E5D-4A4D-9991-241D306583C8}" type="slidenum">
              <a:rPr lang="en-US"/>
              <a:pPr/>
              <a:t>10</a:t>
            </a:fld>
            <a:endParaRPr lang="en-US"/>
          </a:p>
        </p:txBody>
      </p:sp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3213"/>
            <a:ext cx="8610600" cy="992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304800" y="1600200"/>
            <a:ext cx="8294688" cy="45720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05800" y="6248400"/>
            <a:ext cx="762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14-</a:t>
            </a:r>
            <a:fld id="{077657C4-E879-4F0D-80DE-89C361419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6781C-4F14-4BD2-895F-E202A2D7DF17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08340-242F-4DAF-B1FF-4B072B689D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smtClean="0"/>
              <a:t>chapter </a:t>
            </a:r>
            <a:r>
              <a:rPr lang="en-US" smtClean="0"/>
              <a:t>14</a:t>
            </a:r>
            <a:r>
              <a:rPr lang="en-US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99BB5F79-B07B-4FA2-8250-EE48D28BACB3}" type="slidenum">
              <a:rPr lang="en-US"/>
              <a:pPr/>
              <a:t>10</a:t>
            </a:fld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14.2 Private Foreign Direct Investment and the Multinational Corporation (cont’d)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Private Portfolio Investment: Benefits and Risks?</a:t>
            </a:r>
          </a:p>
          <a:p>
            <a:r>
              <a:rPr lang="en-US"/>
              <a:t>What is portfolio investment?</a:t>
            </a:r>
          </a:p>
          <a:p>
            <a:r>
              <a:rPr lang="en-US"/>
              <a:t>Emerging-country stock markets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60102A3D-8458-49FA-8C8D-48F4940D10B9}" type="slidenum">
              <a:rPr lang="en-US"/>
              <a:pPr/>
              <a:t>11</a:t>
            </a:fld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14.3 The Role and Growth of Remittances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Wage differences</a:t>
            </a:r>
          </a:p>
          <a:p>
            <a:r>
              <a:rPr lang="en-US"/>
              <a:t>“Brain Drain”</a:t>
            </a:r>
          </a:p>
          <a:p>
            <a:r>
              <a:rPr lang="en-US"/>
              <a:t>Uneven flow of remittances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74DAA85F-0532-48DC-9A5A-7220C775652D}" type="slidenum">
              <a:rPr lang="en-US"/>
              <a:pPr/>
              <a:t>12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Figure 14.3  </a:t>
            </a:r>
            <a:r>
              <a:rPr lang="en-US" sz="2400" b="0"/>
              <a:t>Sources of External Financing for Developing Countries, 1990–2008</a:t>
            </a:r>
            <a:endParaRPr lang="en-US" sz="2400"/>
          </a:p>
        </p:txBody>
      </p:sp>
      <p:pic>
        <p:nvPicPr>
          <p:cNvPr id="81927" name="Picture 7" descr="fig14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371600"/>
            <a:ext cx="6400800" cy="5068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73BD9740-B776-4102-80AB-48744C9F51A8}" type="slidenum">
              <a:rPr lang="en-US"/>
              <a:pPr/>
              <a:t>13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3581400" cy="3276600"/>
          </a:xfrm>
        </p:spPr>
        <p:txBody>
          <a:bodyPr anchor="t"/>
          <a:lstStyle/>
          <a:p>
            <a:r>
              <a:rPr lang="en-US" sz="2400"/>
              <a:t>Table 14.1  </a:t>
            </a:r>
            <a:r>
              <a:rPr lang="en-US" sz="2400" b="0"/>
              <a:t>Major Remittance-Receiving Developing Countries, by Level and GDP Share, 2008</a:t>
            </a:r>
            <a:endParaRPr lang="en-US" sz="2400"/>
          </a:p>
        </p:txBody>
      </p:sp>
      <p:pic>
        <p:nvPicPr>
          <p:cNvPr id="82951" name="Picture 7" descr="tbl14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81000"/>
            <a:ext cx="4938713" cy="579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295D8E23-5BD8-44C7-A332-A95D306B8E52}" type="slidenum">
              <a:rPr lang="en-US"/>
              <a:pPr/>
              <a:t>14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14.4 Foreign Aid: The Development Assistance Debate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Conceptual and measurement problems</a:t>
            </a:r>
          </a:p>
          <a:p>
            <a:r>
              <a:rPr lang="en-US"/>
              <a:t>Amounts and allocations: public aid</a:t>
            </a:r>
          </a:p>
          <a:p>
            <a:pPr lvl="1"/>
            <a:r>
              <a:rPr lang="en-US"/>
              <a:t>Official development assistance (ODA)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5A524918-CEC9-4E77-80B2-41EF1E72C921}" type="slidenum">
              <a:rPr lang="en-US"/>
              <a:pPr/>
              <a:t>15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000"/>
              <a:t>Table 14.2  </a:t>
            </a:r>
            <a:r>
              <a:rPr lang="en-US" sz="2000" b="0"/>
              <a:t>Official Development Assistance Net Disbursements from Major Donor Countries, 1985, 2002, and 2008</a:t>
            </a:r>
            <a:endParaRPr lang="en-US" sz="2000"/>
          </a:p>
        </p:txBody>
      </p:sp>
      <p:pic>
        <p:nvPicPr>
          <p:cNvPr id="77831" name="Picture 7" descr="tbl14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8580438" cy="3303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9592FB54-F7E9-4C2F-AAE6-F2C6F98A3974}" type="slidenum">
              <a:rPr lang="en-US"/>
              <a:pPr/>
              <a:t>16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Table 14.3  </a:t>
            </a:r>
            <a:r>
              <a:rPr lang="en-US" sz="2800" b="0"/>
              <a:t>Official Development Assistance (ODA) by Region, 2008</a:t>
            </a:r>
            <a:endParaRPr lang="en-US" sz="2800"/>
          </a:p>
        </p:txBody>
      </p:sp>
      <p:pic>
        <p:nvPicPr>
          <p:cNvPr id="78855" name="Picture 7" descr="tbl14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8181975" cy="18621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14BBB236-F1D2-4A5B-9081-DC256A8EFBE6}" type="slidenum">
              <a:rPr lang="en-US"/>
              <a:pPr/>
              <a:t>17</a:t>
            </a:fld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14.4 Foreign Aid: The Development Assistance Debate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Why donors give aid</a:t>
            </a:r>
          </a:p>
          <a:p>
            <a:pPr lvl="1"/>
            <a:r>
              <a:rPr lang="en-US"/>
              <a:t>Political motivations</a:t>
            </a:r>
          </a:p>
          <a:p>
            <a:pPr lvl="1"/>
            <a:r>
              <a:rPr lang="en-US"/>
              <a:t>Economic motivations: two-gap models and other criteria</a:t>
            </a:r>
          </a:p>
          <a:p>
            <a:pPr lvl="2"/>
            <a:r>
              <a:rPr lang="en-US"/>
              <a:t>Foreign exchange constraints </a:t>
            </a:r>
          </a:p>
          <a:p>
            <a:pPr lvl="2"/>
            <a:r>
              <a:rPr lang="en-US"/>
              <a:t>Growth and savings</a:t>
            </a:r>
          </a:p>
          <a:p>
            <a:pPr lvl="2"/>
            <a:r>
              <a:rPr lang="en-US"/>
              <a:t>Technical assistance</a:t>
            </a:r>
          </a:p>
          <a:p>
            <a:pPr lvl="2"/>
            <a:r>
              <a:rPr lang="en-US"/>
              <a:t>Absorptive capacity</a:t>
            </a:r>
          </a:p>
          <a:p>
            <a:pPr lvl="2"/>
            <a:r>
              <a:rPr lang="en-US"/>
              <a:t>Economic motivations and self-interest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1759AD34-C4FF-494E-A984-7F37AC85F6DB}" type="slidenum">
              <a:rPr lang="en-US"/>
              <a:pPr/>
              <a:t>18</a:t>
            </a:fld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14.4 Foreign Aid: The Development Assistance Debate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2832100" y="1676400"/>
            <a:ext cx="3479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48" charset="0"/>
              </a:rPr>
              <a:t>The two-gap model:</a:t>
            </a:r>
          </a:p>
          <a:p>
            <a:r>
              <a:rPr lang="en-US" sz="3200" i="1">
                <a:latin typeface="Times New Roman" pitchFamily="48" charset="0"/>
              </a:rPr>
              <a:t>savings constraint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3152775" y="2895600"/>
          <a:ext cx="2838450" cy="730250"/>
        </p:xfrm>
        <a:graphic>
          <a:graphicData uri="http://schemas.openxmlformats.org/presentationml/2006/ole">
            <p:oleObj spid="_x0000_s1026" name="Equation" r:id="rId4" imgW="685800" imgH="177480" progId="Equation.3">
              <p:embed/>
            </p:oleObj>
          </a:graphicData>
        </a:graphic>
      </p:graphicFrame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822325" y="3733800"/>
            <a:ext cx="7497763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48" charset="0"/>
              </a:rPr>
              <a:t>Where	</a:t>
            </a:r>
          </a:p>
          <a:p>
            <a:r>
              <a:rPr lang="en-US" sz="3200">
                <a:latin typeface="Times New Roman" pitchFamily="48" charset="0"/>
              </a:rPr>
              <a:t>		</a:t>
            </a:r>
            <a:r>
              <a:rPr lang="en-US" sz="3200" i="1">
                <a:latin typeface="Times New Roman" pitchFamily="48" charset="0"/>
              </a:rPr>
              <a:t>I</a:t>
            </a:r>
            <a:r>
              <a:rPr lang="en-US" sz="3200">
                <a:latin typeface="Times New Roman" pitchFamily="48" charset="0"/>
              </a:rPr>
              <a:t> is domestic investment</a:t>
            </a:r>
          </a:p>
          <a:p>
            <a:r>
              <a:rPr lang="en-US" sz="3200">
                <a:latin typeface="Times New Roman" pitchFamily="48" charset="0"/>
              </a:rPr>
              <a:t>		</a:t>
            </a:r>
            <a:r>
              <a:rPr lang="en-US" sz="3200" i="1">
                <a:latin typeface="Times New Roman" pitchFamily="48" charset="0"/>
              </a:rPr>
              <a:t>F</a:t>
            </a:r>
            <a:r>
              <a:rPr lang="en-US" sz="3200">
                <a:latin typeface="Times New Roman" pitchFamily="48" charset="0"/>
              </a:rPr>
              <a:t> is the amount of capital inflows</a:t>
            </a:r>
          </a:p>
          <a:p>
            <a:r>
              <a:rPr lang="en-US" sz="3200">
                <a:latin typeface="Times New Roman" pitchFamily="48" charset="0"/>
              </a:rPr>
              <a:t>		</a:t>
            </a:r>
            <a:r>
              <a:rPr lang="en-US" sz="3200" i="1">
                <a:latin typeface="Times New Roman" pitchFamily="48" charset="0"/>
              </a:rPr>
              <a:t>s</a:t>
            </a:r>
            <a:r>
              <a:rPr lang="en-US" sz="3200">
                <a:latin typeface="Times New Roman" pitchFamily="48" charset="0"/>
              </a:rPr>
              <a:t> is the savings rate</a:t>
            </a:r>
          </a:p>
          <a:p>
            <a:r>
              <a:rPr lang="en-US" sz="3200">
                <a:latin typeface="Times New Roman" pitchFamily="48" charset="0"/>
              </a:rPr>
              <a:t>		</a:t>
            </a:r>
            <a:r>
              <a:rPr lang="en-US" sz="3200" i="1">
                <a:latin typeface="Times New Roman" pitchFamily="48" charset="0"/>
              </a:rPr>
              <a:t>Y</a:t>
            </a:r>
            <a:r>
              <a:rPr lang="en-US" sz="3200">
                <a:latin typeface="Times New Roman" pitchFamily="48" charset="0"/>
              </a:rPr>
              <a:t> is national income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6477000" y="3062288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48" charset="0"/>
              </a:rPr>
              <a:t>(14.1)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7DD7C0FC-0BF8-418C-958A-E5853C50D2E6}" type="slidenum">
              <a:rPr lang="en-US"/>
              <a:pPr/>
              <a:t>19</a:t>
            </a:fld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14.4 Foreign Aid: The Development Assistance Debate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473325" y="1752600"/>
            <a:ext cx="4203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48" charset="0"/>
              </a:rPr>
              <a:t>The two-gap model:</a:t>
            </a:r>
          </a:p>
          <a:p>
            <a:r>
              <a:rPr lang="en-US" sz="2800" i="1">
                <a:latin typeface="Times New Roman" pitchFamily="48" charset="0"/>
              </a:rPr>
              <a:t>foreign-exchange constraint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168400" y="3657600"/>
            <a:ext cx="68072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100">
                <a:latin typeface="Times New Roman" pitchFamily="48" charset="0"/>
              </a:rPr>
              <a:t>Where	</a:t>
            </a:r>
          </a:p>
          <a:p>
            <a:r>
              <a:rPr lang="en-US" sz="2100">
                <a:latin typeface="Times New Roman" pitchFamily="48" charset="0"/>
              </a:rPr>
              <a:t>		</a:t>
            </a:r>
            <a:r>
              <a:rPr lang="en-US" sz="2100" i="1">
                <a:latin typeface="Times New Roman" pitchFamily="48" charset="0"/>
              </a:rPr>
              <a:t>I</a:t>
            </a:r>
            <a:r>
              <a:rPr lang="en-US" sz="2100">
                <a:latin typeface="Times New Roman" pitchFamily="48" charset="0"/>
              </a:rPr>
              <a:t> is domestic investment</a:t>
            </a:r>
          </a:p>
          <a:p>
            <a:r>
              <a:rPr lang="en-US" sz="2100">
                <a:latin typeface="Times New Roman" pitchFamily="48" charset="0"/>
              </a:rPr>
              <a:t>		</a:t>
            </a:r>
            <a:r>
              <a:rPr lang="en-US" sz="2100" i="1">
                <a:latin typeface="Times New Roman" pitchFamily="48" charset="0"/>
              </a:rPr>
              <a:t>F</a:t>
            </a:r>
            <a:r>
              <a:rPr lang="en-US" sz="2100">
                <a:latin typeface="Times New Roman" pitchFamily="48" charset="0"/>
              </a:rPr>
              <a:t> is the amount of capital inflows</a:t>
            </a:r>
          </a:p>
          <a:p>
            <a:r>
              <a:rPr lang="en-US" sz="2100">
                <a:latin typeface="Times New Roman" pitchFamily="48" charset="0"/>
              </a:rPr>
              <a:t>		</a:t>
            </a:r>
            <a:r>
              <a:rPr lang="en-US" sz="2100" i="1">
                <a:latin typeface="Times New Roman" pitchFamily="48" charset="0"/>
              </a:rPr>
              <a:t>E</a:t>
            </a:r>
            <a:r>
              <a:rPr lang="en-US" sz="2100">
                <a:latin typeface="Times New Roman" pitchFamily="48" charset="0"/>
              </a:rPr>
              <a:t> is the level of exports</a:t>
            </a:r>
          </a:p>
          <a:p>
            <a:r>
              <a:rPr lang="en-US" sz="2100">
                <a:latin typeface="Times New Roman" pitchFamily="48" charset="0"/>
              </a:rPr>
              <a:t>		</a:t>
            </a:r>
            <a:r>
              <a:rPr lang="en-US" sz="2100" i="1">
                <a:latin typeface="Times New Roman" pitchFamily="48" charset="0"/>
              </a:rPr>
              <a:t>Y</a:t>
            </a:r>
            <a:r>
              <a:rPr lang="en-US" sz="2100">
                <a:latin typeface="Times New Roman" pitchFamily="48" charset="0"/>
              </a:rPr>
              <a:t> is national income</a:t>
            </a:r>
          </a:p>
          <a:p>
            <a:r>
              <a:rPr lang="en-US" sz="2100">
                <a:latin typeface="Times New Roman" pitchFamily="48" charset="0"/>
              </a:rPr>
              <a:t>		</a:t>
            </a:r>
            <a:r>
              <a:rPr lang="en-US" sz="2100" i="1">
                <a:latin typeface="Times New Roman" pitchFamily="48" charset="0"/>
              </a:rPr>
              <a:t>m</a:t>
            </a:r>
            <a:r>
              <a:rPr lang="en-US" sz="2100" i="1" baseline="-25000">
                <a:latin typeface="Times New Roman" pitchFamily="48" charset="0"/>
              </a:rPr>
              <a:t>1</a:t>
            </a:r>
            <a:r>
              <a:rPr lang="en-US" sz="2100">
                <a:latin typeface="Times New Roman" pitchFamily="48" charset="0"/>
              </a:rPr>
              <a:t> is the marginal import share</a:t>
            </a:r>
          </a:p>
          <a:p>
            <a:r>
              <a:rPr lang="en-US" sz="2100">
                <a:latin typeface="Times New Roman" pitchFamily="48" charset="0"/>
              </a:rPr>
              <a:t>		</a:t>
            </a:r>
            <a:r>
              <a:rPr lang="en-US" sz="2100" i="1">
                <a:latin typeface="Times New Roman" pitchFamily="48" charset="0"/>
              </a:rPr>
              <a:t>m</a:t>
            </a:r>
            <a:r>
              <a:rPr lang="en-US" sz="2100" i="1" baseline="-25000">
                <a:latin typeface="Times New Roman" pitchFamily="48" charset="0"/>
              </a:rPr>
              <a:t>2</a:t>
            </a:r>
            <a:r>
              <a:rPr lang="en-US" sz="2100">
                <a:latin typeface="Times New Roman" pitchFamily="48" charset="0"/>
              </a:rPr>
              <a:t> is the marginal propensity to </a:t>
            </a:r>
          </a:p>
          <a:p>
            <a:r>
              <a:rPr lang="en-US" sz="2100">
                <a:latin typeface="Times New Roman" pitchFamily="48" charset="0"/>
              </a:rPr>
              <a:t>			import</a:t>
            </a:r>
          </a:p>
        </p:txBody>
      </p:sp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2443163" y="2767013"/>
          <a:ext cx="4257675" cy="585787"/>
        </p:xfrm>
        <a:graphic>
          <a:graphicData uri="http://schemas.openxmlformats.org/presentationml/2006/ole">
            <p:oleObj spid="_x0000_s2050" name="Equation" r:id="rId4" imgW="1562040" imgH="215640" progId="Equation.3">
              <p:embed/>
            </p:oleObj>
          </a:graphicData>
        </a:graphic>
      </p:graphicFrame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7010400" y="2819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imes New Roman" pitchFamily="48" charset="0"/>
              </a:rPr>
              <a:t>(15.2)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en-US" dirty="0"/>
              <a:t>Chapter 14</a:t>
            </a:r>
          </a:p>
        </p:txBody>
      </p:sp>
      <p:sp>
        <p:nvSpPr>
          <p:cNvPr id="276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828800"/>
            <a:ext cx="7315200" cy="3581400"/>
          </a:xfrm>
        </p:spPr>
        <p:txBody>
          <a:bodyPr/>
          <a:lstStyle/>
          <a:p>
            <a:r>
              <a:rPr lang="en-US" sz="2600" dirty="0"/>
              <a:t>Foreign Finance, Investment, and </a:t>
            </a:r>
            <a:br>
              <a:rPr lang="en-US" sz="2600" dirty="0"/>
            </a:br>
            <a:r>
              <a:rPr lang="en-US" sz="2600" dirty="0"/>
              <a:t>Aid: Controversies and Opportunities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DD8E7D12-8C8F-4283-B6D9-9F25BA67E273}" type="slidenum">
              <a:rPr lang="en-US"/>
              <a:pPr/>
              <a:t>20</a:t>
            </a:fld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14.4 Foreign Aid: The Development Assistance Debate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Why recipient countries accept aid</a:t>
            </a:r>
          </a:p>
          <a:p>
            <a:r>
              <a:rPr lang="en-US"/>
              <a:t>The role of nongovernmental organizations in aid (NGOs)</a:t>
            </a:r>
          </a:p>
          <a:p>
            <a:r>
              <a:rPr lang="en-US"/>
              <a:t>The effects of aid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743EA57E-FDDA-445F-9161-652FC5ECEA22}" type="slidenum">
              <a:rPr lang="en-US"/>
              <a:pPr/>
              <a:t>21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14.5 Conflict and Development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scope of violent conflict and conflict risks</a:t>
            </a:r>
          </a:p>
          <a:p>
            <a:r>
              <a:rPr lang="en-US"/>
              <a:t>The consequences of armed conflict</a:t>
            </a:r>
          </a:p>
          <a:p>
            <a:pPr lvl="1"/>
            <a:r>
              <a:rPr lang="en-US"/>
              <a:t>Health</a:t>
            </a:r>
          </a:p>
          <a:p>
            <a:pPr lvl="1"/>
            <a:r>
              <a:rPr lang="en-US"/>
              <a:t>Destruction of wealth</a:t>
            </a:r>
          </a:p>
          <a:p>
            <a:pPr lvl="1"/>
            <a:r>
              <a:rPr lang="en-US"/>
              <a:t>Worsening hunger and poverty</a:t>
            </a:r>
          </a:p>
          <a:p>
            <a:pPr lvl="1"/>
            <a:r>
              <a:rPr lang="en-US"/>
              <a:t>Loss of education</a:t>
            </a:r>
          </a:p>
          <a:p>
            <a:pPr lvl="1"/>
            <a:r>
              <a:rPr lang="en-US"/>
              <a:t>A torn social fabric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D85FCB41-10D4-4B32-86A6-B06549E23516}" type="slidenum">
              <a:rPr lang="en-US"/>
              <a:pPr/>
              <a:t>22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Figure 14.4  </a:t>
            </a:r>
            <a:r>
              <a:rPr lang="en-US" sz="2800" b="0"/>
              <a:t>Global Trends in Armed Conflict, 1946-2008</a:t>
            </a:r>
            <a:r>
              <a:rPr lang="en-US" sz="2800"/>
              <a:t> </a:t>
            </a:r>
          </a:p>
        </p:txBody>
      </p:sp>
      <p:pic>
        <p:nvPicPr>
          <p:cNvPr id="97285" name="Picture 5" descr="fig14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76400"/>
            <a:ext cx="6248400" cy="46307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72E09F4F-1819-4A91-A243-F4ED528540CE}" type="slidenum">
              <a:rPr lang="en-US"/>
              <a:pPr/>
              <a:t>23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14.5 Conflict and Development (cont’d)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causes of armed conflict and risk factors for conflict</a:t>
            </a:r>
          </a:p>
          <a:p>
            <a:pPr lvl="1"/>
            <a:r>
              <a:rPr lang="en-US"/>
              <a:t>Horizontal inequalities </a:t>
            </a:r>
          </a:p>
          <a:p>
            <a:pPr lvl="1"/>
            <a:r>
              <a:rPr lang="en-US"/>
              <a:t>Natural resources for basic needs </a:t>
            </a:r>
          </a:p>
          <a:p>
            <a:pPr lvl="1"/>
            <a:r>
              <a:rPr lang="en-US"/>
              <a:t>Struggle to control exportable natural resources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87051F25-0360-4F31-AA59-F8237A3D4BDC}" type="slidenum">
              <a:rPr lang="en-US"/>
              <a:pPr/>
              <a:t>24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14.5 Conflict and Development (cont’d)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The resolution and prevention of armed conflict</a:t>
            </a:r>
          </a:p>
          <a:p>
            <a:pPr lvl="1"/>
            <a:r>
              <a:rPr lang="en-US"/>
              <a:t>Importance of institutions; e.g. addressing commitment problems</a:t>
            </a:r>
          </a:p>
          <a:p>
            <a:pPr lvl="1"/>
            <a:r>
              <a:rPr lang="en-US"/>
              <a:t>Global actors</a:t>
            </a:r>
          </a:p>
          <a:p>
            <a:pPr lvl="1"/>
            <a:r>
              <a:rPr lang="en-US"/>
              <a:t>Regional actors: an Africa-wide approach</a:t>
            </a:r>
          </a:p>
          <a:p>
            <a:pPr lvl="1"/>
            <a:r>
              <a:rPr lang="en-US"/>
              <a:t>National actors</a:t>
            </a:r>
          </a:p>
          <a:p>
            <a:pPr lvl="1"/>
            <a:r>
              <a:rPr lang="en-US"/>
              <a:t>Focus on education</a:t>
            </a:r>
          </a:p>
          <a:p>
            <a:pPr lvl="1"/>
            <a:r>
              <a:rPr lang="en-US"/>
              <a:t>Local, “community-driven” economic development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B5CEBB68-4749-495C-B067-769F30CEFC6E}" type="slidenum">
              <a:rPr lang="en-US"/>
              <a:pPr/>
              <a:t>25</a:t>
            </a:fld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Concepts for Review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073525" cy="4572000"/>
          </a:xfrm>
        </p:spPr>
        <p:txBody>
          <a:bodyPr/>
          <a:lstStyle/>
          <a:p>
            <a:r>
              <a:rPr lang="en-US" sz="2000"/>
              <a:t>Absorptive capacity</a:t>
            </a:r>
          </a:p>
          <a:p>
            <a:r>
              <a:rPr lang="en-US" sz="2000"/>
              <a:t>Commitment problem</a:t>
            </a:r>
          </a:p>
          <a:p>
            <a:r>
              <a:rPr lang="en-US" sz="2000"/>
              <a:t>Concessional terms</a:t>
            </a:r>
          </a:p>
          <a:p>
            <a:r>
              <a:rPr lang="en-US" sz="2000"/>
              <a:t>Foreign aid</a:t>
            </a:r>
          </a:p>
          <a:p>
            <a:r>
              <a:rPr lang="en-US" sz="2000"/>
              <a:t>Foreign direct investment (FDI)</a:t>
            </a:r>
          </a:p>
          <a:p>
            <a:r>
              <a:rPr lang="en-US" sz="2000"/>
              <a:t>Foreign-exchange gap</a:t>
            </a:r>
          </a:p>
          <a:p>
            <a:r>
              <a:rPr lang="en-US" sz="2000"/>
              <a:t>Global factories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191000" cy="4419600"/>
          </a:xfrm>
        </p:spPr>
        <p:txBody>
          <a:bodyPr/>
          <a:lstStyle/>
          <a:p>
            <a:r>
              <a:rPr lang="en-US" sz="2000"/>
              <a:t>Multinational corporation (MNC)</a:t>
            </a:r>
          </a:p>
          <a:p>
            <a:r>
              <a:rPr lang="en-US" sz="2000"/>
              <a:t>Nongovernmental organizations (NGOs)</a:t>
            </a:r>
          </a:p>
          <a:p>
            <a:r>
              <a:rPr lang="en-US" sz="2000"/>
              <a:t>Official development assistance (ODA)</a:t>
            </a:r>
          </a:p>
          <a:p>
            <a:r>
              <a:rPr lang="en-US" sz="2000"/>
              <a:t>Portfolio investment</a:t>
            </a:r>
          </a:p>
          <a:p>
            <a:r>
              <a:rPr lang="en-US" sz="2000"/>
              <a:t>Savings gap</a:t>
            </a:r>
          </a:p>
          <a:p>
            <a:r>
              <a:rPr lang="en-US" sz="2000"/>
              <a:t>Technical assistance</a:t>
            </a:r>
          </a:p>
          <a:p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C5F76992-B40E-4F34-A141-1230D0019548}" type="slidenum">
              <a:rPr lang="en-US"/>
              <a:pPr/>
              <a:t>26</a:t>
            </a:fld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Concepts for Review (cont’d)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073525" cy="4572000"/>
          </a:xfrm>
        </p:spPr>
        <p:txBody>
          <a:bodyPr/>
          <a:lstStyle/>
          <a:p>
            <a:r>
              <a:rPr lang="en-US" sz="2000"/>
              <a:t>Tied aid</a:t>
            </a:r>
          </a:p>
          <a:p>
            <a:r>
              <a:rPr lang="en-US" sz="2000"/>
              <a:t>Transfer pricing</a:t>
            </a:r>
          </a:p>
          <a:p>
            <a:r>
              <a:rPr lang="en-US" sz="2000"/>
              <a:t>Two-gap model</a:t>
            </a:r>
          </a:p>
          <a:p>
            <a:endParaRPr lang="en-US" sz="2000"/>
          </a:p>
          <a:p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F3A3E9EA-C1B5-4430-B8CE-824BAFC30438}" type="slidenum">
              <a:rPr lang="en-US"/>
              <a:pPr/>
              <a:t>3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14.1 The International Flow of Financial Resources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Three sources:</a:t>
            </a:r>
          </a:p>
          <a:p>
            <a:pPr lvl="1"/>
            <a:r>
              <a:rPr lang="en-US"/>
              <a:t>Private direct and portfolio investment</a:t>
            </a:r>
          </a:p>
          <a:p>
            <a:pPr lvl="1"/>
            <a:r>
              <a:rPr lang="en-US"/>
              <a:t>Remittances of earnings by international migrants</a:t>
            </a:r>
          </a:p>
          <a:p>
            <a:pPr lvl="1"/>
            <a:r>
              <a:rPr lang="en-US"/>
              <a:t>Public and private development assistance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63D54511-58BC-496D-B6FD-9784815DAC80}" type="slidenum">
              <a:rPr lang="en-US"/>
              <a:pPr/>
              <a:t>4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14.2 Private Foreign Direct Investment and the Multinational Corporation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Multinational Corporation (MNC)</a:t>
            </a:r>
          </a:p>
          <a:p>
            <a:pPr lvl="1"/>
            <a:r>
              <a:rPr lang="en-US"/>
              <a:t>Recent growth of foreign direct investment (FDI)</a:t>
            </a:r>
          </a:p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28DF29E1-D3D0-4F88-9914-2442BA2FAEAA}" type="slidenum">
              <a:rPr lang="en-US"/>
              <a:pPr/>
              <a:t>5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800"/>
              <a:t>Figure 14.1  </a:t>
            </a:r>
            <a:r>
              <a:rPr lang="en-US" sz="2800" b="0"/>
              <a:t>FDI Inflows, 1980–2008</a:t>
            </a:r>
            <a:endParaRPr lang="en-US" sz="2800"/>
          </a:p>
        </p:txBody>
      </p:sp>
      <p:pic>
        <p:nvPicPr>
          <p:cNvPr id="71687" name="Picture 7" descr="fig14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76400"/>
            <a:ext cx="8001000" cy="4133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9D80173D-9ABD-468F-9A13-1FD417B279E3}" type="slidenum">
              <a:rPr lang="en-US"/>
              <a:pPr/>
              <a:t>6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Figure 14.2  </a:t>
            </a:r>
            <a:r>
              <a:rPr lang="en-US" sz="2400" b="0"/>
              <a:t>Net Capital Flows to  Developing Countries,2000–2009</a:t>
            </a:r>
            <a:endParaRPr lang="en-US" sz="2400"/>
          </a:p>
        </p:txBody>
      </p:sp>
      <p:pic>
        <p:nvPicPr>
          <p:cNvPr id="72711" name="Picture 7" descr="fig14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371600"/>
            <a:ext cx="6311900" cy="50466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10B65620-E2C2-426B-B49C-7D5E4B32253C}" type="slidenum">
              <a:rPr lang="en-US"/>
              <a:pPr/>
              <a:t>7</a:t>
            </a:fld>
            <a:endParaRPr lang="en-US"/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14.2 Private Foreign Direct Investment and the Multinational Corporation (cont’d)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Private Foreign Direct Investment and the Multinational Corporation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CD1C32A0-40B9-4A98-AF05-C7B3A2659BDB}" type="slidenum">
              <a:rPr lang="en-US"/>
              <a:pPr/>
              <a:t>8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14.2 Private Foreign Direct Investment and the Multinational Corporation (cont’d)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Private Foreign Investment: Pros and Cons for Development</a:t>
            </a:r>
          </a:p>
          <a:p>
            <a:r>
              <a:rPr lang="en-US"/>
              <a:t>Traditional arguments in support of private investment: Filling savings, foreign exchange, revenue, and management gaps</a:t>
            </a:r>
          </a:p>
          <a:p>
            <a:pPr lvl="1"/>
            <a:r>
              <a:rPr lang="en-US"/>
              <a:t>Four main arguments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14-</a:t>
            </a:r>
            <a:fld id="{9F7505AB-2B7B-4938-B411-476BE89F7CC3}" type="slidenum">
              <a:rPr lang="en-US"/>
              <a:pPr/>
              <a:t>9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14.2 Private Foreign Direct Investment and the Multinational Corporation (cont’d)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Private Foreign Investment: Pros and Cons for Development</a:t>
            </a:r>
          </a:p>
          <a:p>
            <a:r>
              <a:rPr lang="en-US"/>
              <a:t>Traditional arguments against private foreign investment: Widening gaps</a:t>
            </a:r>
          </a:p>
          <a:p>
            <a:pPr lvl="1"/>
            <a:r>
              <a:rPr lang="en-US"/>
              <a:t>Two main perspectives of the arguments: Economic and ideological</a:t>
            </a:r>
          </a:p>
          <a:p>
            <a:pPr lvl="1"/>
            <a:r>
              <a:rPr lang="en-US"/>
              <a:t>transfer pricing</a:t>
            </a:r>
          </a:p>
          <a:p>
            <a:r>
              <a:rPr lang="en-US"/>
              <a:t>Reconciling pros and cons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661</Words>
  <Application>Microsoft Office PowerPoint</Application>
  <PresentationFormat>On-screen Show (4:3)</PresentationFormat>
  <Paragraphs>167</Paragraphs>
  <Slides>26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Microsoft Equation 3.0</vt:lpstr>
      <vt:lpstr>Catatan:</vt:lpstr>
      <vt:lpstr>Chapter 14</vt:lpstr>
      <vt:lpstr>14.1 The International Flow of Financial Resources</vt:lpstr>
      <vt:lpstr>14.2 Private Foreign Direct Investment and the Multinational Corporation</vt:lpstr>
      <vt:lpstr>Figure 14.1  FDI Inflows, 1980–2008</vt:lpstr>
      <vt:lpstr>Figure 14.2  Net Capital Flows to  Developing Countries,2000–2009</vt:lpstr>
      <vt:lpstr>14.2 Private Foreign Direct Investment and the Multinational Corporation (cont’d)</vt:lpstr>
      <vt:lpstr>14.2 Private Foreign Direct Investment and the Multinational Corporation (cont’d)</vt:lpstr>
      <vt:lpstr>14.2 Private Foreign Direct Investment and the Multinational Corporation (cont’d)</vt:lpstr>
      <vt:lpstr>14.2 Private Foreign Direct Investment and the Multinational Corporation (cont’d)</vt:lpstr>
      <vt:lpstr>14.3 The Role and Growth of Remittances</vt:lpstr>
      <vt:lpstr>Figure 14.3  Sources of External Financing for Developing Countries, 1990–2008</vt:lpstr>
      <vt:lpstr>Table 14.1  Major Remittance-Receiving Developing Countries, by Level and GDP Share, 2008</vt:lpstr>
      <vt:lpstr>14.4 Foreign Aid: The Development Assistance Debate</vt:lpstr>
      <vt:lpstr>Table 14.2  Official Development Assistance Net Disbursements from Major Donor Countries, 1985, 2002, and 2008</vt:lpstr>
      <vt:lpstr>Table 14.3  Official Development Assistance (ODA) by Region, 2008</vt:lpstr>
      <vt:lpstr>14.4 Foreign Aid: The Development Assistance Debate</vt:lpstr>
      <vt:lpstr>14.4 Foreign Aid: The Development Assistance Debate</vt:lpstr>
      <vt:lpstr>14.4 Foreign Aid: The Development Assistance Debate</vt:lpstr>
      <vt:lpstr>14.4 Foreign Aid: The Development Assistance Debate</vt:lpstr>
      <vt:lpstr>14.5 Conflict and Development</vt:lpstr>
      <vt:lpstr>Figure 14.4  Global Trends in Armed Conflict, 1946-2008 </vt:lpstr>
      <vt:lpstr>14.5 Conflict and Development (cont’d)</vt:lpstr>
      <vt:lpstr>14.5 Conflict and Development (cont’d)</vt:lpstr>
      <vt:lpstr>Concepts for Review</vt:lpstr>
      <vt:lpstr>Concepts for Review (cont’d)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1</cp:revision>
  <dcterms:created xsi:type="dcterms:W3CDTF">2014-11-05T16:29:11Z</dcterms:created>
  <dcterms:modified xsi:type="dcterms:W3CDTF">2014-11-05T16:30:25Z</dcterms:modified>
</cp:coreProperties>
</file>