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3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4C42"/>
    <a:srgbClr val="90AC8E"/>
    <a:srgbClr val="263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24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80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978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12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66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8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00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33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2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05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98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87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C0A1FB-5819-4932-B7C7-29E95E32DE4E}" type="datetimeFigureOut">
              <a:rPr lang="en-US" smtClean="0"/>
              <a:t>1/22/2023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CA4BD-0A12-4C05-9D33-0AB55A860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57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ssham.com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hyperlink" Target="facebook.com/essham.tarbawi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8C3BCB05-758D-491E-B5E5-68FC0FFAFB2B}"/>
              </a:ext>
            </a:extLst>
          </p:cNvPr>
          <p:cNvCxnSpPr>
            <a:cxnSpLocks/>
          </p:cNvCxnSpPr>
          <p:nvPr/>
        </p:nvCxnSpPr>
        <p:spPr>
          <a:xfrm flipH="1">
            <a:off x="511818" y="5254598"/>
            <a:ext cx="4914900" cy="0"/>
          </a:xfrm>
          <a:prstGeom prst="line">
            <a:avLst/>
          </a:prstGeom>
          <a:ln w="57150"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67FEE581-2B3B-4445-8DA3-0C203EBA5701}"/>
              </a:ext>
            </a:extLst>
          </p:cNvPr>
          <p:cNvSpPr/>
          <p:nvPr/>
        </p:nvSpPr>
        <p:spPr>
          <a:xfrm>
            <a:off x="421288" y="5156119"/>
            <a:ext cx="219217" cy="219217"/>
          </a:xfrm>
          <a:prstGeom prst="roundRect">
            <a:avLst/>
          </a:prstGeom>
          <a:solidFill>
            <a:srgbClr val="90AC8E"/>
          </a:solidFill>
          <a:ln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3133"/>
              </a:solidFill>
            </a:endParaRP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54A7D97-7445-4D5E-9603-E1CECE021825}"/>
              </a:ext>
            </a:extLst>
          </p:cNvPr>
          <p:cNvCxnSpPr>
            <a:cxnSpLocks/>
          </p:cNvCxnSpPr>
          <p:nvPr/>
        </p:nvCxnSpPr>
        <p:spPr>
          <a:xfrm flipH="1">
            <a:off x="487680" y="1859435"/>
            <a:ext cx="4914900" cy="0"/>
          </a:xfrm>
          <a:prstGeom prst="line">
            <a:avLst/>
          </a:prstGeom>
          <a:ln w="57150"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0641A52D-F484-467A-BEF3-6D07BFA07FAB}"/>
              </a:ext>
            </a:extLst>
          </p:cNvPr>
          <p:cNvSpPr/>
          <p:nvPr/>
        </p:nvSpPr>
        <p:spPr>
          <a:xfrm>
            <a:off x="5311645" y="1650854"/>
            <a:ext cx="1270148" cy="380004"/>
          </a:xfrm>
          <a:prstGeom prst="roundRect">
            <a:avLst/>
          </a:prstGeom>
          <a:solidFill>
            <a:srgbClr val="90AC8E"/>
          </a:solidFill>
          <a:ln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89D0F0C-DAD3-423A-8A4A-8EB77F783A2C}"/>
              </a:ext>
            </a:extLst>
          </p:cNvPr>
          <p:cNvSpPr txBox="1"/>
          <p:nvPr/>
        </p:nvSpPr>
        <p:spPr>
          <a:xfrm>
            <a:off x="2967729" y="838874"/>
            <a:ext cx="3358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MA" sz="1200" dirty="0">
                <a:solidFill>
                  <a:srgbClr val="3B4C42"/>
                </a:solidFill>
                <a:latin typeface="ToyorAljanah" panose="01000000000000000000" pitchFamily="50" charset="-78"/>
                <a:ea typeface="Times New Roman" panose="02020603050405020304" pitchFamily="18" charset="0"/>
                <a:cs typeface="ToyorAljanah" panose="01000000000000000000" pitchFamily="50" charset="-78"/>
              </a:rPr>
              <a:t>اسم المتعلم</a:t>
            </a:r>
            <a:r>
              <a:rPr lang="ar-MA" sz="1100" dirty="0">
                <a:solidFill>
                  <a:srgbClr val="3B4C42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: ...............................................</a:t>
            </a:r>
            <a:endParaRPr lang="en-US" sz="1200" dirty="0">
              <a:solidFill>
                <a:srgbClr val="3B4C42"/>
              </a:solidFill>
              <a:latin typeface="Lucida Calligraphy" panose="03010101010101010101" pitchFamily="66" charset="0"/>
            </a:endParaRPr>
          </a:p>
        </p:txBody>
      </p:sp>
      <p:pic>
        <p:nvPicPr>
          <p:cNvPr id="18" name="Picture 21">
            <a:extLst>
              <a:ext uri="{FF2B5EF4-FFF2-40B4-BE49-F238E27FC236}">
                <a16:creationId xmlns:a16="http://schemas.microsoft.com/office/drawing/2014/main" id="{1B81E857-6808-4BB7-AC1F-ACB0DFB3CE7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832" y="783809"/>
            <a:ext cx="244961" cy="2449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0">
            <a:extLst>
              <a:ext uri="{FF2B5EF4-FFF2-40B4-BE49-F238E27FC236}">
                <a16:creationId xmlns:a16="http://schemas.microsoft.com/office/drawing/2014/main" id="{BE00D2A4-C276-4CAA-B07A-2F231B4910A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832" y="1095963"/>
            <a:ext cx="236745" cy="236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18">
            <a:extLst>
              <a:ext uri="{FF2B5EF4-FFF2-40B4-BE49-F238E27FC236}">
                <a16:creationId xmlns:a16="http://schemas.microsoft.com/office/drawing/2014/main" id="{3B392243-A2F0-4E41-9299-ADDAEFF86551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781" y="1005380"/>
            <a:ext cx="236745" cy="236745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679DEAC-91CA-4B09-9234-E48A035756AB}"/>
              </a:ext>
            </a:extLst>
          </p:cNvPr>
          <p:cNvSpPr txBox="1"/>
          <p:nvPr/>
        </p:nvSpPr>
        <p:spPr>
          <a:xfrm>
            <a:off x="226007" y="82854"/>
            <a:ext cx="1707577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800" b="1">
                <a:solidFill>
                  <a:schemeClr val="bg1"/>
                </a:solidFill>
                <a:latin typeface="ToyorAljanah" panose="01000000000000000000" pitchFamily="50" charset="-78"/>
                <a:ea typeface="Tahoma" panose="020B0604030504040204" pitchFamily="34" charset="0"/>
                <a:cs typeface="ToyorAljanah" panose="01000000000000000000" pitchFamily="50" charset="-78"/>
              </a:defRPr>
            </a:lvl1pPr>
          </a:lstStyle>
          <a:p>
            <a:r>
              <a:rPr lang="fr-MA" sz="1600" dirty="0">
                <a:latin typeface="ae_AlMothnna" panose="020B0803030604020204" pitchFamily="34" charset="-78"/>
                <a:cs typeface="ae_AlMothnna" panose="020B0803030604020204" pitchFamily="34" charset="-78"/>
              </a:rPr>
              <a:t>2022-2023</a:t>
            </a:r>
            <a:endParaRPr lang="fr-FR" sz="1600" dirty="0">
              <a:latin typeface="ae_AlMothnna" panose="020B0803030604020204" pitchFamily="34" charset="-78"/>
              <a:cs typeface="ae_AlMothnna" panose="020B0803030604020204" pitchFamily="34" charset="-78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C1F41A1-5C81-4884-B365-1680C575760A}"/>
              </a:ext>
            </a:extLst>
          </p:cNvPr>
          <p:cNvSpPr txBox="1"/>
          <p:nvPr/>
        </p:nvSpPr>
        <p:spPr>
          <a:xfrm>
            <a:off x="5189468" y="1686414"/>
            <a:ext cx="1548411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sz="1400" dirty="0"/>
              <a:t>النشاط الأول </a:t>
            </a:r>
            <a:endParaRPr lang="en-US" sz="1400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82951EF7-DF81-4BD4-9C15-54AF624826B0}"/>
              </a:ext>
            </a:extLst>
          </p:cNvPr>
          <p:cNvSpPr txBox="1"/>
          <p:nvPr/>
        </p:nvSpPr>
        <p:spPr>
          <a:xfrm>
            <a:off x="2333626" y="2087178"/>
            <a:ext cx="4234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r" rt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أَضَعُ أَمامَ كُلِّ عِبارَةٍ مِنَ الْعباراتِ التّالِيَّةِ "صَحيٌح" أَوْ "خَطَأ": (2ن)</a:t>
            </a:r>
            <a:endParaRPr lang="en-US" sz="1400" b="1" dirty="0">
              <a:solidFill>
                <a:srgbClr val="3B4C42"/>
              </a:solidFill>
              <a:latin typeface="Adobe Arabic" panose="02040503050201020203" pitchFamily="18" charset="-78"/>
              <a:ea typeface="Tahoma" panose="020B0604030504040204" pitchFamily="34" charset="0"/>
              <a:cs typeface="Adobe Arabic" panose="02040503050201020203" pitchFamily="18" charset="-78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EAC8CD2-66D8-44C0-95CE-9FDEFF6B0731}"/>
              </a:ext>
            </a:extLst>
          </p:cNvPr>
          <p:cNvSpPr txBox="1"/>
          <p:nvPr/>
        </p:nvSpPr>
        <p:spPr>
          <a:xfrm>
            <a:off x="2867024" y="1123753"/>
            <a:ext cx="34558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MA" sz="1200" dirty="0">
                <a:solidFill>
                  <a:srgbClr val="3B4C42"/>
                </a:solidFill>
                <a:effectLst/>
                <a:latin typeface="ToyorAljanah" panose="01000000000000000000" pitchFamily="50" charset="-78"/>
                <a:ea typeface="Times New Roman" panose="02020603050405020304" pitchFamily="18" charset="0"/>
                <a:cs typeface="ToyorAljanah" panose="01000000000000000000" pitchFamily="50" charset="-78"/>
              </a:rPr>
              <a:t>المؤسسة : </a:t>
            </a:r>
            <a:r>
              <a:rPr lang="fr-FR" sz="1200" dirty="0">
                <a:solidFill>
                  <a:srgbClr val="3B4C42"/>
                </a:solidFill>
                <a:effectLst/>
                <a:latin typeface="ToyorAljanah" panose="01000000000000000000" pitchFamily="50" charset="-78"/>
                <a:ea typeface="Times New Roman" panose="02020603050405020304" pitchFamily="18" charset="0"/>
                <a:cs typeface="ToyorAljanah" panose="01000000000000000000" pitchFamily="50" charset="-78"/>
              </a:rPr>
              <a:t>…………………………………….</a:t>
            </a:r>
            <a:endParaRPr lang="ar-MA" sz="1200" dirty="0">
              <a:solidFill>
                <a:srgbClr val="3B4C42"/>
              </a:solidFill>
              <a:effectLst/>
              <a:latin typeface="ToyorAljanah" panose="01000000000000000000" pitchFamily="50" charset="-78"/>
              <a:ea typeface="Times New Roman" panose="02020603050405020304" pitchFamily="18" charset="0"/>
              <a:cs typeface="ToyorAljanah" panose="01000000000000000000" pitchFamily="50" charset="-78"/>
            </a:endParaRP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CE8A9DF-9B0C-46CC-A35E-79D9CD63A63B}"/>
              </a:ext>
            </a:extLst>
          </p:cNvPr>
          <p:cNvSpPr txBox="1"/>
          <p:nvPr/>
        </p:nvSpPr>
        <p:spPr>
          <a:xfrm>
            <a:off x="0" y="989510"/>
            <a:ext cx="25250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MA" sz="1200" dirty="0">
                <a:solidFill>
                  <a:srgbClr val="3B4C42"/>
                </a:solidFill>
                <a:effectLst/>
                <a:latin typeface="ToyorAljanah" panose="01000000000000000000" pitchFamily="50" charset="-78"/>
                <a:ea typeface="Times New Roman" panose="02020603050405020304" pitchFamily="18" charset="0"/>
                <a:cs typeface="ToyorAljanah" panose="01000000000000000000" pitchFamily="50" charset="-78"/>
              </a:rPr>
              <a:t>الأستاذ</a:t>
            </a:r>
            <a:r>
              <a:rPr lang="ar-MA" sz="1100" dirty="0">
                <a:solidFill>
                  <a:srgbClr val="3B4C42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 : </a:t>
            </a:r>
            <a:r>
              <a:rPr lang="fr-FR" sz="1100" dirty="0">
                <a:solidFill>
                  <a:srgbClr val="3B4C42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Tahoma" panose="020B0604030504040204" pitchFamily="34" charset="0"/>
              </a:rPr>
              <a:t>……………………………</a:t>
            </a:r>
            <a:endParaRPr lang="ar-MA" sz="1100" dirty="0">
              <a:solidFill>
                <a:srgbClr val="3B4C42"/>
              </a:solidFill>
              <a:effectLst/>
              <a:latin typeface="Lucida Calligraphy" panose="03010101010101010101" pitchFamily="66" charset="0"/>
              <a:ea typeface="Times New Roman" panose="02020603050405020304" pitchFamily="18" charset="0"/>
              <a:cs typeface="Tahoma" panose="020B0604030504040204" pitchFamily="34" charset="0"/>
            </a:endParaRPr>
          </a:p>
          <a:p>
            <a:pPr algn="r" rtl="1"/>
            <a:endParaRPr lang="en-US" sz="1200" dirty="0">
              <a:solidFill>
                <a:srgbClr val="3B4C42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21D3284F-AA83-4199-B875-B46D5609ABE4}"/>
              </a:ext>
            </a:extLst>
          </p:cNvPr>
          <p:cNvSpPr/>
          <p:nvPr/>
        </p:nvSpPr>
        <p:spPr>
          <a:xfrm>
            <a:off x="395013" y="1746184"/>
            <a:ext cx="219217" cy="219217"/>
          </a:xfrm>
          <a:prstGeom prst="roundRect">
            <a:avLst/>
          </a:prstGeom>
          <a:solidFill>
            <a:srgbClr val="90AC8E"/>
          </a:solidFill>
          <a:ln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3133"/>
              </a:solidFill>
            </a:endParaRP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23EA3E2-B860-4589-9D57-837B788A7621}"/>
              </a:ext>
            </a:extLst>
          </p:cNvPr>
          <p:cNvSpPr txBox="1"/>
          <p:nvPr/>
        </p:nvSpPr>
        <p:spPr>
          <a:xfrm>
            <a:off x="268228" y="1753313"/>
            <a:ext cx="477063" cy="21544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4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sz="800" dirty="0"/>
              <a:t>5ن</a:t>
            </a:r>
            <a:endParaRPr lang="fr-FR" sz="800" dirty="0"/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60AEF4EC-C470-412D-A620-D3E322DFA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665927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>
              <a:solidFill>
                <a:srgbClr val="333133"/>
              </a:solidFill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5268CFD4-FFCC-494F-8A2A-CE0EEA494A1A}"/>
              </a:ext>
            </a:extLst>
          </p:cNvPr>
          <p:cNvSpPr txBox="1"/>
          <p:nvPr/>
        </p:nvSpPr>
        <p:spPr>
          <a:xfrm>
            <a:off x="2390339" y="3507261"/>
            <a:ext cx="4232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r" rtl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أُتْمِمُ مَلْءَ الْجَدْوَلِ بِوَضْعِ كُلِّ خاصِيَّةٍ في الْمَكانِ المُناسِبِ:</a:t>
            </a:r>
            <a:r>
              <a:rPr lang="fr-FR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 </a:t>
            </a: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(3 ن)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B40931B-DF98-4EC4-B7FC-38F8B77CB627}"/>
              </a:ext>
            </a:extLst>
          </p:cNvPr>
          <p:cNvSpPr txBox="1"/>
          <p:nvPr/>
        </p:nvSpPr>
        <p:spPr>
          <a:xfrm>
            <a:off x="1963318" y="334998"/>
            <a:ext cx="277369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MA" sz="3200" b="1" dirty="0">
                <a:solidFill>
                  <a:srgbClr val="3B4C42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rPr>
              <a:t>النشاط العلمي</a:t>
            </a:r>
            <a:endParaRPr lang="fr-FR" sz="3200" b="1" dirty="0">
              <a:solidFill>
                <a:srgbClr val="3B4C42"/>
              </a:solidFill>
              <a:latin typeface="ae_AlMothnna" panose="020B0803030604020204" pitchFamily="34" charset="-78"/>
              <a:ea typeface="Tahoma" panose="020B0604030504040204" pitchFamily="34" charset="0"/>
              <a:cs typeface="ae_AlMothnna" panose="020B0803030604020204" pitchFamily="34" charset="-78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E3D0361-ABCD-4180-9632-0130BDFCE647}"/>
              </a:ext>
            </a:extLst>
          </p:cNvPr>
          <p:cNvSpPr txBox="1"/>
          <p:nvPr/>
        </p:nvSpPr>
        <p:spPr>
          <a:xfrm>
            <a:off x="2333625" y="-10342"/>
            <a:ext cx="2173187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dirty="0"/>
              <a:t>الفرض 1 الدورة الثانية</a:t>
            </a:r>
            <a:endParaRPr lang="fr-FR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1A2F9569-518F-476B-B20E-20E35B054EF5}"/>
              </a:ext>
            </a:extLst>
          </p:cNvPr>
          <p:cNvSpPr txBox="1"/>
          <p:nvPr/>
        </p:nvSpPr>
        <p:spPr>
          <a:xfrm>
            <a:off x="4737015" y="65529"/>
            <a:ext cx="2030639" cy="33855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dirty="0"/>
              <a:t>المستوى الثالث</a:t>
            </a:r>
            <a:endParaRPr lang="fr-FR" dirty="0"/>
          </a:p>
        </p:txBody>
      </p:sp>
      <p:sp>
        <p:nvSpPr>
          <p:cNvPr id="40" name="Rectangle : coins arrondis 39">
            <a:extLst>
              <a:ext uri="{FF2B5EF4-FFF2-40B4-BE49-F238E27FC236}">
                <a16:creationId xmlns:a16="http://schemas.microsoft.com/office/drawing/2014/main" id="{043C5A25-89EC-4D33-98AF-43180BFEE590}"/>
              </a:ext>
            </a:extLst>
          </p:cNvPr>
          <p:cNvSpPr/>
          <p:nvPr/>
        </p:nvSpPr>
        <p:spPr>
          <a:xfrm>
            <a:off x="5335783" y="5046017"/>
            <a:ext cx="1270148" cy="380004"/>
          </a:xfrm>
          <a:prstGeom prst="roundRect">
            <a:avLst/>
          </a:prstGeom>
          <a:solidFill>
            <a:srgbClr val="90AC8E"/>
          </a:solidFill>
          <a:ln>
            <a:solidFill>
              <a:srgbClr val="90AC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C506DF00-163A-4E6E-9659-05AD1EA7F943}"/>
              </a:ext>
            </a:extLst>
          </p:cNvPr>
          <p:cNvSpPr txBox="1"/>
          <p:nvPr/>
        </p:nvSpPr>
        <p:spPr>
          <a:xfrm>
            <a:off x="292366" y="5177504"/>
            <a:ext cx="477063" cy="21544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4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sz="800" dirty="0"/>
              <a:t>5ن</a:t>
            </a:r>
            <a:endParaRPr lang="fr-FR" sz="8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00411B7-1EC4-49F4-B2E7-4C8F373B3C21}"/>
              </a:ext>
            </a:extLst>
          </p:cNvPr>
          <p:cNvSpPr txBox="1"/>
          <p:nvPr/>
        </p:nvSpPr>
        <p:spPr>
          <a:xfrm>
            <a:off x="5257361" y="5107275"/>
            <a:ext cx="1548411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sz="1400" dirty="0"/>
              <a:t>النشاط الثاني </a:t>
            </a:r>
            <a:endParaRPr lang="en-US" sz="1400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40FE03B2-2B6C-4CFA-8BD1-F267C420D4A7}"/>
              </a:ext>
            </a:extLst>
          </p:cNvPr>
          <p:cNvSpPr txBox="1"/>
          <p:nvPr/>
        </p:nvSpPr>
        <p:spPr>
          <a:xfrm>
            <a:off x="2642904" y="9547979"/>
            <a:ext cx="1548411" cy="26161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ae_AlMothnna" panose="020B0803030604020204" pitchFamily="34" charset="-78"/>
                <a:ea typeface="Tahoma" panose="020B0604030504040204" pitchFamily="34" charset="0"/>
                <a:cs typeface="ae_AlMothnna" panose="020B0803030604020204" pitchFamily="34" charset="-78"/>
              </a:defRPr>
            </a:lvl1pPr>
          </a:lstStyle>
          <a:p>
            <a:r>
              <a:rPr lang="ar-MA" sz="1050" dirty="0"/>
              <a:t>اسهام تربوي</a:t>
            </a:r>
            <a:endParaRPr lang="en-US" sz="1050" dirty="0"/>
          </a:p>
        </p:txBody>
      </p:sp>
      <p:sp>
        <p:nvSpPr>
          <p:cNvPr id="82" name="ZoneTexte 81">
            <a:extLst>
              <a:ext uri="{FF2B5EF4-FFF2-40B4-BE49-F238E27FC236}">
                <a16:creationId xmlns:a16="http://schemas.microsoft.com/office/drawing/2014/main" id="{7CAE971F-55DB-425B-BF0E-2E67A954CDFC}"/>
              </a:ext>
            </a:extLst>
          </p:cNvPr>
          <p:cNvSpPr txBox="1"/>
          <p:nvPr/>
        </p:nvSpPr>
        <p:spPr>
          <a:xfrm>
            <a:off x="2364910" y="5479245"/>
            <a:ext cx="43188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r" rtl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 أُلاحِظُ المُناوَلَةَ التّالِيَّةَ ثُمَّ أَمْلَأُ الْفَراغاتِ بِما يُناسِبُ : (</a:t>
            </a:r>
            <a:r>
              <a:rPr lang="fr-FR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3</a:t>
            </a: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ن)</a:t>
            </a:r>
            <a:endParaRPr lang="en-US" sz="1400" b="1" dirty="0">
              <a:solidFill>
                <a:srgbClr val="3B4C42"/>
              </a:solidFill>
              <a:latin typeface="Adobe Arabic" panose="02040503050201020203" pitchFamily="18" charset="-78"/>
              <a:ea typeface="Tahoma" panose="020B0604030504040204" pitchFamily="34" charset="0"/>
              <a:cs typeface="Adobe Arabic" panose="02040503050201020203" pitchFamily="18" charset="-78"/>
            </a:endParaRPr>
          </a:p>
        </p:txBody>
      </p:sp>
      <p:sp>
        <p:nvSpPr>
          <p:cNvPr id="83" name="ZoneTexte 82">
            <a:extLst>
              <a:ext uri="{FF2B5EF4-FFF2-40B4-BE49-F238E27FC236}">
                <a16:creationId xmlns:a16="http://schemas.microsoft.com/office/drawing/2014/main" id="{1A9DFAB8-B1D9-4787-B4AE-2F60580D4375}"/>
              </a:ext>
            </a:extLst>
          </p:cNvPr>
          <p:cNvSpPr txBox="1"/>
          <p:nvPr/>
        </p:nvSpPr>
        <p:spPr>
          <a:xfrm>
            <a:off x="2364241" y="7655121"/>
            <a:ext cx="4232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r" rtl="1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ar-MA" sz="1400" b="1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أَكْـتُبُ تَحْتَ كُلِّ صورَةٍ نَوْعَ الْقُوَّةِ الَّتي تَمَثِّلُها: (2 ن)</a:t>
            </a:r>
          </a:p>
        </p:txBody>
      </p:sp>
      <p:sp>
        <p:nvSpPr>
          <p:cNvPr id="90" name="ZoneTexte 89">
            <a:extLst>
              <a:ext uri="{FF2B5EF4-FFF2-40B4-BE49-F238E27FC236}">
                <a16:creationId xmlns:a16="http://schemas.microsoft.com/office/drawing/2014/main" id="{72496E06-B555-4F70-96F2-D2A69D5FA6B3}"/>
              </a:ext>
            </a:extLst>
          </p:cNvPr>
          <p:cNvSpPr txBox="1"/>
          <p:nvPr/>
        </p:nvSpPr>
        <p:spPr>
          <a:xfrm>
            <a:off x="3209332" y="5700681"/>
            <a:ext cx="3245872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MA" sz="1400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يَكْبُرُ   ؛    يَصْغُرُ   ؛    أُقَرِّبُ   ؛    أُبْعِدُ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4D4D4155-97A4-4473-888B-B39D4A98EB25}"/>
              </a:ext>
            </a:extLst>
          </p:cNvPr>
          <p:cNvSpPr txBox="1"/>
          <p:nvPr/>
        </p:nvSpPr>
        <p:spPr>
          <a:xfrm>
            <a:off x="464816" y="7188681"/>
            <a:ext cx="6065751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ar-MA" sz="1400" b="1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............... ظِلُّ الْأُنْبوبِ عِنْدَما .................. الْمِصْباحُ.</a:t>
            </a:r>
            <a:r>
              <a:rPr lang="fr-FR" sz="1400" b="1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   *           </a:t>
            </a:r>
            <a:r>
              <a:rPr lang="ar-MA" sz="1400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................</a:t>
            </a:r>
            <a:r>
              <a:rPr lang="ar-MA" sz="1400" b="1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ظِلُّ الْأُنْبوبِ عِنْدَما................. الْمِصْباحُ.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F3FD2B61-F762-4A71-BB51-82E81E9D2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9530358"/>
              </p:ext>
            </p:extLst>
          </p:nvPr>
        </p:nvGraphicFramePr>
        <p:xfrm>
          <a:off x="1093618" y="2491624"/>
          <a:ext cx="5229225" cy="944880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4228465">
                  <a:extLst>
                    <a:ext uri="{9D8B030D-6E8A-4147-A177-3AD203B41FA5}">
                      <a16:colId xmlns:a16="http://schemas.microsoft.com/office/drawing/2014/main" val="1681184404"/>
                    </a:ext>
                  </a:extLst>
                </a:gridCol>
                <a:gridCol w="1000760">
                  <a:extLst>
                    <a:ext uri="{9D8B030D-6E8A-4147-A177-3AD203B41FA5}">
                      <a16:colId xmlns:a16="http://schemas.microsoft.com/office/drawing/2014/main" val="3446567133"/>
                    </a:ext>
                  </a:extLst>
                </a:gridCol>
              </a:tblGrid>
              <a:tr h="23876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ar-SA" sz="1400">
                          <a:effectLst/>
                        </a:rPr>
                        <a:t>لِقِياسِ دَرَجَةِ حَرارَةِ السَّوائِلِ أَسْتَعْمِلُ مِحْرارَ المُخْتَبَرِ.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100">
                          <a:effectLst/>
                        </a:rPr>
                        <a:t>............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8211826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قِطْعَةُ الزُّجاجِ جِسْمٌ شَفّافٌ لا ظِلَّ لَها.                 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100">
                          <a:effectLst/>
                        </a:rPr>
                        <a:t>............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7458653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يَجْذِبُ المِغْناطيسُ جَميعَ الأَجْسامِ.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100">
                          <a:effectLst/>
                        </a:rPr>
                        <a:t>............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7934726"/>
                  </a:ext>
                </a:extLst>
              </a:tr>
              <a:tr h="24892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400">
                          <a:effectLst/>
                        </a:rPr>
                        <a:t>يَتَنافَرُ طَرَفا الْمِغْناطيسِ إِذا كانَ مِنْ لَوْنَيْنِ مُخْتَلِفَيْنِ.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ar-SA" sz="1100" dirty="0">
                          <a:effectLst/>
                        </a:rPr>
                        <a:t>............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69240057"/>
                  </a:ext>
                </a:extLst>
              </a:tr>
            </a:tbl>
          </a:graphicData>
        </a:graphic>
      </p:graphicFrame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9C4A20B-6012-40C2-A8D0-A092C9A43D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535582"/>
              </p:ext>
            </p:extLst>
          </p:nvPr>
        </p:nvGraphicFramePr>
        <p:xfrm>
          <a:off x="540180" y="4186312"/>
          <a:ext cx="5915024" cy="694564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2957512">
                  <a:extLst>
                    <a:ext uri="{9D8B030D-6E8A-4147-A177-3AD203B41FA5}">
                      <a16:colId xmlns:a16="http://schemas.microsoft.com/office/drawing/2014/main" val="2880377808"/>
                    </a:ext>
                  </a:extLst>
                </a:gridCol>
                <a:gridCol w="2957512">
                  <a:extLst>
                    <a:ext uri="{9D8B030D-6E8A-4147-A177-3AD203B41FA5}">
                      <a16:colId xmlns:a16="http://schemas.microsoft.com/office/drawing/2014/main" val="24028222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جِسْمٌ شَفّافٌ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جِسْمٌ مُعْتِمٌ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extLst>
                  <a:ext uri="{0D108BD9-81ED-4DB2-BD59-A6C34878D82A}">
                    <a16:rowId xmlns:a16="http://schemas.microsoft.com/office/drawing/2014/main" val="612201122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ar-MA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extLst>
                  <a:ext uri="{0D108BD9-81ED-4DB2-BD59-A6C34878D82A}">
                    <a16:rowId xmlns:a16="http://schemas.microsoft.com/office/drawing/2014/main" val="221292829"/>
                  </a:ext>
                </a:extLst>
              </a:tr>
              <a:tr h="91440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0910" marR="60910" marT="0" marB="0" anchor="ctr"/>
                </a:tc>
                <a:extLst>
                  <a:ext uri="{0D108BD9-81ED-4DB2-BD59-A6C34878D82A}">
                    <a16:rowId xmlns:a16="http://schemas.microsoft.com/office/drawing/2014/main" val="346464160"/>
                  </a:ext>
                </a:extLst>
              </a:tr>
            </a:tbl>
          </a:graphicData>
        </a:graphic>
      </p:graphicFrame>
      <p:sp>
        <p:nvSpPr>
          <p:cNvPr id="52" name="ZoneTexte 51">
            <a:extLst>
              <a:ext uri="{FF2B5EF4-FFF2-40B4-BE49-F238E27FC236}">
                <a16:creationId xmlns:a16="http://schemas.microsoft.com/office/drawing/2014/main" id="{2D397409-40E2-4B4A-A316-8EF6F82B5752}"/>
              </a:ext>
            </a:extLst>
          </p:cNvPr>
          <p:cNvSpPr txBox="1"/>
          <p:nvPr/>
        </p:nvSpPr>
        <p:spPr>
          <a:xfrm>
            <a:off x="778296" y="3812024"/>
            <a:ext cx="4232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r" rtl="1">
              <a:spcBef>
                <a:spcPts val="0"/>
              </a:spcBef>
              <a:spcAft>
                <a:spcPts val="0"/>
              </a:spcAft>
            </a:pPr>
            <a:r>
              <a:rPr lang="ar-MA" sz="1200" dirty="0">
                <a:solidFill>
                  <a:srgbClr val="3B4C42"/>
                </a:solidFill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لَهُ ظِلٌ  -  لا يَسْمَحُ بِمُرورِ الضَّوْءِ  -  يُظْهِرُ ما يوجَدُ خَلْفَهُ  -  لَيْسَ لَهُ ظِلٌ</a:t>
            </a:r>
          </a:p>
        </p:txBody>
      </p:sp>
      <p:pic>
        <p:nvPicPr>
          <p:cNvPr id="53" name="Image 52">
            <a:extLst>
              <a:ext uri="{FF2B5EF4-FFF2-40B4-BE49-F238E27FC236}">
                <a16:creationId xmlns:a16="http://schemas.microsoft.com/office/drawing/2014/main" id="{B0F25356-3FFB-4E48-86ED-31059EACC331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94" y="6051536"/>
            <a:ext cx="5675630" cy="1114425"/>
          </a:xfrm>
          <a:prstGeom prst="rect">
            <a:avLst/>
          </a:prstGeom>
          <a:noFill/>
          <a:ln w="12700">
            <a:solidFill>
              <a:srgbClr val="3B4C42"/>
            </a:solidFill>
          </a:ln>
        </p:spPr>
      </p:pic>
      <p:pic>
        <p:nvPicPr>
          <p:cNvPr id="54" name="Image 53" descr="Résultat de recherche d'images pour &quot;البراق tgv&quot;">
            <a:extLst>
              <a:ext uri="{FF2B5EF4-FFF2-40B4-BE49-F238E27FC236}">
                <a16:creationId xmlns:a16="http://schemas.microsoft.com/office/drawing/2014/main" id="{FC6045E0-4396-45DC-81AD-0D1B22EFA5BB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706" y="8048501"/>
            <a:ext cx="1638300" cy="1003300"/>
          </a:xfrm>
          <a:prstGeom prst="rect">
            <a:avLst/>
          </a:prstGeom>
          <a:noFill/>
          <a:ln w="12700">
            <a:solidFill>
              <a:srgbClr val="3B4C42"/>
            </a:solidFill>
          </a:ln>
        </p:spPr>
      </p:pic>
      <p:pic>
        <p:nvPicPr>
          <p:cNvPr id="55" name="Image 54" descr="Résultat de recherche d'images pour &quot;caterpillar recycle&quot;">
            <a:extLst>
              <a:ext uri="{FF2B5EF4-FFF2-40B4-BE49-F238E27FC236}">
                <a16:creationId xmlns:a16="http://schemas.microsoft.com/office/drawing/2014/main" id="{7FABCD7A-11C7-4DCD-851F-9A6F8FEC8ADF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5506" y="8048501"/>
            <a:ext cx="1638300" cy="1004570"/>
          </a:xfrm>
          <a:prstGeom prst="rect">
            <a:avLst/>
          </a:prstGeom>
          <a:noFill/>
          <a:ln w="12700">
            <a:solidFill>
              <a:srgbClr val="3B4C42"/>
            </a:solidFill>
          </a:ln>
        </p:spPr>
      </p:pic>
      <p:sp>
        <p:nvSpPr>
          <p:cNvPr id="57" name="Rectangle à coins arrondis 48">
            <a:extLst>
              <a:ext uri="{FF2B5EF4-FFF2-40B4-BE49-F238E27FC236}">
                <a16:creationId xmlns:a16="http://schemas.microsoft.com/office/drawing/2014/main" id="{CEAB89C4-EAC1-4BA6-A08A-59B07D85E923}"/>
              </a:ext>
            </a:extLst>
          </p:cNvPr>
          <p:cNvSpPr/>
          <p:nvPr/>
        </p:nvSpPr>
        <p:spPr>
          <a:xfrm>
            <a:off x="4179791" y="9110856"/>
            <a:ext cx="1645920" cy="287655"/>
          </a:xfrm>
          <a:prstGeom prst="roundRect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ar-MA" sz="1100" dirty="0">
                <a:solidFill>
                  <a:srgbClr val="0D0D0D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.....................................................................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191178D8-79C2-4B3C-9223-CBC7FF44B5EE}"/>
              </a:ext>
            </a:extLst>
          </p:cNvPr>
          <p:cNvSpPr txBox="1"/>
          <p:nvPr/>
        </p:nvSpPr>
        <p:spPr>
          <a:xfrm>
            <a:off x="1019968" y="7593191"/>
            <a:ext cx="2650332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>
              <a:lnSpc>
                <a:spcPct val="150000"/>
              </a:lnSpc>
            </a:pPr>
            <a:r>
              <a:rPr lang="ar-MA" sz="1400" dirty="0">
                <a:latin typeface="Adobe Arabic" panose="02040503050201020203" pitchFamily="18" charset="-78"/>
                <a:ea typeface="Tahoma" panose="020B0604030504040204" pitchFamily="34" charset="0"/>
                <a:cs typeface="Adobe Arabic" panose="02040503050201020203" pitchFamily="18" charset="-78"/>
              </a:rPr>
              <a:t>قُوَّةٌ كَهْرَبائِيَّةٌ     -     قُوَّةٌ ميكانيكِيَّةٌ</a:t>
            </a:r>
          </a:p>
        </p:txBody>
      </p:sp>
      <p:sp>
        <p:nvSpPr>
          <p:cNvPr id="59" name="Rectangle à coins arrondis 48">
            <a:extLst>
              <a:ext uri="{FF2B5EF4-FFF2-40B4-BE49-F238E27FC236}">
                <a16:creationId xmlns:a16="http://schemas.microsoft.com/office/drawing/2014/main" id="{6B5C719D-C38B-40D0-BE98-44BA6014CEF9}"/>
              </a:ext>
            </a:extLst>
          </p:cNvPr>
          <p:cNvSpPr/>
          <p:nvPr/>
        </p:nvSpPr>
        <p:spPr>
          <a:xfrm>
            <a:off x="1093618" y="9164945"/>
            <a:ext cx="1645920" cy="287655"/>
          </a:xfrm>
          <a:prstGeom prst="roundRect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 rtl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ar-MA" sz="1100" dirty="0">
                <a:solidFill>
                  <a:srgbClr val="0D0D0D"/>
                </a:solidFill>
                <a:effectLst/>
                <a:ea typeface="Calibri" panose="020F0502020204030204" pitchFamily="34" charset="0"/>
                <a:cs typeface="Arial" panose="020B0604020202020204" pitchFamily="34" charset="0"/>
              </a:rPr>
              <a:t>.....................................................................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fr-FR" sz="11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en-US" sz="1100" dirty="0">
              <a:effectLst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684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ZoneTexte 24">
            <a:extLst>
              <a:ext uri="{FF2B5EF4-FFF2-40B4-BE49-F238E27FC236}">
                <a16:creationId xmlns:a16="http://schemas.microsoft.com/office/drawing/2014/main" id="{9679DEAC-91CA-4B09-9234-E48A035756AB}"/>
              </a:ext>
            </a:extLst>
          </p:cNvPr>
          <p:cNvSpPr txBox="1"/>
          <p:nvPr/>
        </p:nvSpPr>
        <p:spPr>
          <a:xfrm>
            <a:off x="-65778" y="442201"/>
            <a:ext cx="1126024" cy="276999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800" b="1">
                <a:solidFill>
                  <a:schemeClr val="bg1"/>
                </a:solidFill>
                <a:latin typeface="ToyorAljanah" panose="01000000000000000000" pitchFamily="50" charset="-78"/>
                <a:ea typeface="Tahoma" panose="020B0604030504040204" pitchFamily="34" charset="0"/>
                <a:cs typeface="ToyorAljanah" panose="01000000000000000000" pitchFamily="50" charset="-78"/>
              </a:defRPr>
            </a:lvl1pPr>
          </a:lstStyle>
          <a:p>
            <a:r>
              <a:rPr lang="fr-FR" sz="1200" dirty="0"/>
              <a:t>2021-2022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60AEF4EC-C470-412D-A620-D3E322DFA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709861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9FD601EB-76FE-4293-8298-8D4B7A3656C5}"/>
              </a:ext>
            </a:extLst>
          </p:cNvPr>
          <p:cNvSpPr txBox="1"/>
          <p:nvPr/>
        </p:nvSpPr>
        <p:spPr>
          <a:xfrm>
            <a:off x="350298" y="5807252"/>
            <a:ext cx="477063" cy="215444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1">
              <a:defRPr sz="1600" b="1">
                <a:solidFill>
                  <a:schemeClr val="bg1"/>
                </a:solidFill>
                <a:latin typeface="ToyorAljanah" panose="01000000000000000000" pitchFamily="50" charset="-78"/>
                <a:ea typeface="Tahoma" panose="020B0604030504040204" pitchFamily="34" charset="0"/>
                <a:cs typeface="ToyorAljanah" panose="01000000000000000000" pitchFamily="50" charset="-78"/>
              </a:defRPr>
            </a:lvl1pPr>
          </a:lstStyle>
          <a:p>
            <a:r>
              <a:rPr lang="ar-MA" sz="800" dirty="0"/>
              <a:t>10ن</a:t>
            </a:r>
            <a:endParaRPr lang="fr-FR" sz="800" dirty="0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0EEE92F9-0559-4342-8504-3EA3D5724EAE}"/>
              </a:ext>
            </a:extLst>
          </p:cNvPr>
          <p:cNvSpPr/>
          <p:nvPr/>
        </p:nvSpPr>
        <p:spPr>
          <a:xfrm>
            <a:off x="2791526" y="9528555"/>
            <a:ext cx="1270148" cy="380004"/>
          </a:xfrm>
          <a:prstGeom prst="roundRect">
            <a:avLst/>
          </a:prstGeom>
          <a:solidFill>
            <a:srgbClr val="05647A"/>
          </a:solidFill>
          <a:ln>
            <a:solidFill>
              <a:srgbClr val="05647A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0DB53C3-5BFA-4E43-A865-930306494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" y="1335087"/>
            <a:ext cx="6858000" cy="3857625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0ECE3616-A49B-4859-9184-D03FD63836B0}"/>
              </a:ext>
            </a:extLst>
          </p:cNvPr>
          <p:cNvSpPr txBox="1"/>
          <p:nvPr/>
        </p:nvSpPr>
        <p:spPr>
          <a:xfrm>
            <a:off x="2649497" y="9548529"/>
            <a:ext cx="1548411" cy="30777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 rtl="1"/>
            <a:r>
              <a:rPr lang="en-US" sz="1400" b="1" dirty="0">
                <a:solidFill>
                  <a:schemeClr val="bg1"/>
                </a:solidFill>
                <a:latin typeface="Nueva Std Cond" panose="020B0506070504020203" pitchFamily="34" charset="0"/>
                <a:ea typeface="Tahoma" panose="020B0604030504040204" pitchFamily="34" charset="0"/>
                <a:cs typeface="ToyorAljanah" panose="01000000000000000000" pitchFamily="50" charset="-78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www.essham.com</a:t>
            </a:r>
            <a:endParaRPr lang="en-US" sz="1400" b="1" dirty="0">
              <a:solidFill>
                <a:schemeClr val="bg1"/>
              </a:solidFill>
              <a:latin typeface="Nueva Std Cond" panose="020B0506070504020203" pitchFamily="34" charset="0"/>
              <a:ea typeface="Tahoma" panose="020B0604030504040204" pitchFamily="34" charset="0"/>
              <a:cs typeface="ToyorAljanah" panose="01000000000000000000" pitchFamily="50" charset="-78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4E6723E-0A92-47B1-81E5-F7072CF2C51C}"/>
              </a:ext>
            </a:extLst>
          </p:cNvPr>
          <p:cNvSpPr txBox="1"/>
          <p:nvPr/>
        </p:nvSpPr>
        <p:spPr>
          <a:xfrm>
            <a:off x="2110554" y="4790796"/>
            <a:ext cx="2918645" cy="52322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 rtl="1"/>
            <a:r>
              <a:rPr lang="en-US" sz="2800" b="1" dirty="0">
                <a:solidFill>
                  <a:schemeClr val="bg1"/>
                </a:solidFill>
                <a:latin typeface="Nueva Std Cond" panose="020B0506070504020203" pitchFamily="34" charset="0"/>
                <a:ea typeface="Tahoma" panose="020B0604030504040204" pitchFamily="34" charset="0"/>
                <a:cs typeface="ToyorAljanah" panose="01000000000000000000" pitchFamily="50" charset="-78"/>
                <a:hlinkClick r:id="rId3"/>
              </a:rPr>
              <a:t>www.essham.com</a:t>
            </a:r>
            <a:endParaRPr lang="en-US" sz="2800" b="1" dirty="0">
              <a:solidFill>
                <a:schemeClr val="bg1"/>
              </a:solidFill>
              <a:latin typeface="Nueva Std Cond" panose="020B0506070504020203" pitchFamily="34" charset="0"/>
              <a:ea typeface="Tahoma" panose="020B0604030504040204" pitchFamily="34" charset="0"/>
              <a:cs typeface="ToyorAljanah" panose="01000000000000000000" pitchFamily="50" charset="-78"/>
            </a:endParaRPr>
          </a:p>
        </p:txBody>
      </p:sp>
      <p:sp>
        <p:nvSpPr>
          <p:cNvPr id="15" name="ZoneTexte 14">
            <a:hlinkClick r:id="rId4" action="ppaction://hlinkfile"/>
            <a:extLst>
              <a:ext uri="{FF2B5EF4-FFF2-40B4-BE49-F238E27FC236}">
                <a16:creationId xmlns:a16="http://schemas.microsoft.com/office/drawing/2014/main" id="{EF2FE228-F95E-4AC9-84DC-42C37590C1C4}"/>
              </a:ext>
            </a:extLst>
          </p:cNvPr>
          <p:cNvSpPr txBox="1"/>
          <p:nvPr/>
        </p:nvSpPr>
        <p:spPr>
          <a:xfrm>
            <a:off x="1289213" y="5414204"/>
            <a:ext cx="4420353" cy="9541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MA" sz="2800" b="1" dirty="0">
                <a:solidFill>
                  <a:srgbClr val="333133"/>
                </a:solidFill>
                <a:latin typeface="Ara Alharbi Alhanoof" panose="02000500000000000000" pitchFamily="50" charset="-78"/>
                <a:ea typeface="Tahoma" panose="020B0604030504040204" pitchFamily="34" charset="0"/>
                <a:cs typeface="Ara Alharbi Alhanoof" panose="02000500000000000000" pitchFamily="50" charset="-78"/>
              </a:rPr>
              <a:t>صفحة</a:t>
            </a:r>
            <a:endParaRPr lang="fr-FR" sz="2800" b="1" dirty="0">
              <a:solidFill>
                <a:srgbClr val="333133"/>
              </a:solidFill>
              <a:latin typeface="Ara Alharbi Alhanoof" panose="02000500000000000000" pitchFamily="50" charset="-78"/>
              <a:ea typeface="Tahoma" panose="020B0604030504040204" pitchFamily="34" charset="0"/>
              <a:cs typeface="Ara Alharbi Alhanoof" panose="02000500000000000000" pitchFamily="50" charset="-78"/>
            </a:endParaRPr>
          </a:p>
          <a:p>
            <a:pPr algn="ctr" rtl="1"/>
            <a:r>
              <a:rPr lang="ar-MA" sz="2800" b="1" dirty="0">
                <a:solidFill>
                  <a:srgbClr val="333133"/>
                </a:solidFill>
                <a:latin typeface="Ara Alharbi Alhanoof" panose="02000500000000000000" pitchFamily="50" charset="-78"/>
                <a:ea typeface="Tahoma" panose="020B0604030504040204" pitchFamily="34" charset="0"/>
                <a:cs typeface="Ara Alharbi Alhanoof" panose="02000500000000000000" pitchFamily="50" charset="-78"/>
                <a:hlinkClick r:id="rId4" action="ppaction://hlinkfile"/>
              </a:rPr>
              <a:t> إسهام تربوي</a:t>
            </a:r>
            <a:endParaRPr lang="fr-FR" sz="2800" b="1" dirty="0">
              <a:solidFill>
                <a:srgbClr val="333133"/>
              </a:solidFill>
              <a:latin typeface="Ara Alharbi Alhanoof" panose="02000500000000000000" pitchFamily="50" charset="-78"/>
              <a:ea typeface="Tahoma" panose="020B0604030504040204" pitchFamily="34" charset="0"/>
              <a:cs typeface="Ara Alharbi Alhanoof" panose="020005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394161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1428</TotalTime>
  <Words>188</Words>
  <Application>Microsoft Office PowerPoint</Application>
  <PresentationFormat>A4 Paper (210x297 mm)</PresentationFormat>
  <Paragraphs>42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Adobe Arabic</vt:lpstr>
      <vt:lpstr>ae_AlMothnna</vt:lpstr>
      <vt:lpstr>Ara Alharbi Alhanoof</vt:lpstr>
      <vt:lpstr>Arial</vt:lpstr>
      <vt:lpstr>Calibri</vt:lpstr>
      <vt:lpstr>Calibri Light</vt:lpstr>
      <vt:lpstr>Lucida Calligraphy</vt:lpstr>
      <vt:lpstr>Nueva Std Cond</vt:lpstr>
      <vt:lpstr>ToyorAljanah</vt:lpstr>
      <vt:lpstr>Thème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الفرض الثالث مادة النشاط العلمي المستوى الثالث 2021 2022 -النموذج 1-اسهام تربوي</dc:title>
  <dc:creator>إسهام تربوي</dc:creator>
  <cp:lastModifiedBy>إسهام تربوي</cp:lastModifiedBy>
  <cp:revision>59</cp:revision>
  <dcterms:created xsi:type="dcterms:W3CDTF">2021-12-15T20:58:33Z</dcterms:created>
  <dcterms:modified xsi:type="dcterms:W3CDTF">2023-01-22T12:58:19Z</dcterms:modified>
</cp:coreProperties>
</file>