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76" r:id="rId4"/>
    <p:sldId id="277" r:id="rId5"/>
    <p:sldId id="260" r:id="rId6"/>
    <p:sldId id="278" r:id="rId7"/>
    <p:sldId id="264" r:id="rId8"/>
    <p:sldId id="279" r:id="rId9"/>
    <p:sldId id="265" r:id="rId10"/>
    <p:sldId id="280" r:id="rId11"/>
    <p:sldId id="269" r:id="rId12"/>
    <p:sldId id="271" r:id="rId13"/>
    <p:sldId id="281" r:id="rId14"/>
    <p:sldId id="274" r:id="rId15"/>
    <p:sldId id="28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93585EF-E36D-45D6-AB7C-DD99B218848D}" type="datetimeFigureOut">
              <a:rPr lang="ar-SY" smtClean="0"/>
              <a:pPr/>
              <a:t>28/04/1435</a:t>
            </a:fld>
            <a:endParaRPr lang="ar-SY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Y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F490B14-DDB4-4ADE-9370-02D4B8EBA58D}" type="slidenum">
              <a:rPr lang="ar-SY" smtClean="0"/>
              <a:pPr/>
              <a:t>‹#›</a:t>
            </a:fld>
            <a:endParaRPr lang="ar-S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7C0BE-FFE3-486E-AAEF-899EED1E4CF1}" type="datetimeFigureOut">
              <a:rPr lang="en-US" smtClean="0"/>
              <a:pPr/>
              <a:t>2/28/2014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9EB5F-068C-4A83-B09B-3C8DD11CA5E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9EB5F-068C-4A83-B09B-3C8DD11CA5E5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Y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D487-EAA3-4F66-A3A7-D15FA51F5EE8}" type="datetimeFigureOut">
              <a:rPr lang="en-US" smtClean="0"/>
              <a:pPr/>
              <a:t>2/28/2014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D931-AA93-4D62-AC7C-34F45D9AD7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D487-EAA3-4F66-A3A7-D15FA51F5EE8}" type="datetimeFigureOut">
              <a:rPr lang="en-US" smtClean="0"/>
              <a:pPr/>
              <a:t>2/28/2014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D931-AA93-4D62-AC7C-34F45D9AD7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Y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D487-EAA3-4F66-A3A7-D15FA51F5EE8}" type="datetimeFigureOut">
              <a:rPr lang="en-US" smtClean="0"/>
              <a:pPr/>
              <a:t>2/28/2014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D931-AA93-4D62-AC7C-34F45D9AD7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D487-EAA3-4F66-A3A7-D15FA51F5EE8}" type="datetimeFigureOut">
              <a:rPr lang="en-US" smtClean="0"/>
              <a:pPr/>
              <a:t>2/28/2014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D931-AA93-4D62-AC7C-34F45D9AD7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D487-EAA3-4F66-A3A7-D15FA51F5EE8}" type="datetimeFigureOut">
              <a:rPr lang="en-US" smtClean="0"/>
              <a:pPr/>
              <a:t>2/28/2014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D931-AA93-4D62-AC7C-34F45D9AD7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Y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Y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Y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D487-EAA3-4F66-A3A7-D15FA51F5EE8}" type="datetimeFigureOut">
              <a:rPr lang="en-US" smtClean="0"/>
              <a:pPr/>
              <a:t>2/28/2014</a:t>
            </a:fld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D931-AA93-4D62-AC7C-34F45D9AD7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Y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Y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D487-EAA3-4F66-A3A7-D15FA51F5EE8}" type="datetimeFigureOut">
              <a:rPr lang="en-US" smtClean="0"/>
              <a:pPr/>
              <a:t>2/28/2014</a:t>
            </a:fld>
            <a:endParaRPr lang="en-GB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D931-AA93-4D62-AC7C-34F45D9AD7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D487-EAA3-4F66-A3A7-D15FA51F5EE8}" type="datetimeFigureOut">
              <a:rPr lang="en-US" smtClean="0"/>
              <a:pPr/>
              <a:t>2/28/2014</a:t>
            </a:fld>
            <a:endParaRPr lang="en-GB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D931-AA93-4D62-AC7C-34F45D9AD7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D487-EAA3-4F66-A3A7-D15FA51F5EE8}" type="datetimeFigureOut">
              <a:rPr lang="en-US" smtClean="0"/>
              <a:pPr/>
              <a:t>2/28/2014</a:t>
            </a:fld>
            <a:endParaRPr lang="en-GB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D931-AA93-4D62-AC7C-34F45D9AD7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Y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D487-EAA3-4F66-A3A7-D15FA51F5EE8}" type="datetimeFigureOut">
              <a:rPr lang="en-US" smtClean="0"/>
              <a:pPr/>
              <a:t>2/28/2014</a:t>
            </a:fld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D931-AA93-4D62-AC7C-34F45D9AD7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Y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Y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D487-EAA3-4F66-A3A7-D15FA51F5EE8}" type="datetimeFigureOut">
              <a:rPr lang="en-US" smtClean="0"/>
              <a:pPr/>
              <a:t>2/28/2014</a:t>
            </a:fld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D931-AA93-4D62-AC7C-34F45D9AD7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Y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Y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0D487-EAA3-4F66-A3A7-D15FA51F5EE8}" type="datetimeFigureOut">
              <a:rPr lang="en-US" smtClean="0"/>
              <a:pPr/>
              <a:t>2/28/2014</a:t>
            </a:fld>
            <a:endParaRPr lang="en-GB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2D931-AA93-4D62-AC7C-34F45D9AD73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 </a:t>
            </a:r>
            <a:r>
              <a:rPr lang="en-GB" b="1" dirty="0" smtClean="0"/>
              <a:t> </a:t>
            </a:r>
            <a:r>
              <a:rPr lang="ar-SA" b="1" dirty="0" smtClean="0"/>
              <a:t>الأدوية المضادّة </a:t>
            </a:r>
            <a:r>
              <a:rPr lang="ar-SA" b="1" dirty="0" err="1" smtClean="0"/>
              <a:t>للكولينرجيّة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cholinergic antagonists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Cholinergic blockers/</a:t>
            </a:r>
            <a:r>
              <a:rPr lang="en-GB" dirty="0" err="1" smtClean="0"/>
              <a:t>Anticholinergic</a:t>
            </a:r>
            <a:r>
              <a:rPr lang="en-GB" dirty="0" smtClean="0"/>
              <a:t> drugs/</a:t>
            </a:r>
            <a:r>
              <a:rPr lang="en-GB" dirty="0" err="1" smtClean="0"/>
              <a:t>Parasympatholytics</a:t>
            </a:r>
            <a:r>
              <a:rPr lang="en-GB" dirty="0" smtClean="0"/>
              <a:t> .</a:t>
            </a:r>
            <a:endParaRPr lang="ar-SY" dirty="0" smtClean="0"/>
          </a:p>
          <a:p>
            <a:r>
              <a:rPr lang="ar-SY" sz="2400" dirty="0" smtClean="0"/>
              <a:t>د. عبد </a:t>
            </a:r>
            <a:r>
              <a:rPr lang="ar-SY" sz="2400" smtClean="0"/>
              <a:t>الناصر عمرين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en-GB" sz="2400" b="1" dirty="0" smtClean="0"/>
              <a:t>IV</a:t>
            </a:r>
            <a:r>
              <a:rPr lang="ar-SA" sz="2400" b="1" dirty="0" smtClean="0"/>
              <a:t>- الأدوية الحاصرة للوصل العصبي العضلي : </a:t>
            </a:r>
            <a:r>
              <a:rPr lang="ar-SA" sz="2400" dirty="0" smtClean="0"/>
              <a:t>تفيد لإرخاء العضلات الهيكليّة أثناء الجراحة ولتسهيل </a:t>
            </a:r>
            <a:r>
              <a:rPr lang="ar-SA" sz="2400" dirty="0" err="1" smtClean="0"/>
              <a:t>التنبيب</a:t>
            </a:r>
            <a:r>
              <a:rPr lang="ar-SA" sz="2400" dirty="0" smtClean="0"/>
              <a:t> .</a:t>
            </a:r>
          </a:p>
          <a:p>
            <a:pPr algn="r" rtl="1">
              <a:buNone/>
            </a:pPr>
            <a:r>
              <a:rPr lang="ar-SA" sz="2400" dirty="0" smtClean="0"/>
              <a:t>  أ- </a:t>
            </a:r>
            <a:r>
              <a:rPr lang="ar-SA" sz="2400" b="1" dirty="0" err="1" smtClean="0"/>
              <a:t>المحصرات</a:t>
            </a:r>
            <a:r>
              <a:rPr lang="ar-SA" sz="2400" dirty="0" smtClean="0"/>
              <a:t> </a:t>
            </a:r>
            <a:r>
              <a:rPr lang="ar-SA" sz="2400" b="1" dirty="0" err="1" smtClean="0"/>
              <a:t>اللاإستقطابيّة</a:t>
            </a:r>
            <a:r>
              <a:rPr lang="ar-SA" sz="2400" dirty="0" smtClean="0"/>
              <a:t> ( </a:t>
            </a:r>
            <a:r>
              <a:rPr lang="ar-SA" sz="2400" b="1" dirty="0" smtClean="0"/>
              <a:t>التنافسيّة</a:t>
            </a:r>
            <a:r>
              <a:rPr lang="ar-SA" sz="2400" dirty="0" smtClean="0"/>
              <a:t> ) </a:t>
            </a:r>
            <a:r>
              <a:rPr lang="en-GB" sz="2400" dirty="0" err="1" smtClean="0"/>
              <a:t>nondepolarizing</a:t>
            </a:r>
            <a:r>
              <a:rPr lang="en-GB" sz="2400" dirty="0" smtClean="0"/>
              <a:t> [ competitive ] </a:t>
            </a:r>
            <a:r>
              <a:rPr lang="ar-SA" sz="2400" dirty="0" smtClean="0"/>
              <a:t> </a:t>
            </a:r>
            <a:r>
              <a:rPr lang="en-GB" sz="2400" dirty="0" smtClean="0"/>
              <a:t>blockers</a:t>
            </a:r>
            <a:r>
              <a:rPr lang="ar-SA" sz="2400" dirty="0" smtClean="0"/>
              <a:t> : مناهضات على المستقبلات في الصفيحة </a:t>
            </a:r>
            <a:r>
              <a:rPr lang="ar-SA" sz="2400" dirty="0" err="1" smtClean="0"/>
              <a:t>الإنتهائيّة</a:t>
            </a:r>
            <a:r>
              <a:rPr lang="ar-SA" sz="2400" dirty="0" smtClean="0"/>
              <a:t> للوصل العصبي العضلي , وهي </a:t>
            </a:r>
            <a:r>
              <a:rPr lang="en-GB" sz="2400" b="1" dirty="0" err="1" smtClean="0">
                <a:solidFill>
                  <a:srgbClr val="00B050"/>
                </a:solidFill>
              </a:rPr>
              <a:t>mevacurium</a:t>
            </a:r>
            <a:r>
              <a:rPr lang="en-GB" sz="2400" dirty="0" smtClean="0"/>
              <a:t> , </a:t>
            </a:r>
            <a:r>
              <a:rPr lang="en-GB" sz="2400" b="1" dirty="0" err="1" smtClean="0">
                <a:solidFill>
                  <a:srgbClr val="00B050"/>
                </a:solidFill>
              </a:rPr>
              <a:t>atracurium</a:t>
            </a:r>
            <a:r>
              <a:rPr lang="en-GB" sz="2400" dirty="0" smtClean="0"/>
              <a:t> , </a:t>
            </a:r>
            <a:r>
              <a:rPr lang="en-GB" sz="2400" b="1" dirty="0" err="1" smtClean="0">
                <a:solidFill>
                  <a:srgbClr val="00B050"/>
                </a:solidFill>
              </a:rPr>
              <a:t>tubocurarine</a:t>
            </a:r>
            <a:r>
              <a:rPr lang="en-GB" sz="2400" dirty="0" smtClean="0"/>
              <a:t> , </a:t>
            </a:r>
            <a:r>
              <a:rPr lang="en-GB" sz="2400" dirty="0" err="1" smtClean="0"/>
              <a:t>rocuronium</a:t>
            </a:r>
            <a:r>
              <a:rPr lang="en-GB" sz="2400" dirty="0" smtClean="0"/>
              <a:t> , </a:t>
            </a:r>
            <a:r>
              <a:rPr lang="en-GB" sz="2400" dirty="0" err="1" smtClean="0"/>
              <a:t>pancuronium</a:t>
            </a:r>
            <a:r>
              <a:rPr lang="en-GB" sz="2400" dirty="0" smtClean="0"/>
              <a:t> </a:t>
            </a:r>
            <a:r>
              <a:rPr lang="ar-SA" sz="2400" dirty="0" smtClean="0"/>
              <a:t> . يمكن التغلّب على تأثيرها بمثبّطات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err="1" smtClean="0"/>
              <a:t>AChE</a:t>
            </a:r>
            <a:r>
              <a:rPr lang="ar-SA" sz="2400" dirty="0" smtClean="0"/>
              <a:t> مثل </a:t>
            </a:r>
            <a:r>
              <a:rPr lang="en-GB" sz="2400" dirty="0" err="1" smtClean="0"/>
              <a:t>neostigmine</a:t>
            </a:r>
            <a:r>
              <a:rPr lang="en-GB" sz="2400" dirty="0" smtClean="0"/>
              <a:t> </a:t>
            </a:r>
            <a:r>
              <a:rPr lang="ar-SA" sz="2400" dirty="0" smtClean="0"/>
              <a:t> .</a:t>
            </a:r>
          </a:p>
          <a:p>
            <a:pPr algn="r" rtl="1">
              <a:buNone/>
            </a:pPr>
            <a:r>
              <a:rPr lang="ar-SA" sz="2400" dirty="0" smtClean="0"/>
              <a:t>         هذه الأدوية </a:t>
            </a:r>
            <a:r>
              <a:rPr lang="ar-SY" sz="2400" dirty="0" smtClean="0"/>
              <a:t>،</a:t>
            </a:r>
            <a:r>
              <a:rPr lang="ar-SA" sz="2400" dirty="0" smtClean="0"/>
              <a:t> بالجرعات الكبيرة </a:t>
            </a:r>
            <a:r>
              <a:rPr lang="ar-SY" sz="2400" dirty="0" smtClean="0"/>
              <a:t>،</a:t>
            </a:r>
            <a:r>
              <a:rPr lang="ar-SA" sz="2400" dirty="0" smtClean="0"/>
              <a:t> تحصر أيضاً قنوات الأيون في الصفيحة </a:t>
            </a:r>
            <a:r>
              <a:rPr lang="ar-SA" sz="2400" dirty="0" err="1" smtClean="0"/>
              <a:t>الإنتهائيّة</a:t>
            </a:r>
            <a:r>
              <a:rPr lang="ar-SA" sz="2400" dirty="0" smtClean="0"/>
              <a:t> .. إنّها تشلّ العضلات بدءاً بالوجه والعين ثم الأصابع فالأطراف والعنق والجذع وأخيراً الحجاب الحاجز </a:t>
            </a:r>
            <a:r>
              <a:rPr lang="en-GB" sz="2400" dirty="0" smtClean="0"/>
              <a:t>diaphragm</a:t>
            </a:r>
            <a:r>
              <a:rPr lang="ar-SA" sz="2400" dirty="0" smtClean="0"/>
              <a:t> . وإنّ الأدوية </a:t>
            </a:r>
            <a:r>
              <a:rPr lang="ar-SA" sz="2400" b="1" dirty="0" smtClean="0"/>
              <a:t>الثلاثة</a:t>
            </a:r>
            <a:r>
              <a:rPr lang="ar-SA" sz="2400" dirty="0" smtClean="0"/>
              <a:t> </a:t>
            </a:r>
            <a:r>
              <a:rPr lang="ar-SA" sz="2400" b="1" dirty="0" smtClean="0"/>
              <a:t>الأولى تطلق </a:t>
            </a:r>
            <a:r>
              <a:rPr lang="ar-SA" sz="2400" b="1" dirty="0" err="1" smtClean="0"/>
              <a:t>الهيستامين</a:t>
            </a:r>
            <a:r>
              <a:rPr lang="ar-SA" sz="2400" dirty="0" smtClean="0"/>
              <a:t> مسببةً هبوط الضغط والتورّد وتقبّض القصبات . </a:t>
            </a:r>
          </a:p>
          <a:p>
            <a:pPr algn="r" rtl="1">
              <a:buNone/>
            </a:pPr>
            <a:r>
              <a:rPr lang="ar-SA" sz="2000" dirty="0" err="1" smtClean="0"/>
              <a:t>الأمينوغليكوزيدات</a:t>
            </a:r>
            <a:r>
              <a:rPr lang="ar-SA" sz="2000" dirty="0" smtClean="0"/>
              <a:t> تثبّط إطلاق </a:t>
            </a:r>
            <a:r>
              <a:rPr lang="ar-SA" sz="2000" dirty="0" err="1" smtClean="0"/>
              <a:t>ال</a:t>
            </a:r>
            <a:r>
              <a:rPr lang="ar-SA" sz="2000" dirty="0" smtClean="0"/>
              <a:t> </a:t>
            </a:r>
            <a:r>
              <a:rPr lang="en-GB" sz="2000" dirty="0" err="1" smtClean="0"/>
              <a:t>ACh</a:t>
            </a:r>
            <a:r>
              <a:rPr lang="ar-SA" sz="2000" dirty="0" smtClean="0"/>
              <a:t> من الأعصاب </a:t>
            </a:r>
            <a:r>
              <a:rPr lang="ar-SA" sz="2000" dirty="0" err="1" smtClean="0"/>
              <a:t>الكولينرجيّة</a:t>
            </a:r>
            <a:r>
              <a:rPr lang="ar-SA" sz="2000" dirty="0" smtClean="0"/>
              <a:t> </a:t>
            </a:r>
            <a:r>
              <a:rPr lang="ar-SA" sz="2000" dirty="0" err="1" smtClean="0"/>
              <a:t>فتؤاذر</a:t>
            </a:r>
            <a:r>
              <a:rPr lang="ar-SA" sz="2000" dirty="0" smtClean="0"/>
              <a:t> هذه الأدوية . </a:t>
            </a:r>
            <a:endParaRPr lang="en-GB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en-GB" sz="4000" dirty="0"/>
          </a:p>
        </p:txBody>
      </p:sp>
      <p:pic>
        <p:nvPicPr>
          <p:cNvPr id="4" name="Content Placeholder 3" descr="Picture 01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28662" y="714356"/>
            <a:ext cx="7572428" cy="55007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 </a:t>
            </a:r>
            <a:r>
              <a:rPr lang="en-GB" sz="2400" b="1" dirty="0" smtClean="0"/>
              <a:t>4</a:t>
            </a:r>
            <a:r>
              <a:rPr lang="en-GB" sz="2400" dirty="0" smtClean="0"/>
              <a:t>. </a:t>
            </a:r>
            <a:r>
              <a:rPr lang="en-GB" sz="2400" b="1" dirty="0" smtClean="0"/>
              <a:t>Pharmacokinetics</a:t>
            </a:r>
            <a:r>
              <a:rPr lang="en-GB" sz="2400" dirty="0" smtClean="0"/>
              <a:t> + :  .</a:t>
            </a:r>
            <a:endParaRPr lang="en-GB" dirty="0"/>
          </a:p>
        </p:txBody>
      </p:sp>
      <p:pic>
        <p:nvPicPr>
          <p:cNvPr id="5" name="Picture 4" descr="Picture 0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142876"/>
            <a:ext cx="3643338" cy="657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sz="2400" dirty="0" smtClean="0"/>
              <a:t>ب- </a:t>
            </a:r>
            <a:r>
              <a:rPr lang="ar-SA" sz="2400" b="1" dirty="0" smtClean="0"/>
              <a:t>الأدوية</a:t>
            </a:r>
            <a:r>
              <a:rPr lang="ar-SA" sz="2400" dirty="0" smtClean="0"/>
              <a:t> </a:t>
            </a:r>
            <a:r>
              <a:rPr lang="ar-SA" sz="2400" b="1" dirty="0" smtClean="0"/>
              <a:t>المزيلة</a:t>
            </a:r>
            <a:r>
              <a:rPr lang="ar-SA" sz="2400" dirty="0" smtClean="0"/>
              <a:t> </a:t>
            </a:r>
            <a:r>
              <a:rPr lang="ar-SA" sz="2400" b="1" dirty="0" err="1" smtClean="0"/>
              <a:t>للإستقطاب</a:t>
            </a:r>
            <a:r>
              <a:rPr lang="ar-SA" sz="2400" dirty="0" smtClean="0"/>
              <a:t>  </a:t>
            </a:r>
            <a:r>
              <a:rPr lang="en-GB" sz="2400" dirty="0" smtClean="0"/>
              <a:t>Depolarizing agents</a:t>
            </a:r>
            <a:r>
              <a:rPr lang="ar-SA" sz="2400" dirty="0" smtClean="0"/>
              <a:t> : تعمل كما في الشكل 5-11 . </a:t>
            </a:r>
            <a:r>
              <a:rPr lang="ar-SA" sz="2400" b="1" dirty="0" err="1" smtClean="0">
                <a:solidFill>
                  <a:srgbClr val="00B050"/>
                </a:solidFill>
              </a:rPr>
              <a:t>السكسينيل</a:t>
            </a:r>
            <a:r>
              <a:rPr lang="ar-SA" sz="2400" b="1" dirty="0" smtClean="0">
                <a:solidFill>
                  <a:srgbClr val="00B050"/>
                </a:solidFill>
              </a:rPr>
              <a:t> </a:t>
            </a:r>
            <a:r>
              <a:rPr lang="ar-SA" sz="2400" b="1" dirty="0" err="1" smtClean="0">
                <a:solidFill>
                  <a:srgbClr val="00B050"/>
                </a:solidFill>
              </a:rPr>
              <a:t>كولين</a:t>
            </a:r>
            <a:r>
              <a:rPr lang="ar-SA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err="1" smtClean="0">
                <a:solidFill>
                  <a:srgbClr val="00B050"/>
                </a:solidFill>
              </a:rPr>
              <a:t>succinyl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err="1" smtClean="0">
                <a:solidFill>
                  <a:srgbClr val="00B050"/>
                </a:solidFill>
              </a:rPr>
              <a:t>choline</a:t>
            </a:r>
            <a:r>
              <a:rPr lang="ar-SA" sz="2400" b="1" dirty="0" smtClean="0">
                <a:solidFill>
                  <a:srgbClr val="00B050"/>
                </a:solidFill>
              </a:rPr>
              <a:t> </a:t>
            </a:r>
            <a:r>
              <a:rPr lang="ar-SA" sz="2400" dirty="0" smtClean="0"/>
              <a:t>يسبّب </a:t>
            </a:r>
            <a:r>
              <a:rPr lang="ar-SA" sz="2400" dirty="0" err="1" smtClean="0"/>
              <a:t>إرتجافاً</a:t>
            </a:r>
            <a:r>
              <a:rPr lang="ar-SA" sz="2400" dirty="0" smtClean="0"/>
              <a:t> </a:t>
            </a:r>
            <a:r>
              <a:rPr lang="ar-SA" sz="2400" dirty="0" err="1" smtClean="0"/>
              <a:t>حزميّاً</a:t>
            </a:r>
            <a:r>
              <a:rPr lang="ar-SA" sz="2400" dirty="0" smtClean="0"/>
              <a:t> </a:t>
            </a:r>
            <a:r>
              <a:rPr lang="en-GB" sz="2400" dirty="0" smtClean="0"/>
              <a:t>fasciculation</a:t>
            </a:r>
            <a:r>
              <a:rPr lang="ar-SA" sz="2400" dirty="0" smtClean="0"/>
              <a:t>  للعضلات . تشلّ عضلات التنفّس في النهاية .</a:t>
            </a:r>
          </a:p>
          <a:p>
            <a:pPr algn="r" rtl="1">
              <a:buNone/>
            </a:pPr>
            <a:r>
              <a:rPr lang="ar-SA" sz="2400" dirty="0" smtClean="0"/>
              <a:t>         قصير الأمد ( يتحطّم </a:t>
            </a:r>
            <a:r>
              <a:rPr lang="ar-SA" sz="2400" dirty="0" err="1" smtClean="0"/>
              <a:t>بالكولين</a:t>
            </a:r>
            <a:r>
              <a:rPr lang="ar-SA" sz="2400" dirty="0" smtClean="0"/>
              <a:t> </a:t>
            </a:r>
            <a:r>
              <a:rPr lang="ar-SA" sz="2400" dirty="0" err="1" smtClean="0"/>
              <a:t>إيستراز</a:t>
            </a:r>
            <a:r>
              <a:rPr lang="ar-SA" sz="2400" dirty="0" smtClean="0"/>
              <a:t> البلازمي ) . ثمّة تغاير جيني يتمثّل بنقص أو غياب </a:t>
            </a:r>
            <a:r>
              <a:rPr lang="ar-SA" sz="2400" dirty="0" err="1" smtClean="0"/>
              <a:t>الكولين</a:t>
            </a:r>
            <a:r>
              <a:rPr lang="ar-SA" sz="2400" dirty="0" smtClean="0"/>
              <a:t> </a:t>
            </a:r>
            <a:r>
              <a:rPr lang="ar-SA" sz="2400" dirty="0" err="1" smtClean="0"/>
              <a:t>إيستراز</a:t>
            </a:r>
            <a:r>
              <a:rPr lang="ar-SA" sz="2400" dirty="0" smtClean="0"/>
              <a:t> يسبّب إطالة الشلل . </a:t>
            </a:r>
          </a:p>
          <a:p>
            <a:pPr algn="r" rtl="1">
              <a:buNone/>
            </a:pPr>
            <a:r>
              <a:rPr lang="ar-SA" sz="2400" dirty="0" smtClean="0"/>
              <a:t>         يستعمل </a:t>
            </a:r>
            <a:r>
              <a:rPr lang="ar-SA" sz="2400" dirty="0" err="1" smtClean="0"/>
              <a:t>لتنبيب</a:t>
            </a:r>
            <a:r>
              <a:rPr lang="ar-SA" sz="2400" dirty="0" smtClean="0"/>
              <a:t> </a:t>
            </a:r>
            <a:r>
              <a:rPr lang="ar-SA" sz="2400" dirty="0" err="1" smtClean="0"/>
              <a:t>الرغامى</a:t>
            </a:r>
            <a:r>
              <a:rPr lang="ar-SA" sz="2400" dirty="0" smtClean="0"/>
              <a:t> السريع .. يعطى وريديّاً </a:t>
            </a:r>
            <a:r>
              <a:rPr lang="ar-SY" sz="2400" dirty="0" smtClean="0"/>
              <a:t>،</a:t>
            </a:r>
            <a:r>
              <a:rPr lang="ar-SA" sz="2400" dirty="0" smtClean="0"/>
              <a:t> بالتسريب المستمر عادةً .</a:t>
            </a:r>
          </a:p>
          <a:p>
            <a:pPr algn="r" rtl="1">
              <a:buNone/>
            </a:pPr>
            <a:r>
              <a:rPr lang="ar-SA" sz="2400" b="1" dirty="0" smtClean="0"/>
              <a:t>التأثيرات</a:t>
            </a:r>
            <a:r>
              <a:rPr lang="ar-SA" sz="2400" dirty="0" smtClean="0"/>
              <a:t> </a:t>
            </a:r>
            <a:r>
              <a:rPr lang="ar-SA" sz="2400" b="1" dirty="0" err="1" smtClean="0"/>
              <a:t>الضائرة</a:t>
            </a:r>
            <a:r>
              <a:rPr lang="ar-SA" sz="2400" dirty="0" smtClean="0"/>
              <a:t> : 1)- </a:t>
            </a:r>
            <a:r>
              <a:rPr lang="en-GB" sz="2400" b="1" dirty="0" smtClean="0"/>
              <a:t>Hyperthermia</a:t>
            </a:r>
            <a:r>
              <a:rPr lang="ar-SA" sz="2400" dirty="0" smtClean="0"/>
              <a:t> : عندما يستعمل </a:t>
            </a:r>
            <a:r>
              <a:rPr lang="ar-SA" sz="2400" dirty="0" err="1" smtClean="0"/>
              <a:t>السكسينيل</a:t>
            </a:r>
            <a:r>
              <a:rPr lang="ar-SA" sz="2400" dirty="0" smtClean="0"/>
              <a:t> </a:t>
            </a:r>
            <a:r>
              <a:rPr lang="ar-SA" sz="2400" dirty="0" err="1" smtClean="0"/>
              <a:t>كولين</a:t>
            </a:r>
            <a:r>
              <a:rPr lang="ar-SA" sz="2400" dirty="0" smtClean="0"/>
              <a:t> مع </a:t>
            </a:r>
            <a:r>
              <a:rPr lang="ar-SA" sz="2400" dirty="0" err="1" smtClean="0"/>
              <a:t>الهالوثان</a:t>
            </a:r>
            <a:r>
              <a:rPr lang="ar-SA" sz="2400" dirty="0" smtClean="0"/>
              <a:t> قد يحدث فرط الحرارة الخبيث ( تيبّس العضلات مع فرط السخونة </a:t>
            </a:r>
            <a:r>
              <a:rPr lang="en-GB" sz="2400" dirty="0" smtClean="0"/>
              <a:t>hyperpyrexia </a:t>
            </a:r>
            <a:r>
              <a:rPr lang="ar-SA" sz="2400" dirty="0" smtClean="0"/>
              <a:t> ) عند المستعدّين وراثيّاً . يعالج هذا بالتبريد السريع </a:t>
            </a:r>
            <a:r>
              <a:rPr lang="ar-SY" sz="2400" dirty="0" smtClean="0"/>
              <a:t>،</a:t>
            </a:r>
            <a:r>
              <a:rPr lang="ar-SA" sz="2400" dirty="0" smtClean="0"/>
              <a:t> ويفيد إعطاء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err="1" smtClean="0"/>
              <a:t>dantrolene</a:t>
            </a:r>
            <a:r>
              <a:rPr lang="ar-SA" sz="2400" dirty="0" smtClean="0"/>
              <a:t> . 2)- </a:t>
            </a:r>
            <a:r>
              <a:rPr lang="ar-SA" sz="2400" b="1" dirty="0" smtClean="0"/>
              <a:t>انقطاع</a:t>
            </a:r>
            <a:r>
              <a:rPr lang="ar-SA" sz="2400" dirty="0" smtClean="0"/>
              <a:t> </a:t>
            </a:r>
            <a:r>
              <a:rPr lang="ar-SA" sz="2400" b="1" dirty="0" smtClean="0"/>
              <a:t>النفس</a:t>
            </a:r>
            <a:r>
              <a:rPr lang="ar-SA" sz="2400" dirty="0" smtClean="0"/>
              <a:t> </a:t>
            </a:r>
            <a:r>
              <a:rPr lang="en-GB" sz="2400" b="1" dirty="0" err="1" smtClean="0"/>
              <a:t>apnea</a:t>
            </a:r>
            <a:r>
              <a:rPr lang="ar-SA" sz="2400" dirty="0" smtClean="0"/>
              <a:t> : عند </a:t>
            </a:r>
            <a:r>
              <a:rPr lang="ar-SA" sz="2400" dirty="0" err="1" smtClean="0"/>
              <a:t>معوزي</a:t>
            </a:r>
            <a:r>
              <a:rPr lang="ar-SA" sz="2400" dirty="0" smtClean="0"/>
              <a:t> </a:t>
            </a:r>
            <a:r>
              <a:rPr lang="ar-SA" sz="2400" dirty="0" err="1" smtClean="0"/>
              <a:t>الكولين</a:t>
            </a:r>
            <a:r>
              <a:rPr lang="ar-SA" sz="2400" dirty="0" smtClean="0"/>
              <a:t> </a:t>
            </a:r>
            <a:r>
              <a:rPr lang="ar-SA" sz="2400" dirty="0" err="1" smtClean="0"/>
              <a:t>إيستراز</a:t>
            </a:r>
            <a:r>
              <a:rPr lang="ar-SA" sz="2400" dirty="0" smtClean="0"/>
              <a:t> البلازمي وراثيّاً فيشلّ الحجاب الحاجز . 3)- </a:t>
            </a:r>
            <a:r>
              <a:rPr lang="en-GB" sz="2400" b="1" dirty="0" err="1" smtClean="0"/>
              <a:t>Hyperkalemia</a:t>
            </a:r>
            <a:r>
              <a:rPr lang="ar-SA" sz="2400" dirty="0" smtClean="0"/>
              <a:t> : </a:t>
            </a:r>
            <a:r>
              <a:rPr lang="ar-SA" sz="2400" dirty="0" err="1" smtClean="0"/>
              <a:t>السكسينيل</a:t>
            </a:r>
            <a:r>
              <a:rPr lang="ar-SA" sz="2400" dirty="0" smtClean="0"/>
              <a:t> </a:t>
            </a:r>
            <a:r>
              <a:rPr lang="ar-SA" sz="2400" dirty="0" err="1" smtClean="0"/>
              <a:t>كولين</a:t>
            </a:r>
            <a:r>
              <a:rPr lang="ar-SA" sz="2400" dirty="0" smtClean="0"/>
              <a:t> يطلق </a:t>
            </a:r>
            <a:r>
              <a:rPr lang="en-GB" sz="2400" dirty="0" smtClean="0"/>
              <a:t>K</a:t>
            </a:r>
            <a:r>
              <a:rPr lang="ar-SA" sz="2400" dirty="0" smtClean="0"/>
              <a:t> من المخازن داخل الخلويّة 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en-GB" sz="4000" dirty="0"/>
          </a:p>
        </p:txBody>
      </p:sp>
      <p:pic>
        <p:nvPicPr>
          <p:cNvPr id="4" name="Content Placeholder 3" descr="Picture 0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0"/>
            <a:ext cx="428628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en-US" sz="800" dirty="0" smtClean="0"/>
              <a:t> </a:t>
            </a:r>
            <a:r>
              <a:rPr lang="ar-SY" sz="800" dirty="0" smtClean="0"/>
              <a:t>  </a:t>
            </a:r>
            <a:r>
              <a:rPr lang="en-US" sz="800" dirty="0" err="1" smtClean="0"/>
              <a:t>Pirenzepine</a:t>
            </a:r>
            <a:r>
              <a:rPr lang="ar-SY" sz="800" dirty="0" smtClean="0"/>
              <a:t> : مناهض/حاصر </a:t>
            </a:r>
            <a:r>
              <a:rPr lang="en-US" sz="800" dirty="0" smtClean="0"/>
              <a:t>M</a:t>
            </a:r>
            <a:r>
              <a:rPr lang="en-US" sz="800" baseline="-25000" dirty="0" smtClean="0"/>
              <a:t>1</a:t>
            </a:r>
            <a:r>
              <a:rPr lang="ar-SY" sz="800" dirty="0" smtClean="0"/>
              <a:t> </a:t>
            </a:r>
            <a:r>
              <a:rPr lang="ar-SY" sz="800" dirty="0" err="1" smtClean="0"/>
              <a:t>إنتقائي</a:t>
            </a:r>
            <a:r>
              <a:rPr lang="ar-SY" sz="800" dirty="0" smtClean="0"/>
              <a:t> ، لكنه يحدِث تسرّع قلب منعكس بالتسريب السريع بسبب </a:t>
            </a:r>
            <a:r>
              <a:rPr lang="ar-SY" sz="800" dirty="0" err="1" smtClean="0"/>
              <a:t>إحصار</a:t>
            </a:r>
            <a:r>
              <a:rPr lang="ar-SY" sz="800" dirty="0" smtClean="0"/>
              <a:t> </a:t>
            </a:r>
            <a:r>
              <a:rPr lang="en-US" sz="800" dirty="0" smtClean="0"/>
              <a:t>M</a:t>
            </a:r>
            <a:r>
              <a:rPr lang="en-US" sz="800" baseline="-25000" dirty="0" smtClean="0"/>
              <a:t>2</a:t>
            </a:r>
            <a:r>
              <a:rPr lang="ar-SY" sz="800" dirty="0" smtClean="0"/>
              <a:t> في القلب . فهو غير جيِّد كبديل </a:t>
            </a:r>
            <a:r>
              <a:rPr lang="ar-SY" sz="800" dirty="0" err="1" smtClean="0"/>
              <a:t>ﻟﻟ</a:t>
            </a:r>
            <a:r>
              <a:rPr lang="ar-SY" sz="800" dirty="0" smtClean="0"/>
              <a:t> </a:t>
            </a:r>
            <a:r>
              <a:rPr lang="en-US" sz="800" dirty="0" smtClean="0"/>
              <a:t>PPI</a:t>
            </a:r>
            <a:r>
              <a:rPr lang="en-US" sz="800" baseline="-25000" dirty="0" smtClean="0"/>
              <a:t>s</a:t>
            </a:r>
            <a:r>
              <a:rPr lang="ar-SY" sz="800" baseline="-25000" dirty="0" smtClean="0"/>
              <a:t> </a:t>
            </a:r>
            <a:r>
              <a:rPr lang="ar-SY" sz="800" dirty="0" smtClean="0"/>
              <a:t>في معالجة القرحتين المعدية </a:t>
            </a:r>
            <a:r>
              <a:rPr lang="ar-SY" sz="800" dirty="0" err="1" smtClean="0"/>
              <a:t>والإثنى</a:t>
            </a:r>
            <a:r>
              <a:rPr lang="ar-SY" sz="800" dirty="0" smtClean="0"/>
              <a:t> عشرية </a:t>
            </a:r>
          </a:p>
          <a:p>
            <a:pPr marL="346075"/>
            <a:r>
              <a:rPr lang="en-US" sz="800" dirty="0" err="1" smtClean="0"/>
              <a:t>Darifenacin</a:t>
            </a:r>
            <a:r>
              <a:rPr lang="ar-SY" sz="800" dirty="0" smtClean="0"/>
              <a:t> : حاصِر </a:t>
            </a:r>
            <a:r>
              <a:rPr lang="en-US" sz="800" dirty="0" smtClean="0"/>
              <a:t>M</a:t>
            </a:r>
            <a:r>
              <a:rPr lang="en-US" sz="800" baseline="-25000" dirty="0" smtClean="0"/>
              <a:t>3</a:t>
            </a:r>
            <a:r>
              <a:rPr lang="ar-SY" sz="800" baseline="-25000" dirty="0" smtClean="0"/>
              <a:t> </a:t>
            </a:r>
            <a:r>
              <a:rPr lang="ar-SY" sz="800" dirty="0" smtClean="0"/>
              <a:t>، مستعمل في معالجة المثانة المفرطة النشاط . </a:t>
            </a:r>
            <a:endParaRPr lang="ar-SA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I. OVERVIW : </a:t>
            </a:r>
            <a:r>
              <a:rPr lang="en-GB" sz="2400" dirty="0" smtClean="0"/>
              <a:t> </a:t>
            </a:r>
          </a:p>
          <a:p>
            <a:pPr>
              <a:buNone/>
            </a:pPr>
            <a:endParaRPr lang="en-GB" sz="2400" dirty="0"/>
          </a:p>
        </p:txBody>
      </p:sp>
      <p:pic>
        <p:nvPicPr>
          <p:cNvPr id="4" name="Picture 3" descr="Picture 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71438"/>
            <a:ext cx="3429024" cy="6715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r" rtl="1">
              <a:buAutoNum type="arabic1Minus"/>
            </a:pPr>
            <a:r>
              <a:rPr lang="ar-SA" sz="2400" b="1" dirty="0" smtClean="0"/>
              <a:t>أتروبين </a:t>
            </a:r>
            <a:r>
              <a:rPr lang="en-GB" sz="2400" b="1" dirty="0" smtClean="0">
                <a:solidFill>
                  <a:srgbClr val="00B050"/>
                </a:solidFill>
              </a:rPr>
              <a:t>Atropine</a:t>
            </a:r>
            <a:r>
              <a:rPr lang="ar-SA" sz="2400" b="1" dirty="0" smtClean="0"/>
              <a:t> :</a:t>
            </a:r>
          </a:p>
          <a:p>
            <a:pPr marL="457200" indent="-457200" algn="r" rtl="1">
              <a:buNone/>
            </a:pPr>
            <a:r>
              <a:rPr lang="ar-SA" sz="2400" dirty="0" smtClean="0"/>
              <a:t> 1- </a:t>
            </a:r>
            <a:r>
              <a:rPr lang="ar-SA" sz="2400" b="1" dirty="0" smtClean="0"/>
              <a:t>التأثيرات</a:t>
            </a:r>
            <a:r>
              <a:rPr lang="ar-SA" sz="2400" dirty="0" smtClean="0"/>
              <a:t> : </a:t>
            </a:r>
          </a:p>
          <a:p>
            <a:pPr marL="457200" indent="-457200" algn="r" rtl="1">
              <a:buNone/>
            </a:pPr>
            <a:r>
              <a:rPr lang="ar-SA" sz="2400" dirty="0" smtClean="0"/>
              <a:t>    على </a:t>
            </a:r>
            <a:r>
              <a:rPr lang="ar-SA" sz="2400" b="1" dirty="0" smtClean="0"/>
              <a:t>العين</a:t>
            </a:r>
            <a:r>
              <a:rPr lang="ar-SA" sz="2400" dirty="0" smtClean="0"/>
              <a:t> : يسبب توسّع الحدقة </a:t>
            </a:r>
            <a:r>
              <a:rPr lang="en-GB" sz="2400" dirty="0" err="1" smtClean="0"/>
              <a:t>mydriasis</a:t>
            </a:r>
            <a:r>
              <a:rPr lang="ar-SA" sz="2400" dirty="0" smtClean="0"/>
              <a:t> وشلل العضلات </a:t>
            </a:r>
            <a:r>
              <a:rPr lang="ar-SA" sz="2400" dirty="0" err="1" smtClean="0"/>
              <a:t>الهدبيّة</a:t>
            </a:r>
            <a:r>
              <a:rPr lang="ar-SA" sz="2400" dirty="0" smtClean="0"/>
              <a:t> </a:t>
            </a:r>
            <a:r>
              <a:rPr lang="en-GB" sz="2400" dirty="0" err="1" smtClean="0"/>
              <a:t>cycloplegia</a:t>
            </a:r>
            <a:r>
              <a:rPr lang="ar-SA" sz="2400" dirty="0" smtClean="0"/>
              <a:t> ( عجز التركيز في رؤية الأشياء القريبة ) . يرفع ضغط داخل العين على نحو خطير في الزرق ضيّق الزاوية ( </a:t>
            </a:r>
            <a:r>
              <a:rPr lang="en-GB" sz="2400" dirty="0" smtClean="0"/>
              <a:t>narrow-angle glaucoma</a:t>
            </a:r>
            <a:r>
              <a:rPr lang="ar-SA" sz="2400" dirty="0" smtClean="0"/>
              <a:t> ) . لكن الأدوية الأقصر مفعولاّ  مثل </a:t>
            </a:r>
            <a:r>
              <a:rPr lang="en-GB" sz="2400" b="1" dirty="0" err="1" smtClean="0">
                <a:solidFill>
                  <a:srgbClr val="00B050"/>
                </a:solidFill>
              </a:rPr>
              <a:t>tropicamide</a:t>
            </a:r>
            <a:r>
              <a:rPr lang="ar-SA" sz="2400" dirty="0" smtClean="0"/>
              <a:t> المضاد </a:t>
            </a:r>
            <a:r>
              <a:rPr lang="ar-SA" sz="2400" dirty="0" err="1" smtClean="0"/>
              <a:t>للمسكارينيّة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أو ناهضات </a:t>
            </a:r>
            <a:r>
              <a:rPr lang="ar-SA" sz="2400" dirty="0" err="1" smtClean="0"/>
              <a:t>الألفا</a:t>
            </a:r>
            <a:r>
              <a:rPr lang="ar-SA" sz="2400" dirty="0" smtClean="0"/>
              <a:t>  مثل </a:t>
            </a:r>
            <a:r>
              <a:rPr lang="en-GB" sz="2400" dirty="0" err="1" smtClean="0"/>
              <a:t>phenylephrine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تستعمل الآن لتوسيع الحدقة في فحص العين 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400" dirty="0" smtClean="0"/>
              <a:t>على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b="1" dirty="0" smtClean="0"/>
              <a:t>GIT</a:t>
            </a:r>
            <a:r>
              <a:rPr lang="ar-SA" sz="2400" dirty="0" smtClean="0"/>
              <a:t> : مضاد للتشنّج .</a:t>
            </a:r>
          </a:p>
          <a:p>
            <a:pPr algn="r" rtl="1">
              <a:buNone/>
            </a:pPr>
            <a:r>
              <a:rPr lang="ar-SA" sz="2400" dirty="0" smtClean="0"/>
              <a:t>على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b="1" dirty="0" smtClean="0"/>
              <a:t>Urinary</a:t>
            </a:r>
            <a:r>
              <a:rPr lang="en-GB" sz="2400" dirty="0" smtClean="0"/>
              <a:t> </a:t>
            </a:r>
            <a:r>
              <a:rPr lang="en-GB" sz="2400" b="1" dirty="0" smtClean="0"/>
              <a:t>system</a:t>
            </a:r>
            <a:r>
              <a:rPr lang="ar-SA" sz="2400" dirty="0" smtClean="0"/>
              <a:t> : يستعمل في سلس البول </a:t>
            </a:r>
            <a:r>
              <a:rPr lang="en-GB" sz="2400" dirty="0" smtClean="0"/>
              <a:t>enuresis</a:t>
            </a:r>
            <a:r>
              <a:rPr lang="ar-SA" sz="2400" dirty="0" smtClean="0"/>
              <a:t> ( إفراغ البول اللاإرادي ) بين الأطفال </a:t>
            </a:r>
            <a:r>
              <a:rPr lang="ar-SY" sz="2400" dirty="0" smtClean="0"/>
              <a:t>،</a:t>
            </a:r>
            <a:r>
              <a:rPr lang="ar-SA" sz="2400" dirty="0" smtClean="0"/>
              <a:t> لكن ناهضات </a:t>
            </a:r>
            <a:r>
              <a:rPr lang="ar-SA" sz="2400" dirty="0" err="1" smtClean="0"/>
              <a:t>الألفا</a:t>
            </a:r>
            <a:r>
              <a:rPr lang="ar-SA" sz="2400" dirty="0" smtClean="0"/>
              <a:t>  ذات التأثيرات الجانبيّة الأقل  فعّالة أكثر .</a:t>
            </a:r>
          </a:p>
          <a:p>
            <a:pPr algn="r" rtl="1">
              <a:buNone/>
            </a:pPr>
            <a:r>
              <a:rPr lang="en-GB" sz="2400" b="1" dirty="0" smtClean="0"/>
              <a:t>CVS</a:t>
            </a:r>
            <a:r>
              <a:rPr lang="ar-SA" sz="2400" dirty="0" smtClean="0"/>
              <a:t> : </a:t>
            </a:r>
            <a:r>
              <a:rPr lang="ar-SA" sz="2400" b="1" dirty="0" smtClean="0"/>
              <a:t>الجرعات</a:t>
            </a:r>
            <a:r>
              <a:rPr lang="ar-SA" sz="2400" dirty="0" smtClean="0"/>
              <a:t> </a:t>
            </a:r>
            <a:r>
              <a:rPr lang="ar-SA" sz="2400" b="1" dirty="0" smtClean="0"/>
              <a:t>الصغيرة</a:t>
            </a:r>
            <a:r>
              <a:rPr lang="ar-SA" sz="2400" dirty="0" smtClean="0"/>
              <a:t> تنشّط التدفّق </a:t>
            </a:r>
            <a:r>
              <a:rPr lang="ar-SA" sz="2400" dirty="0" err="1" smtClean="0"/>
              <a:t>المبهمي</a:t>
            </a:r>
            <a:r>
              <a:rPr lang="ar-SA" sz="2400" dirty="0" smtClean="0"/>
              <a:t> الصادر ( </a:t>
            </a:r>
            <a:r>
              <a:rPr lang="ar-SA" sz="2400" dirty="0" err="1" smtClean="0"/>
              <a:t>بإحصار</a:t>
            </a:r>
            <a:r>
              <a:rPr lang="ar-SA" sz="2400" dirty="0" smtClean="0"/>
              <a:t> </a:t>
            </a:r>
            <a:r>
              <a:rPr lang="en-GB" sz="2400" dirty="0" smtClean="0"/>
              <a:t>M1</a:t>
            </a:r>
            <a:r>
              <a:rPr lang="ar-SA" sz="2400" dirty="0" smtClean="0"/>
              <a:t> على </a:t>
            </a:r>
            <a:r>
              <a:rPr lang="ar-SA" sz="2400" dirty="0" err="1" smtClean="0"/>
              <a:t>العصبونات</a:t>
            </a:r>
            <a:r>
              <a:rPr lang="ar-SA" sz="2400" dirty="0" smtClean="0"/>
              <a:t> قبل المشبك ) مركزيّاً . </a:t>
            </a:r>
            <a:r>
              <a:rPr lang="ar-SA" sz="2400" dirty="0" err="1" smtClean="0"/>
              <a:t>امّا</a:t>
            </a:r>
            <a:r>
              <a:rPr lang="ar-SA" sz="2400" dirty="0" smtClean="0"/>
              <a:t> </a:t>
            </a:r>
            <a:r>
              <a:rPr lang="ar-SA" sz="2400" b="1" dirty="0" smtClean="0"/>
              <a:t>الجرعات</a:t>
            </a:r>
            <a:r>
              <a:rPr lang="ar-SA" sz="2400" dirty="0" smtClean="0"/>
              <a:t> </a:t>
            </a:r>
            <a:r>
              <a:rPr lang="ar-SA" sz="2400" b="1" dirty="0" smtClean="0"/>
              <a:t>الكبيرة</a:t>
            </a:r>
            <a:r>
              <a:rPr lang="ar-SA" sz="2400" dirty="0" smtClean="0"/>
              <a:t> فتحصر </a:t>
            </a:r>
            <a:r>
              <a:rPr lang="en-GB" sz="2400" dirty="0" smtClean="0"/>
              <a:t>M2</a:t>
            </a:r>
            <a:r>
              <a:rPr lang="ar-SA" sz="2400" dirty="0" smtClean="0"/>
              <a:t> على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SA node</a:t>
            </a:r>
            <a:r>
              <a:rPr lang="ar-SA" sz="2400" dirty="0" smtClean="0"/>
              <a:t> . أنظر الشكل 4, 5 . </a:t>
            </a:r>
          </a:p>
          <a:p>
            <a:pPr algn="r" rtl="1">
              <a:buNone/>
            </a:pPr>
            <a:r>
              <a:rPr lang="ar-SA" sz="2400" b="1" dirty="0" smtClean="0"/>
              <a:t>الإفرازات</a:t>
            </a:r>
            <a:r>
              <a:rPr lang="ar-SA" sz="2400" dirty="0" smtClean="0"/>
              <a:t> : يسبّب جفاف الفم </a:t>
            </a:r>
            <a:r>
              <a:rPr lang="en-GB" sz="2400" dirty="0" smtClean="0"/>
              <a:t>dry mouth ( </a:t>
            </a:r>
            <a:r>
              <a:rPr lang="en-GB" sz="2400" dirty="0" err="1" smtClean="0"/>
              <a:t>xerostomia</a:t>
            </a:r>
            <a:r>
              <a:rPr lang="en-GB" sz="2400" dirty="0" smtClean="0"/>
              <a:t> )</a:t>
            </a:r>
            <a:r>
              <a:rPr lang="ar-SA" sz="2400" dirty="0" smtClean="0"/>
              <a:t> ..</a:t>
            </a:r>
          </a:p>
          <a:p>
            <a:pPr algn="r" rtl="1">
              <a:buNone/>
            </a:pPr>
            <a:r>
              <a:rPr lang="ar-SA" sz="2400" dirty="0" smtClean="0"/>
              <a:t>       ويستعمل </a:t>
            </a:r>
            <a:r>
              <a:rPr lang="ar-SA" sz="2400" dirty="0" err="1" smtClean="0"/>
              <a:t>كدرياق</a:t>
            </a:r>
            <a:r>
              <a:rPr lang="ar-SA" sz="2400" dirty="0" smtClean="0"/>
              <a:t> تجاه ناهضات </a:t>
            </a:r>
            <a:r>
              <a:rPr lang="ar-SA" sz="2400" dirty="0" err="1" smtClean="0"/>
              <a:t>الكولينرجيّة</a:t>
            </a:r>
            <a:r>
              <a:rPr lang="ar-SA" sz="2400" dirty="0" smtClean="0"/>
              <a:t> ( الجرعة السامّة من قاتلات الحشرات </a:t>
            </a:r>
            <a:r>
              <a:rPr lang="ar-SA" sz="2400" dirty="0" err="1" smtClean="0"/>
              <a:t>واالفطور</a:t>
            </a:r>
            <a:r>
              <a:rPr lang="ar-SA" sz="2400" dirty="0" smtClean="0"/>
              <a:t> السامّة ) 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dirty="0" smtClean="0"/>
              <a:t>.</a:t>
            </a:r>
            <a:endParaRPr lang="en-GB" sz="3200" dirty="0"/>
          </a:p>
        </p:txBody>
      </p:sp>
      <p:pic>
        <p:nvPicPr>
          <p:cNvPr id="4" name="Content Placeholder 3" descr="Picture 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642918"/>
            <a:ext cx="6500858" cy="5857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00200"/>
            <a:ext cx="8329642" cy="4525963"/>
          </a:xfrm>
        </p:spPr>
        <p:txBody>
          <a:bodyPr/>
          <a:lstStyle/>
          <a:p>
            <a:pPr algn="r" rtl="1">
              <a:buNone/>
            </a:pPr>
            <a:r>
              <a:rPr lang="ar-SA" sz="2400" dirty="0" smtClean="0"/>
              <a:t>2-</a:t>
            </a:r>
            <a:r>
              <a:rPr lang="ar-SA" dirty="0" smtClean="0"/>
              <a:t> </a:t>
            </a:r>
            <a:r>
              <a:rPr lang="ar-SA" sz="2400" b="1" dirty="0" err="1" smtClean="0"/>
              <a:t>الحرائك</a:t>
            </a:r>
            <a:r>
              <a:rPr lang="ar-SA" dirty="0" smtClean="0"/>
              <a:t> </a:t>
            </a:r>
            <a:r>
              <a:rPr lang="ar-SA" sz="2400" b="1" dirty="0" smtClean="0"/>
              <a:t>الدوائيّة</a:t>
            </a:r>
            <a:r>
              <a:rPr lang="ar-SA" dirty="0" smtClean="0"/>
              <a:t> :</a:t>
            </a:r>
            <a:r>
              <a:rPr lang="ar-SA" sz="2400" dirty="0" smtClean="0"/>
              <a:t> سريع </a:t>
            </a:r>
            <a:r>
              <a:rPr lang="ar-SA" sz="2400" dirty="0" err="1" smtClean="0"/>
              <a:t>الإمتصاص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</a:t>
            </a:r>
            <a:r>
              <a:rPr lang="ar-SA" sz="2400" dirty="0" err="1" smtClean="0"/>
              <a:t>يستقلب</a:t>
            </a:r>
            <a:r>
              <a:rPr lang="ar-SA" sz="2400" dirty="0" smtClean="0"/>
              <a:t> جزئيّاً ويطرح في البول .</a:t>
            </a:r>
          </a:p>
          <a:p>
            <a:pPr algn="r" rtl="1">
              <a:buNone/>
            </a:pPr>
            <a:r>
              <a:rPr lang="ar-SA" sz="2400" dirty="0" smtClean="0"/>
              <a:t>3- </a:t>
            </a:r>
            <a:r>
              <a:rPr lang="en-GB" sz="2400" dirty="0" smtClean="0"/>
              <a:t>Adverse effects </a:t>
            </a:r>
            <a:r>
              <a:rPr lang="ar-SA" sz="2400" dirty="0" smtClean="0"/>
              <a:t> : </a:t>
            </a:r>
            <a:r>
              <a:rPr lang="ar-SA" sz="2400" b="1" dirty="0" smtClean="0"/>
              <a:t>جفاف الفم وضبابيّة الرؤية وتسرّع القلب </a:t>
            </a:r>
            <a:r>
              <a:rPr lang="ar-SA" sz="2400" dirty="0" smtClean="0"/>
              <a:t>والإمساك . أمّا التأثيرات العصبيّة المركزيّة فتتضمّن التخليط </a:t>
            </a:r>
            <a:r>
              <a:rPr lang="en-GB" sz="2400" dirty="0" smtClean="0"/>
              <a:t>confusion</a:t>
            </a:r>
            <a:r>
              <a:rPr lang="ar-SA" sz="2400" dirty="0" smtClean="0"/>
              <a:t> والهلوسة والهذيان </a:t>
            </a:r>
            <a:r>
              <a:rPr lang="en-GB" sz="2400" dirty="0" err="1" smtClean="0"/>
              <a:t>delirum</a:t>
            </a:r>
            <a:r>
              <a:rPr lang="ar-SA" sz="2400" dirty="0" smtClean="0"/>
              <a:t> وربما </a:t>
            </a:r>
            <a:r>
              <a:rPr lang="ar-SA" sz="2400" dirty="0" err="1" smtClean="0"/>
              <a:t>وهط</a:t>
            </a:r>
            <a:r>
              <a:rPr lang="ar-SA" sz="2400" dirty="0" smtClean="0"/>
              <a:t>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CVS</a:t>
            </a:r>
            <a:r>
              <a:rPr lang="ar-SA" sz="2400" dirty="0" smtClean="0"/>
              <a:t> والتنفّس فالوفاة ( الجرعات القليلة من مثبّطات </a:t>
            </a:r>
            <a:r>
              <a:rPr lang="ar-SA" sz="2400" dirty="0" err="1" smtClean="0"/>
              <a:t>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err="1" smtClean="0"/>
              <a:t>AChE</a:t>
            </a:r>
            <a:r>
              <a:rPr lang="ar-SA" sz="2400" dirty="0" smtClean="0"/>
              <a:t> مثل </a:t>
            </a:r>
            <a:r>
              <a:rPr lang="en-GB" sz="2400" dirty="0" err="1" smtClean="0"/>
              <a:t>physostigmine</a:t>
            </a:r>
            <a:r>
              <a:rPr lang="ar-SA" sz="2400" dirty="0" smtClean="0"/>
              <a:t> تتغلّب على هذه السميّة ) . </a:t>
            </a:r>
          </a:p>
          <a:p>
            <a:pPr>
              <a:buNone/>
            </a:pPr>
            <a:r>
              <a:rPr lang="ar-SA" sz="2400" dirty="0" smtClean="0"/>
              <a:t>         يحرّض </a:t>
            </a:r>
            <a:r>
              <a:rPr lang="ar-SA" sz="2400" dirty="0" err="1" smtClean="0"/>
              <a:t>الأتروبين</a:t>
            </a:r>
            <a:r>
              <a:rPr lang="ar-SA" sz="2400" dirty="0" smtClean="0"/>
              <a:t> </a:t>
            </a:r>
            <a:r>
              <a:rPr lang="ar-SA" sz="2400" b="1" dirty="0" err="1" smtClean="0"/>
              <a:t>إحتباس</a:t>
            </a:r>
            <a:r>
              <a:rPr lang="ar-SA" sz="2400" b="1" dirty="0" smtClean="0"/>
              <a:t> البول </a:t>
            </a:r>
            <a:r>
              <a:rPr lang="ar-SA" sz="2400" dirty="0" smtClean="0"/>
              <a:t>عند المسنّين </a:t>
            </a:r>
            <a:r>
              <a:rPr lang="ar-SY" sz="2400" dirty="0" smtClean="0"/>
              <a:t>،</a:t>
            </a:r>
            <a:r>
              <a:rPr lang="ar-SA" sz="2400" dirty="0" smtClean="0"/>
              <a:t> </a:t>
            </a:r>
            <a:r>
              <a:rPr lang="ar-SA" sz="2400" b="1" dirty="0" smtClean="0">
                <a:solidFill>
                  <a:schemeClr val="accent6">
                    <a:lumMod val="75000"/>
                  </a:schemeClr>
                </a:solidFill>
              </a:rPr>
              <a:t>وقد يزيد درجة الحرارة عند </a:t>
            </a:r>
            <a:r>
              <a:rPr lang="ar-SY" sz="2400" b="1" dirty="0" smtClean="0">
                <a:solidFill>
                  <a:schemeClr val="accent6">
                    <a:lumMod val="75000"/>
                  </a:schemeClr>
                </a:solidFill>
              </a:rPr>
              <a:t>الرضّع </a:t>
            </a:r>
            <a:r>
              <a:rPr lang="ar-SY" sz="2400" b="1" dirty="0" err="1" smtClean="0">
                <a:solidFill>
                  <a:schemeClr val="accent6">
                    <a:lumMod val="75000"/>
                  </a:schemeClr>
                </a:solidFill>
              </a:rPr>
              <a:t>و</a:t>
            </a:r>
            <a:r>
              <a:rPr lang="ar-SA" sz="2400" b="1" dirty="0" smtClean="0">
                <a:solidFill>
                  <a:schemeClr val="accent6">
                    <a:lumMod val="75000"/>
                  </a:schemeClr>
                </a:solidFill>
              </a:rPr>
              <a:t>الأطفال على نحو خطير</a:t>
            </a:r>
            <a:r>
              <a:rPr lang="ar-SY" sz="2400" b="1" dirty="0" smtClean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atropine fever</a:t>
            </a:r>
            <a:r>
              <a:rPr lang="ar-SY" sz="2400" b="1" dirty="0" smtClean="0">
                <a:solidFill>
                  <a:schemeClr val="accent6">
                    <a:lumMod val="75000"/>
                  </a:schemeClr>
                </a:solidFill>
              </a:rPr>
              <a:t>) </a:t>
            </a:r>
            <a:r>
              <a:rPr lang="ar-SA" sz="2400" b="1" dirty="0" smtClean="0">
                <a:solidFill>
                  <a:schemeClr val="accent6">
                    <a:lumMod val="75000"/>
                  </a:schemeClr>
                </a:solidFill>
              </a:rPr>
              <a:t>..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4000" dirty="0" smtClean="0"/>
              <a:t>.</a:t>
            </a:r>
            <a:endParaRPr lang="en-GB" sz="4000" dirty="0"/>
          </a:p>
        </p:txBody>
      </p:sp>
      <p:pic>
        <p:nvPicPr>
          <p:cNvPr id="4" name="Content Placeholder 3" descr="Picture 0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-24"/>
            <a:ext cx="407196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400" dirty="0" smtClean="0"/>
              <a:t>ب- </a:t>
            </a:r>
            <a:r>
              <a:rPr lang="en-GB" sz="2400" b="1" dirty="0" smtClean="0">
                <a:solidFill>
                  <a:srgbClr val="00B050"/>
                </a:solidFill>
              </a:rPr>
              <a:t>Scopolamine</a:t>
            </a:r>
            <a:r>
              <a:rPr lang="en-GB" sz="2400" dirty="0" smtClean="0"/>
              <a:t> </a:t>
            </a:r>
            <a:r>
              <a:rPr lang="ar-SA" sz="2400" dirty="0" smtClean="0"/>
              <a:t> : يستعمل </a:t>
            </a:r>
            <a:r>
              <a:rPr lang="ar-SA" sz="2400" b="1" dirty="0" smtClean="0"/>
              <a:t>للوقاية من غثيان السفر </a:t>
            </a:r>
            <a:r>
              <a:rPr lang="ar-SA" sz="2400" dirty="0" err="1" smtClean="0"/>
              <a:t>ولإحصار</a:t>
            </a:r>
            <a:r>
              <a:rPr lang="ar-SA" sz="2400" dirty="0" smtClean="0"/>
              <a:t> الذاكرة قصيرة الأمد . له نفس </a:t>
            </a:r>
            <a:r>
              <a:rPr lang="ar-SA" sz="2400" dirty="0" err="1" smtClean="0"/>
              <a:t>حرائك</a:t>
            </a:r>
            <a:r>
              <a:rPr lang="ar-SA" sz="2400" dirty="0" smtClean="0"/>
              <a:t> </a:t>
            </a:r>
            <a:r>
              <a:rPr lang="ar-SA" sz="2400" dirty="0" err="1" smtClean="0"/>
              <a:t>الأتروبين</a:t>
            </a:r>
            <a:r>
              <a:rPr lang="ar-SA" sz="2400" dirty="0" smtClean="0"/>
              <a:t> وتأثيراته </a:t>
            </a:r>
            <a:r>
              <a:rPr lang="ar-SA" sz="2400" dirty="0" err="1" smtClean="0"/>
              <a:t>الضائرة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ar-SA" sz="2400" dirty="0" smtClean="0"/>
              <a:t>ج- </a:t>
            </a:r>
            <a:r>
              <a:rPr lang="en-GB" sz="2400" b="1" dirty="0" err="1" smtClean="0">
                <a:solidFill>
                  <a:srgbClr val="00B050"/>
                </a:solidFill>
              </a:rPr>
              <a:t>Ipratropium</a:t>
            </a:r>
            <a:r>
              <a:rPr lang="en-GB" sz="2400" dirty="0" smtClean="0"/>
              <a:t> +</a:t>
            </a:r>
            <a:r>
              <a:rPr lang="ar-SA" sz="2400" dirty="0" smtClean="0"/>
              <a:t> : يستعمل </a:t>
            </a:r>
            <a:r>
              <a:rPr lang="ar-SA" sz="2400" dirty="0" err="1" smtClean="0"/>
              <a:t>إنشاقاً</a:t>
            </a:r>
            <a:r>
              <a:rPr lang="ar-SA" sz="2400" dirty="0" smtClean="0"/>
              <a:t> لمعالجة الربو وال</a:t>
            </a:r>
            <a:r>
              <a:rPr lang="ar-SY" sz="2400" dirty="0" smtClean="0"/>
              <a:t>ـ</a:t>
            </a:r>
            <a:r>
              <a:rPr lang="ar-SA" sz="2400" dirty="0" smtClean="0"/>
              <a:t> </a:t>
            </a:r>
            <a:r>
              <a:rPr lang="en-GB" sz="2400" dirty="0" smtClean="0"/>
              <a:t>COPD</a:t>
            </a:r>
            <a:r>
              <a:rPr lang="ar-SA" sz="2400" dirty="0" smtClean="0"/>
              <a:t> .</a:t>
            </a:r>
          </a:p>
          <a:p>
            <a:pPr algn="r" rtl="1">
              <a:buNone/>
            </a:pPr>
            <a:r>
              <a:rPr lang="ar-SA" sz="2400" dirty="0" smtClean="0"/>
              <a:t>د- </a:t>
            </a:r>
            <a:r>
              <a:rPr lang="en-GB" sz="2400" b="1" dirty="0" err="1" smtClean="0">
                <a:solidFill>
                  <a:srgbClr val="00B050"/>
                </a:solidFill>
              </a:rPr>
              <a:t>Tropicamide</a:t>
            </a:r>
            <a:r>
              <a:rPr lang="en-GB" sz="2400" dirty="0" smtClean="0"/>
              <a:t> , </a:t>
            </a:r>
            <a:r>
              <a:rPr lang="en-GB" sz="2400" b="1" dirty="0" err="1" smtClean="0"/>
              <a:t>Cyclopentolate</a:t>
            </a:r>
            <a:r>
              <a:rPr lang="ar-SA" sz="2400" dirty="0" smtClean="0"/>
              <a:t> : بديلان عن </a:t>
            </a:r>
            <a:r>
              <a:rPr lang="ar-SA" sz="2400" dirty="0" err="1" smtClean="0"/>
              <a:t>الأتروبين</a:t>
            </a:r>
            <a:r>
              <a:rPr lang="ar-SA" sz="2400" dirty="0" smtClean="0"/>
              <a:t> في فحص العين </a:t>
            </a:r>
            <a:r>
              <a:rPr lang="ar-SY" sz="2400" dirty="0" smtClean="0"/>
              <a:t>،</a:t>
            </a:r>
            <a:r>
              <a:rPr lang="ar-SA" sz="2400" dirty="0" smtClean="0"/>
              <a:t> أمد تأثيرهما أقلّ من </a:t>
            </a:r>
            <a:r>
              <a:rPr lang="ar-SA" sz="2400" dirty="0" err="1" smtClean="0"/>
              <a:t>الأتروبين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en-GB" sz="2400" b="1" dirty="0" smtClean="0"/>
              <a:t>III</a:t>
            </a:r>
            <a:r>
              <a:rPr lang="ar-SA" sz="2400" b="1" dirty="0" smtClean="0"/>
              <a:t>- </a:t>
            </a:r>
            <a:r>
              <a:rPr lang="ar-SA" sz="2400" b="1" dirty="0" err="1" smtClean="0"/>
              <a:t>محصرات</a:t>
            </a:r>
            <a:r>
              <a:rPr lang="ar-SA" sz="2400" b="1" dirty="0" smtClean="0"/>
              <a:t> العقد : </a:t>
            </a:r>
            <a:r>
              <a:rPr lang="ar-SA" sz="2400" dirty="0" smtClean="0"/>
              <a:t>تحصر المستقبلات </a:t>
            </a:r>
            <a:r>
              <a:rPr lang="ar-SA" sz="2400" dirty="0" err="1" smtClean="0"/>
              <a:t>النيكوتينيّة</a:t>
            </a:r>
            <a:r>
              <a:rPr lang="ar-SA" sz="2400" dirty="0" smtClean="0"/>
              <a:t> في العقد المستقلّة وغيرها ..</a:t>
            </a:r>
          </a:p>
          <a:p>
            <a:pPr algn="r" rtl="1">
              <a:buNone/>
            </a:pPr>
            <a:r>
              <a:rPr lang="ar-SA" sz="2400" b="1" dirty="0" smtClean="0"/>
              <a:t> أ- </a:t>
            </a:r>
            <a:r>
              <a:rPr lang="en-GB" sz="2400" b="1" dirty="0" smtClean="0"/>
              <a:t>nicotine </a:t>
            </a:r>
            <a:r>
              <a:rPr lang="ar-SA" sz="2400" dirty="0" smtClean="0"/>
              <a:t> : </a:t>
            </a:r>
            <a:r>
              <a:rPr lang="ar-SA" sz="2400" dirty="0" err="1" smtClean="0"/>
              <a:t>لصقات</a:t>
            </a:r>
            <a:r>
              <a:rPr lang="ar-SA" sz="2400" dirty="0" smtClean="0"/>
              <a:t> </a:t>
            </a:r>
            <a:r>
              <a:rPr lang="ar-SY" sz="2400" dirty="0" smtClean="0"/>
              <a:t>،</a:t>
            </a:r>
            <a:r>
              <a:rPr lang="ar-SA" sz="2400" dirty="0" smtClean="0"/>
              <a:t> علكة لإنقاص الرغبة في التدخين .</a:t>
            </a:r>
          </a:p>
          <a:p>
            <a:pPr algn="r" rtl="1">
              <a:buNone/>
            </a:pPr>
            <a:r>
              <a:rPr lang="ar-SA" sz="2400" b="1" dirty="0" smtClean="0"/>
              <a:t>         </a:t>
            </a:r>
            <a:r>
              <a:rPr lang="ar-SA" sz="2400" dirty="0" smtClean="0"/>
              <a:t>يزيل </a:t>
            </a:r>
            <a:r>
              <a:rPr lang="ar-SA" sz="2400" dirty="0" err="1" smtClean="0"/>
              <a:t>إستقطاب</a:t>
            </a:r>
            <a:r>
              <a:rPr lang="ar-SA" sz="2400" dirty="0" smtClean="0"/>
              <a:t> العقد </a:t>
            </a:r>
            <a:r>
              <a:rPr lang="ar-SA" sz="2400" dirty="0" err="1" smtClean="0"/>
              <a:t>إعتماداً</a:t>
            </a:r>
            <a:r>
              <a:rPr lang="ar-SA" sz="2400" dirty="0" smtClean="0"/>
              <a:t> على الجرعة  فينبّه العقد ثم يشلّها ..</a:t>
            </a:r>
          </a:p>
          <a:p>
            <a:pPr algn="r" rtl="1">
              <a:buNone/>
            </a:pPr>
            <a:r>
              <a:rPr lang="ar-SA" sz="2400" b="1" dirty="0" smtClean="0"/>
              <a:t> ب- </a:t>
            </a:r>
            <a:r>
              <a:rPr lang="en-GB" sz="2400" b="1" dirty="0" err="1" smtClean="0"/>
              <a:t>Mecamylamine</a:t>
            </a:r>
            <a:r>
              <a:rPr lang="ar-SA" sz="2400" dirty="0" smtClean="0"/>
              <a:t> : حاصر تنافسي للمستقبلات </a:t>
            </a:r>
            <a:r>
              <a:rPr lang="ar-SA" sz="2400" dirty="0" err="1" smtClean="0"/>
              <a:t>النيكوتينيّة</a:t>
            </a:r>
            <a:r>
              <a:rPr lang="ar-SA" sz="2400" dirty="0" smtClean="0"/>
              <a:t> في العقد . يعطى فموياً لخفض ضغط الدم الطارئ ..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4000" dirty="0" smtClean="0"/>
              <a:t>.</a:t>
            </a:r>
            <a:endParaRPr lang="en-GB" sz="4000" dirty="0"/>
          </a:p>
        </p:txBody>
      </p:sp>
      <p:pic>
        <p:nvPicPr>
          <p:cNvPr id="4" name="Content Placeholder 3" descr="Picture 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428604"/>
            <a:ext cx="7572428" cy="61436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</TotalTime>
  <Words>681</Words>
  <Application>Microsoft Office PowerPoint</Application>
  <PresentationFormat>عرض على الشاشة (3:4)‏</PresentationFormat>
  <Paragraphs>40</Paragraphs>
  <Slides>15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سمة Office</vt:lpstr>
      <vt:lpstr>  الأدوية المضادّة للكولينرجيّة cholinergic antagonists</vt:lpstr>
      <vt:lpstr>.</vt:lpstr>
      <vt:lpstr>الشريحة 3</vt:lpstr>
      <vt:lpstr> </vt:lpstr>
      <vt:lpstr>.</vt:lpstr>
      <vt:lpstr>الشريحة 6</vt:lpstr>
      <vt:lpstr>.</vt:lpstr>
      <vt:lpstr>الشريحة 8</vt:lpstr>
      <vt:lpstr>.</vt:lpstr>
      <vt:lpstr>الشريحة 10</vt:lpstr>
      <vt:lpstr>الشريحة 11</vt:lpstr>
      <vt:lpstr>.</vt:lpstr>
      <vt:lpstr>الشريحة 13</vt:lpstr>
      <vt:lpstr>الشريحة 14</vt:lpstr>
      <vt:lpstr>الشريحة 15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Cholinergic Antagonists </dc:title>
  <dc:creator> </dc:creator>
  <cp:lastModifiedBy>Toshiba</cp:lastModifiedBy>
  <cp:revision>35</cp:revision>
  <dcterms:created xsi:type="dcterms:W3CDTF">2010-06-26T06:59:21Z</dcterms:created>
  <dcterms:modified xsi:type="dcterms:W3CDTF">2014-02-28T17:26:50Z</dcterms:modified>
</cp:coreProperties>
</file>