
<file path=[Content_Types].xml><?xml version="1.0" encoding="utf-8"?>
<Types xmlns="http://schemas.openxmlformats.org/package/2006/content-types">
  <Default Extension="emf" ContentType="image/x-emf"/>
  <Default Extension="jfif" ContentType="image/jpeg"/>
  <Default Extension="jpeg" ContentType="image/jpeg"/>
  <Default Extension="mp4" ContentType="video/mp4"/>
  <Default Extension="png" ContentType="image/png"/>
  <Default Extension="rels" ContentType="application/vnd.openxmlformats-package.relationships+xml"/>
  <Default Extension="webm" ContentType="video/webm"/>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6" r:id="rId2"/>
    <p:sldId id="372" r:id="rId3"/>
    <p:sldId id="282" r:id="rId4"/>
    <p:sldId id="284" r:id="rId5"/>
    <p:sldId id="285" r:id="rId6"/>
    <p:sldId id="286" r:id="rId7"/>
    <p:sldId id="287" r:id="rId8"/>
    <p:sldId id="288" r:id="rId9"/>
    <p:sldId id="367" r:id="rId10"/>
    <p:sldId id="258" r:id="rId11"/>
    <p:sldId id="261" r:id="rId12"/>
    <p:sldId id="273" r:id="rId13"/>
    <p:sldId id="274" r:id="rId14"/>
    <p:sldId id="275" r:id="rId15"/>
    <p:sldId id="276" r:id="rId16"/>
    <p:sldId id="277" r:id="rId17"/>
    <p:sldId id="278" r:id="rId18"/>
    <p:sldId id="279" r:id="rId19"/>
    <p:sldId id="264" r:id="rId20"/>
    <p:sldId id="280" r:id="rId21"/>
    <p:sldId id="281" r:id="rId22"/>
    <p:sldId id="289" r:id="rId23"/>
    <p:sldId id="290" r:id="rId24"/>
    <p:sldId id="297" r:id="rId25"/>
    <p:sldId id="283" r:id="rId26"/>
    <p:sldId id="298" r:id="rId27"/>
    <p:sldId id="293" r:id="rId28"/>
    <p:sldId id="294" r:id="rId29"/>
    <p:sldId id="295" r:id="rId30"/>
    <p:sldId id="296" r:id="rId31"/>
    <p:sldId id="299" r:id="rId32"/>
    <p:sldId id="307" r:id="rId33"/>
    <p:sldId id="301" r:id="rId34"/>
    <p:sldId id="370" r:id="rId35"/>
    <p:sldId id="368" r:id="rId36"/>
    <p:sldId id="369" r:id="rId37"/>
    <p:sldId id="363" r:id="rId38"/>
    <p:sldId id="366" r:id="rId39"/>
    <p:sldId id="371"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78" autoAdjust="0"/>
    <p:restoredTop sz="78295" autoAdjust="0"/>
  </p:normalViewPr>
  <p:slideViewPr>
    <p:cSldViewPr snapToGrid="0">
      <p:cViewPr>
        <p:scale>
          <a:sx n="66" d="100"/>
          <a:sy n="66" d="100"/>
        </p:scale>
        <p:origin x="696" y="48"/>
      </p:cViewPr>
      <p:guideLst/>
    </p:cSldViewPr>
  </p:slideViewPr>
  <p:notesTextViewPr>
    <p:cViewPr>
      <p:scale>
        <a:sx n="3" d="2"/>
        <a:sy n="3" d="2"/>
      </p:scale>
      <p:origin x="0" y="0"/>
    </p:cViewPr>
  </p:notesTextViewPr>
  <p:notesViewPr>
    <p:cSldViewPr snapToGrid="0">
      <p:cViewPr varScale="1">
        <p:scale>
          <a:sx n="63" d="100"/>
          <a:sy n="63" d="100"/>
        </p:scale>
        <p:origin x="2598"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diagrams/_rels/data2.xml.rels><?xml version="1.0" encoding="UTF-8" standalone="yes"?>
<Relationships xmlns="http://schemas.openxmlformats.org/package/2006/relationships"><Relationship Id="rId8" Type="http://schemas.openxmlformats.org/officeDocument/2006/relationships/hyperlink" Target="https://www.dni.gov/index.php/newsroom/reports-publications/reports-publications-2021/item/2223-preliminary-assessment-unidentified-aerial-phenomena" TargetMode="External"/><Relationship Id="rId3" Type="http://schemas.openxmlformats.org/officeDocument/2006/relationships/hyperlink" Target="https://edition.cnn.com/2021/01/10/us/ufo-report-emergency-relief-bill-trnd/index.html" TargetMode="External"/><Relationship Id="rId7" Type="http://schemas.openxmlformats.org/officeDocument/2006/relationships/hyperlink" Target="https://www.nytimes.com/2021/06/03/us/politics/ufos-sighting-alien-spacecraft-pentagon.html" TargetMode="External"/><Relationship Id="rId2" Type="http://schemas.openxmlformats.org/officeDocument/2006/relationships/hyperlink" Target="https://www.japantimes.co.jp/news/2020/09/14/national/japan-defense-ministry-ufo/" TargetMode="External"/><Relationship Id="rId1" Type="http://schemas.openxmlformats.org/officeDocument/2006/relationships/hyperlink" Target="https://edition.cnn.com/2020/08/13/politics/pentagon-ufo-task-force/index.html" TargetMode="External"/><Relationship Id="rId6" Type="http://schemas.openxmlformats.org/officeDocument/2006/relationships/hyperlink" Target="https://icer.network/" TargetMode="External"/><Relationship Id="rId5" Type="http://schemas.openxmlformats.org/officeDocument/2006/relationships/hyperlink" Target="https://www.washingtonpost.com/nation/2021/05/17/ufo-sightings-navy-ryan-graves/" TargetMode="External"/><Relationship Id="rId4" Type="http://schemas.openxmlformats.org/officeDocument/2006/relationships/hyperlink" Target="https://edition.cnn.com/2021/04/15/politics/unidentified-aerial-phenomena-defense-department/index.html" TargetMode="External"/></Relationships>
</file>

<file path=ppt/diagrams/_rels/drawing2.xml.rels><?xml version="1.0" encoding="UTF-8" standalone="yes"?>
<Relationships xmlns="http://schemas.openxmlformats.org/package/2006/relationships"><Relationship Id="rId8" Type="http://schemas.openxmlformats.org/officeDocument/2006/relationships/hyperlink" Target="https://www.dni.gov/index.php/newsroom/reports-publications/reports-publications-2021/item/2223-preliminary-assessment-unidentified-aerial-phenomena" TargetMode="External"/><Relationship Id="rId3" Type="http://schemas.openxmlformats.org/officeDocument/2006/relationships/hyperlink" Target="https://edition.cnn.com/2021/01/10/us/ufo-report-emergency-relief-bill-trnd/index.html" TargetMode="External"/><Relationship Id="rId7" Type="http://schemas.openxmlformats.org/officeDocument/2006/relationships/hyperlink" Target="https://www.nytimes.com/2021/06/03/us/politics/ufos-sighting-alien-spacecraft-pentagon.html" TargetMode="External"/><Relationship Id="rId2" Type="http://schemas.openxmlformats.org/officeDocument/2006/relationships/hyperlink" Target="https://www.japantimes.co.jp/news/2020/09/14/national/japan-defense-ministry-ufo/" TargetMode="External"/><Relationship Id="rId1" Type="http://schemas.openxmlformats.org/officeDocument/2006/relationships/hyperlink" Target="https://edition.cnn.com/2020/08/13/politics/pentagon-ufo-task-force/index.html" TargetMode="External"/><Relationship Id="rId6" Type="http://schemas.openxmlformats.org/officeDocument/2006/relationships/hyperlink" Target="https://icer.network/" TargetMode="External"/><Relationship Id="rId5" Type="http://schemas.openxmlformats.org/officeDocument/2006/relationships/hyperlink" Target="https://www.washingtonpost.com/nation/2021/05/17/ufo-sightings-navy-ryan-graves/" TargetMode="External"/><Relationship Id="rId4" Type="http://schemas.openxmlformats.org/officeDocument/2006/relationships/hyperlink" Target="https://edition.cnn.com/2021/04/15/politics/unidentified-aerial-phenomena-defense-department/index.html" TargetMode="Externa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4860E02-5628-45E8-8769-3C649F9A40CC}" type="doc">
      <dgm:prSet loTypeId="urn:microsoft.com/office/officeart/2005/8/layout/vList2" loCatId="list" qsTypeId="urn:microsoft.com/office/officeart/2005/8/quickstyle/simple5" qsCatId="simple" csTypeId="urn:microsoft.com/office/officeart/2005/8/colors/accent0_3" csCatId="mainScheme" phldr="1"/>
      <dgm:spPr/>
      <dgm:t>
        <a:bodyPr/>
        <a:lstStyle/>
        <a:p>
          <a:endParaRPr lang="en-US"/>
        </a:p>
      </dgm:t>
    </dgm:pt>
    <dgm:pt modelId="{8EBC46BA-B656-4DA0-BA07-600DBB4F69E9}">
      <dgm:prSet/>
      <dgm:spPr/>
      <dgm:t>
        <a:bodyPr/>
        <a:lstStyle/>
        <a:p>
          <a:r>
            <a:rPr lang="en-US" b="1"/>
            <a:t>History</a:t>
          </a:r>
          <a:endParaRPr lang="en-US"/>
        </a:p>
      </dgm:t>
    </dgm:pt>
    <dgm:pt modelId="{6BDF2D9C-E663-4BA1-95FF-E6147BC687E3}" type="parTrans" cxnId="{4474BDDA-BA67-44C2-A6BB-9DE84A359CB1}">
      <dgm:prSet/>
      <dgm:spPr/>
      <dgm:t>
        <a:bodyPr/>
        <a:lstStyle/>
        <a:p>
          <a:endParaRPr lang="en-US"/>
        </a:p>
      </dgm:t>
    </dgm:pt>
    <dgm:pt modelId="{A4C3462F-9F1F-42C1-A8A6-7901505D9CC9}" type="sibTrans" cxnId="{4474BDDA-BA67-44C2-A6BB-9DE84A359CB1}">
      <dgm:prSet/>
      <dgm:spPr/>
      <dgm:t>
        <a:bodyPr/>
        <a:lstStyle/>
        <a:p>
          <a:endParaRPr lang="en-US"/>
        </a:p>
      </dgm:t>
    </dgm:pt>
    <dgm:pt modelId="{3C7F7490-386B-4ABB-8E81-1AAB43390999}">
      <dgm:prSet/>
      <dgm:spPr/>
      <dgm:t>
        <a:bodyPr/>
        <a:lstStyle/>
        <a:p>
          <a:r>
            <a:rPr lang="en-US" b="1"/>
            <a:t>Entertainment</a:t>
          </a:r>
          <a:endParaRPr lang="en-US"/>
        </a:p>
      </dgm:t>
    </dgm:pt>
    <dgm:pt modelId="{7A84C4AE-7631-46EC-AC69-E5B279535120}" type="parTrans" cxnId="{02BA7900-BDCA-4C4A-8D9B-B7E2444A18B9}">
      <dgm:prSet/>
      <dgm:spPr/>
      <dgm:t>
        <a:bodyPr/>
        <a:lstStyle/>
        <a:p>
          <a:endParaRPr lang="en-US"/>
        </a:p>
      </dgm:t>
    </dgm:pt>
    <dgm:pt modelId="{42BE23C1-1966-4CAD-B34C-A913D5F3D36D}" type="sibTrans" cxnId="{02BA7900-BDCA-4C4A-8D9B-B7E2444A18B9}">
      <dgm:prSet/>
      <dgm:spPr/>
      <dgm:t>
        <a:bodyPr/>
        <a:lstStyle/>
        <a:p>
          <a:endParaRPr lang="en-US"/>
        </a:p>
      </dgm:t>
    </dgm:pt>
    <dgm:pt modelId="{34857584-1415-4CEB-927F-CECD0168B426}">
      <dgm:prSet/>
      <dgm:spPr/>
      <dgm:t>
        <a:bodyPr/>
        <a:lstStyle/>
        <a:p>
          <a:r>
            <a:rPr lang="en-US" b="1"/>
            <a:t>Science and aerospace</a:t>
          </a:r>
          <a:endParaRPr lang="en-US"/>
        </a:p>
      </dgm:t>
    </dgm:pt>
    <dgm:pt modelId="{EEFC2363-03D8-4FDB-A015-EA246BA377EE}" type="parTrans" cxnId="{AE623343-4061-4A6D-B839-97290C211DE2}">
      <dgm:prSet/>
      <dgm:spPr/>
      <dgm:t>
        <a:bodyPr/>
        <a:lstStyle/>
        <a:p>
          <a:endParaRPr lang="en-US"/>
        </a:p>
      </dgm:t>
    </dgm:pt>
    <dgm:pt modelId="{5001D092-A781-4157-8C5C-5A63FBAD0D89}" type="sibTrans" cxnId="{AE623343-4061-4A6D-B839-97290C211DE2}">
      <dgm:prSet/>
      <dgm:spPr/>
      <dgm:t>
        <a:bodyPr/>
        <a:lstStyle/>
        <a:p>
          <a:endParaRPr lang="en-US"/>
        </a:p>
      </dgm:t>
    </dgm:pt>
    <dgm:pt modelId="{0387BDD4-20CB-4D26-9E67-9A853A0A5536}">
      <dgm:prSet/>
      <dgm:spPr/>
      <dgm:t>
        <a:bodyPr/>
        <a:lstStyle/>
        <a:p>
          <a:r>
            <a:rPr lang="en-US" b="1"/>
            <a:t>The VAULT</a:t>
          </a:r>
          <a:endParaRPr lang="en-US"/>
        </a:p>
      </dgm:t>
    </dgm:pt>
    <dgm:pt modelId="{4EF44590-6230-4F9C-AF72-94BDEC4B2038}" type="parTrans" cxnId="{E5CA0B50-8C2C-47EF-A240-B6D340D8243F}">
      <dgm:prSet/>
      <dgm:spPr/>
      <dgm:t>
        <a:bodyPr/>
        <a:lstStyle/>
        <a:p>
          <a:endParaRPr lang="en-US"/>
        </a:p>
      </dgm:t>
    </dgm:pt>
    <dgm:pt modelId="{32E56FBE-0161-42CF-BC77-6B32AC640F25}" type="sibTrans" cxnId="{E5CA0B50-8C2C-47EF-A240-B6D340D8243F}">
      <dgm:prSet/>
      <dgm:spPr/>
      <dgm:t>
        <a:bodyPr/>
        <a:lstStyle/>
        <a:p>
          <a:endParaRPr lang="en-US"/>
        </a:p>
      </dgm:t>
    </dgm:pt>
    <dgm:pt modelId="{90784AA8-28B6-46BA-9623-91DCCEC92485}">
      <dgm:prSet/>
      <dgm:spPr/>
      <dgm:t>
        <a:bodyPr/>
        <a:lstStyle/>
        <a:p>
          <a:r>
            <a:rPr lang="en-US" b="1"/>
            <a:t>ADAM Research Project</a:t>
          </a:r>
          <a:endParaRPr lang="en-US"/>
        </a:p>
      </dgm:t>
    </dgm:pt>
    <dgm:pt modelId="{119D15AD-5C21-44FA-B8C6-07DB663941EE}" type="parTrans" cxnId="{B53ACF6E-8BCA-4891-ABBA-A4A14389B0DD}">
      <dgm:prSet/>
      <dgm:spPr/>
      <dgm:t>
        <a:bodyPr/>
        <a:lstStyle/>
        <a:p>
          <a:endParaRPr lang="en-US"/>
        </a:p>
      </dgm:t>
    </dgm:pt>
    <dgm:pt modelId="{1A903A24-2E2C-4511-868F-056A91E4FC94}" type="sibTrans" cxnId="{B53ACF6E-8BCA-4891-ABBA-A4A14389B0DD}">
      <dgm:prSet/>
      <dgm:spPr/>
      <dgm:t>
        <a:bodyPr/>
        <a:lstStyle/>
        <a:p>
          <a:endParaRPr lang="en-US"/>
        </a:p>
      </dgm:t>
    </dgm:pt>
    <dgm:pt modelId="{EA811FF6-E1BB-4CC6-8875-1E30306B4BAD}" type="pres">
      <dgm:prSet presAssocID="{24860E02-5628-45E8-8769-3C649F9A40CC}" presName="linear" presStyleCnt="0">
        <dgm:presLayoutVars>
          <dgm:animLvl val="lvl"/>
          <dgm:resizeHandles val="exact"/>
        </dgm:presLayoutVars>
      </dgm:prSet>
      <dgm:spPr/>
    </dgm:pt>
    <dgm:pt modelId="{139263B4-3617-45B1-A4CA-28E118E3B2C8}" type="pres">
      <dgm:prSet presAssocID="{8EBC46BA-B656-4DA0-BA07-600DBB4F69E9}" presName="parentText" presStyleLbl="node1" presStyleIdx="0" presStyleCnt="5">
        <dgm:presLayoutVars>
          <dgm:chMax val="0"/>
          <dgm:bulletEnabled val="1"/>
        </dgm:presLayoutVars>
      </dgm:prSet>
      <dgm:spPr/>
    </dgm:pt>
    <dgm:pt modelId="{B0E9427B-DB9B-4B93-959D-476255B6AF67}" type="pres">
      <dgm:prSet presAssocID="{A4C3462F-9F1F-42C1-A8A6-7901505D9CC9}" presName="spacer" presStyleCnt="0"/>
      <dgm:spPr/>
    </dgm:pt>
    <dgm:pt modelId="{0A5BACCD-ECFD-463E-91B5-59B8CC0268ED}" type="pres">
      <dgm:prSet presAssocID="{3C7F7490-386B-4ABB-8E81-1AAB43390999}" presName="parentText" presStyleLbl="node1" presStyleIdx="1" presStyleCnt="5">
        <dgm:presLayoutVars>
          <dgm:chMax val="0"/>
          <dgm:bulletEnabled val="1"/>
        </dgm:presLayoutVars>
      </dgm:prSet>
      <dgm:spPr/>
    </dgm:pt>
    <dgm:pt modelId="{E30663B6-97F2-4C9B-A4AB-6EAB077B49F9}" type="pres">
      <dgm:prSet presAssocID="{42BE23C1-1966-4CAD-B34C-A913D5F3D36D}" presName="spacer" presStyleCnt="0"/>
      <dgm:spPr/>
    </dgm:pt>
    <dgm:pt modelId="{9363B037-2309-420B-A278-4CB5C644F43D}" type="pres">
      <dgm:prSet presAssocID="{34857584-1415-4CEB-927F-CECD0168B426}" presName="parentText" presStyleLbl="node1" presStyleIdx="2" presStyleCnt="5">
        <dgm:presLayoutVars>
          <dgm:chMax val="0"/>
          <dgm:bulletEnabled val="1"/>
        </dgm:presLayoutVars>
      </dgm:prSet>
      <dgm:spPr/>
    </dgm:pt>
    <dgm:pt modelId="{D053E5DE-5602-4CB6-9D21-6D52F4EF9BC7}" type="pres">
      <dgm:prSet presAssocID="{5001D092-A781-4157-8C5C-5A63FBAD0D89}" presName="spacer" presStyleCnt="0"/>
      <dgm:spPr/>
    </dgm:pt>
    <dgm:pt modelId="{C481BB38-BBB4-4778-A216-4593348DEB8C}" type="pres">
      <dgm:prSet presAssocID="{0387BDD4-20CB-4D26-9E67-9A853A0A5536}" presName="parentText" presStyleLbl="node1" presStyleIdx="3" presStyleCnt="5">
        <dgm:presLayoutVars>
          <dgm:chMax val="0"/>
          <dgm:bulletEnabled val="1"/>
        </dgm:presLayoutVars>
      </dgm:prSet>
      <dgm:spPr/>
    </dgm:pt>
    <dgm:pt modelId="{70685882-E5AF-43C0-989E-AD360D3B8163}" type="pres">
      <dgm:prSet presAssocID="{32E56FBE-0161-42CF-BC77-6B32AC640F25}" presName="spacer" presStyleCnt="0"/>
      <dgm:spPr/>
    </dgm:pt>
    <dgm:pt modelId="{4BB8F2E8-E8B6-4643-A4F3-94A679B2935D}" type="pres">
      <dgm:prSet presAssocID="{90784AA8-28B6-46BA-9623-91DCCEC92485}" presName="parentText" presStyleLbl="node1" presStyleIdx="4" presStyleCnt="5">
        <dgm:presLayoutVars>
          <dgm:chMax val="0"/>
          <dgm:bulletEnabled val="1"/>
        </dgm:presLayoutVars>
      </dgm:prSet>
      <dgm:spPr/>
    </dgm:pt>
  </dgm:ptLst>
  <dgm:cxnLst>
    <dgm:cxn modelId="{02BA7900-BDCA-4C4A-8D9B-B7E2444A18B9}" srcId="{24860E02-5628-45E8-8769-3C649F9A40CC}" destId="{3C7F7490-386B-4ABB-8E81-1AAB43390999}" srcOrd="1" destOrd="0" parTransId="{7A84C4AE-7631-46EC-AC69-E5B279535120}" sibTransId="{42BE23C1-1966-4CAD-B34C-A913D5F3D36D}"/>
    <dgm:cxn modelId="{64B1C71E-2402-4C8A-BE85-2895459B8388}" type="presOf" srcId="{0387BDD4-20CB-4D26-9E67-9A853A0A5536}" destId="{C481BB38-BBB4-4778-A216-4593348DEB8C}" srcOrd="0" destOrd="0" presId="urn:microsoft.com/office/officeart/2005/8/layout/vList2"/>
    <dgm:cxn modelId="{AE623343-4061-4A6D-B839-97290C211DE2}" srcId="{24860E02-5628-45E8-8769-3C649F9A40CC}" destId="{34857584-1415-4CEB-927F-CECD0168B426}" srcOrd="2" destOrd="0" parTransId="{EEFC2363-03D8-4FDB-A015-EA246BA377EE}" sibTransId="{5001D092-A781-4157-8C5C-5A63FBAD0D89}"/>
    <dgm:cxn modelId="{BFE88B4C-CCF1-4A57-A6AE-E2A53F729A09}" type="presOf" srcId="{3C7F7490-386B-4ABB-8E81-1AAB43390999}" destId="{0A5BACCD-ECFD-463E-91B5-59B8CC0268ED}" srcOrd="0" destOrd="0" presId="urn:microsoft.com/office/officeart/2005/8/layout/vList2"/>
    <dgm:cxn modelId="{FE3DD66D-7D61-4D6F-8AD0-4B054871137B}" type="presOf" srcId="{8EBC46BA-B656-4DA0-BA07-600DBB4F69E9}" destId="{139263B4-3617-45B1-A4CA-28E118E3B2C8}" srcOrd="0" destOrd="0" presId="urn:microsoft.com/office/officeart/2005/8/layout/vList2"/>
    <dgm:cxn modelId="{B53ACF6E-8BCA-4891-ABBA-A4A14389B0DD}" srcId="{24860E02-5628-45E8-8769-3C649F9A40CC}" destId="{90784AA8-28B6-46BA-9623-91DCCEC92485}" srcOrd="4" destOrd="0" parTransId="{119D15AD-5C21-44FA-B8C6-07DB663941EE}" sibTransId="{1A903A24-2E2C-4511-868F-056A91E4FC94}"/>
    <dgm:cxn modelId="{E5CA0B50-8C2C-47EF-A240-B6D340D8243F}" srcId="{24860E02-5628-45E8-8769-3C649F9A40CC}" destId="{0387BDD4-20CB-4D26-9E67-9A853A0A5536}" srcOrd="3" destOrd="0" parTransId="{4EF44590-6230-4F9C-AF72-94BDEC4B2038}" sibTransId="{32E56FBE-0161-42CF-BC77-6B32AC640F25}"/>
    <dgm:cxn modelId="{00FEBD86-04B8-41EC-9EF2-7C938DC2C31A}" type="presOf" srcId="{34857584-1415-4CEB-927F-CECD0168B426}" destId="{9363B037-2309-420B-A278-4CB5C644F43D}" srcOrd="0" destOrd="0" presId="urn:microsoft.com/office/officeart/2005/8/layout/vList2"/>
    <dgm:cxn modelId="{F3C1E2B8-9581-4B8F-B9AE-078E9535DEBA}" type="presOf" srcId="{24860E02-5628-45E8-8769-3C649F9A40CC}" destId="{EA811FF6-E1BB-4CC6-8875-1E30306B4BAD}" srcOrd="0" destOrd="0" presId="urn:microsoft.com/office/officeart/2005/8/layout/vList2"/>
    <dgm:cxn modelId="{4474BDDA-BA67-44C2-A6BB-9DE84A359CB1}" srcId="{24860E02-5628-45E8-8769-3C649F9A40CC}" destId="{8EBC46BA-B656-4DA0-BA07-600DBB4F69E9}" srcOrd="0" destOrd="0" parTransId="{6BDF2D9C-E663-4BA1-95FF-E6147BC687E3}" sibTransId="{A4C3462F-9F1F-42C1-A8A6-7901505D9CC9}"/>
    <dgm:cxn modelId="{EE3BE4FF-D4A9-42FD-A95B-F9831CC28FCE}" type="presOf" srcId="{90784AA8-28B6-46BA-9623-91DCCEC92485}" destId="{4BB8F2E8-E8B6-4643-A4F3-94A679B2935D}" srcOrd="0" destOrd="0" presId="urn:microsoft.com/office/officeart/2005/8/layout/vList2"/>
    <dgm:cxn modelId="{979EF346-C366-4681-9DC3-59153F418099}" type="presParOf" srcId="{EA811FF6-E1BB-4CC6-8875-1E30306B4BAD}" destId="{139263B4-3617-45B1-A4CA-28E118E3B2C8}" srcOrd="0" destOrd="0" presId="urn:microsoft.com/office/officeart/2005/8/layout/vList2"/>
    <dgm:cxn modelId="{9D6EF9D6-5B5C-4391-8513-6340A7C4298E}" type="presParOf" srcId="{EA811FF6-E1BB-4CC6-8875-1E30306B4BAD}" destId="{B0E9427B-DB9B-4B93-959D-476255B6AF67}" srcOrd="1" destOrd="0" presId="urn:microsoft.com/office/officeart/2005/8/layout/vList2"/>
    <dgm:cxn modelId="{3966AB03-72BC-490D-AD8D-954D431827CC}" type="presParOf" srcId="{EA811FF6-E1BB-4CC6-8875-1E30306B4BAD}" destId="{0A5BACCD-ECFD-463E-91B5-59B8CC0268ED}" srcOrd="2" destOrd="0" presId="urn:microsoft.com/office/officeart/2005/8/layout/vList2"/>
    <dgm:cxn modelId="{D0CC437C-6C1F-4323-A620-F41E60522BAD}" type="presParOf" srcId="{EA811FF6-E1BB-4CC6-8875-1E30306B4BAD}" destId="{E30663B6-97F2-4C9B-A4AB-6EAB077B49F9}" srcOrd="3" destOrd="0" presId="urn:microsoft.com/office/officeart/2005/8/layout/vList2"/>
    <dgm:cxn modelId="{6176AAFA-7476-4418-8F3A-DE986B7398F0}" type="presParOf" srcId="{EA811FF6-E1BB-4CC6-8875-1E30306B4BAD}" destId="{9363B037-2309-420B-A278-4CB5C644F43D}" srcOrd="4" destOrd="0" presId="urn:microsoft.com/office/officeart/2005/8/layout/vList2"/>
    <dgm:cxn modelId="{9A4BCE7E-60E4-4845-93BC-8A7F7AC28304}" type="presParOf" srcId="{EA811FF6-E1BB-4CC6-8875-1E30306B4BAD}" destId="{D053E5DE-5602-4CB6-9D21-6D52F4EF9BC7}" srcOrd="5" destOrd="0" presId="urn:microsoft.com/office/officeart/2005/8/layout/vList2"/>
    <dgm:cxn modelId="{6CA21079-8F3B-490B-BED2-2F4865177248}" type="presParOf" srcId="{EA811FF6-E1BB-4CC6-8875-1E30306B4BAD}" destId="{C481BB38-BBB4-4778-A216-4593348DEB8C}" srcOrd="6" destOrd="0" presId="urn:microsoft.com/office/officeart/2005/8/layout/vList2"/>
    <dgm:cxn modelId="{3396D446-B066-4D8D-A24A-F31A2C2923AC}" type="presParOf" srcId="{EA811FF6-E1BB-4CC6-8875-1E30306B4BAD}" destId="{70685882-E5AF-43C0-989E-AD360D3B8163}" srcOrd="7" destOrd="0" presId="urn:microsoft.com/office/officeart/2005/8/layout/vList2"/>
    <dgm:cxn modelId="{9C18DDBB-252D-4C66-BC6D-02F32D969B06}" type="presParOf" srcId="{EA811FF6-E1BB-4CC6-8875-1E30306B4BAD}" destId="{4BB8F2E8-E8B6-4643-A4F3-94A679B2935D}" srcOrd="8"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CBDC1F6-7ACF-41BE-ABEA-1D7DB9D61BD5}" type="doc">
      <dgm:prSet loTypeId="urn:microsoft.com/office/officeart/2016/7/layout/HexagonTimeline" loCatId="process" qsTypeId="urn:microsoft.com/office/officeart/2005/8/quickstyle/simple1" qsCatId="simple" csTypeId="urn:microsoft.com/office/officeart/2005/8/colors/accent1_2" csCatId="accent1" phldr="1"/>
      <dgm:spPr/>
      <dgm:t>
        <a:bodyPr/>
        <a:lstStyle/>
        <a:p>
          <a:endParaRPr lang="en-US"/>
        </a:p>
      </dgm:t>
    </dgm:pt>
    <dgm:pt modelId="{B759F29C-2238-43FC-A5B9-B7534FFFF08B}">
      <dgm:prSet/>
      <dgm:spPr/>
      <dgm:t>
        <a:bodyPr/>
        <a:lstStyle/>
        <a:p>
          <a:r>
            <a:rPr lang="en-US"/>
            <a:t>13 Aug. 2020</a:t>
          </a:r>
        </a:p>
      </dgm:t>
    </dgm:pt>
    <dgm:pt modelId="{3CCA8C6A-F235-4D0C-A037-648CCFADE9E1}" type="parTrans" cxnId="{0E68ABFB-A4F0-4B78-9F44-004C4452493C}">
      <dgm:prSet/>
      <dgm:spPr/>
      <dgm:t>
        <a:bodyPr/>
        <a:lstStyle/>
        <a:p>
          <a:endParaRPr lang="en-US"/>
        </a:p>
      </dgm:t>
    </dgm:pt>
    <dgm:pt modelId="{8E6380F8-70BE-4E81-91D1-E4145788D041}" type="sibTrans" cxnId="{0E68ABFB-A4F0-4B78-9F44-004C4452493C}">
      <dgm:prSet/>
      <dgm:spPr/>
      <dgm:t>
        <a:bodyPr/>
        <a:lstStyle/>
        <a:p>
          <a:endParaRPr lang="en-US"/>
        </a:p>
      </dgm:t>
    </dgm:pt>
    <dgm:pt modelId="{9A5B7BDD-1517-4FA3-BC84-2C9D3E65158C}">
      <dgm:prSet custT="1"/>
      <dgm:spPr/>
      <dgm:t>
        <a:bodyPr/>
        <a:lstStyle/>
        <a:p>
          <a:r>
            <a:rPr lang="en-US" sz="1600" b="1">
              <a:solidFill>
                <a:schemeClr val="tx1"/>
              </a:solidFill>
              <a:effectLst>
                <a:outerShdw blurRad="38100" dist="38100" dir="2700000" algn="tl">
                  <a:srgbClr val="000000">
                    <a:alpha val="43137"/>
                  </a:srgbClr>
                </a:outerShdw>
              </a:effectLst>
              <a:hlinkClick xmlns:r="http://schemas.openxmlformats.org/officeDocument/2006/relationships" r:id="rId1">
                <a:extLst>
                  <a:ext uri="{A12FA001-AC4F-418D-AE19-62706E023703}">
                    <ahyp:hlinkClr xmlns:ahyp="http://schemas.microsoft.com/office/drawing/2018/hyperlinkcolor" val="tx"/>
                  </a:ext>
                </a:extLst>
              </a:hlinkClick>
            </a:rPr>
            <a:t>Pentagon to launch task force to investigate UFO sightings</a:t>
          </a:r>
          <a:endParaRPr lang="en-US" sz="1600" b="1">
            <a:solidFill>
              <a:schemeClr val="tx1"/>
            </a:solidFill>
            <a:effectLst>
              <a:outerShdw blurRad="38100" dist="38100" dir="2700000" algn="tl">
                <a:srgbClr val="000000">
                  <a:alpha val="43137"/>
                </a:srgbClr>
              </a:outerShdw>
            </a:effectLst>
          </a:endParaRPr>
        </a:p>
      </dgm:t>
    </dgm:pt>
    <dgm:pt modelId="{0FA36B96-0DDE-4C7D-90C5-849B79C8F619}" type="parTrans" cxnId="{6B825ECA-D563-48C5-BD27-655C750F02CD}">
      <dgm:prSet/>
      <dgm:spPr/>
      <dgm:t>
        <a:bodyPr/>
        <a:lstStyle/>
        <a:p>
          <a:endParaRPr lang="en-US"/>
        </a:p>
      </dgm:t>
    </dgm:pt>
    <dgm:pt modelId="{98F9887F-17E1-4FE9-9BDC-312997A07586}" type="sibTrans" cxnId="{6B825ECA-D563-48C5-BD27-655C750F02CD}">
      <dgm:prSet/>
      <dgm:spPr/>
      <dgm:t>
        <a:bodyPr/>
        <a:lstStyle/>
        <a:p>
          <a:endParaRPr lang="en-US"/>
        </a:p>
      </dgm:t>
    </dgm:pt>
    <dgm:pt modelId="{86CBB4B2-4F81-4BE3-8553-43A9EE61A26D}">
      <dgm:prSet/>
      <dgm:spPr/>
      <dgm:t>
        <a:bodyPr/>
        <a:lstStyle/>
        <a:p>
          <a:r>
            <a:rPr lang="en-US"/>
            <a:t>14 Sep. 2020</a:t>
          </a:r>
        </a:p>
      </dgm:t>
    </dgm:pt>
    <dgm:pt modelId="{04CA1E6F-B224-4E07-BE90-6213E1D5C6EE}" type="parTrans" cxnId="{A5CEED12-79E6-4E44-B838-454E72E7DE8D}">
      <dgm:prSet/>
      <dgm:spPr/>
      <dgm:t>
        <a:bodyPr/>
        <a:lstStyle/>
        <a:p>
          <a:endParaRPr lang="en-US"/>
        </a:p>
      </dgm:t>
    </dgm:pt>
    <dgm:pt modelId="{39B7CB32-E984-48E3-A095-9D72576EA204}" type="sibTrans" cxnId="{A5CEED12-79E6-4E44-B838-454E72E7DE8D}">
      <dgm:prSet/>
      <dgm:spPr/>
      <dgm:t>
        <a:bodyPr/>
        <a:lstStyle/>
        <a:p>
          <a:endParaRPr lang="en-US"/>
        </a:p>
      </dgm:t>
    </dgm:pt>
    <dgm:pt modelId="{9A31D4DD-9A91-44C5-BBDB-338D959F966F}">
      <dgm:prSet custT="1"/>
      <dgm:spPr/>
      <dgm:t>
        <a:bodyPr/>
        <a:lstStyle/>
        <a:p>
          <a:r>
            <a:rPr lang="en-US" sz="1600" b="1">
              <a:solidFill>
                <a:schemeClr val="tx1"/>
              </a:solidFill>
              <a:effectLst>
                <a:outerShdw blurRad="38100" dist="38100" dir="2700000" algn="tl">
                  <a:srgbClr val="000000">
                    <a:alpha val="43137"/>
                  </a:srgbClr>
                </a:outerShdw>
              </a:effectLst>
              <a:hlinkClick xmlns:r="http://schemas.openxmlformats.org/officeDocument/2006/relationships" r:id="rId2">
                <a:extLst>
                  <a:ext uri="{A12FA001-AC4F-418D-AE19-62706E023703}">
                    <ahyp:hlinkClr xmlns:ahyp="http://schemas.microsoft.com/office/drawing/2018/hyperlinkcolor" val="tx"/>
                  </a:ext>
                </a:extLst>
              </a:hlinkClick>
            </a:rPr>
            <a:t>Japanese Defense Ministry unveils protocol for encountering UFOs</a:t>
          </a:r>
          <a:endParaRPr lang="en-US" sz="1600" b="1">
            <a:solidFill>
              <a:schemeClr val="tx1"/>
            </a:solidFill>
            <a:effectLst>
              <a:outerShdw blurRad="38100" dist="38100" dir="2700000" algn="tl">
                <a:srgbClr val="000000">
                  <a:alpha val="43137"/>
                </a:srgbClr>
              </a:outerShdw>
            </a:effectLst>
          </a:endParaRPr>
        </a:p>
      </dgm:t>
    </dgm:pt>
    <dgm:pt modelId="{CD6A8553-95CC-4088-8882-249172D6EED8}" type="parTrans" cxnId="{2D95B5AF-CA0F-494D-B92C-27D105C8EB26}">
      <dgm:prSet/>
      <dgm:spPr/>
      <dgm:t>
        <a:bodyPr/>
        <a:lstStyle/>
        <a:p>
          <a:endParaRPr lang="en-US"/>
        </a:p>
      </dgm:t>
    </dgm:pt>
    <dgm:pt modelId="{B8A23007-2F42-4CCA-8F4A-EACE92F458CD}" type="sibTrans" cxnId="{2D95B5AF-CA0F-494D-B92C-27D105C8EB26}">
      <dgm:prSet/>
      <dgm:spPr/>
      <dgm:t>
        <a:bodyPr/>
        <a:lstStyle/>
        <a:p>
          <a:endParaRPr lang="en-US"/>
        </a:p>
      </dgm:t>
    </dgm:pt>
    <dgm:pt modelId="{DD564F33-270B-4F57-BCF6-E22D18F09D0B}">
      <dgm:prSet/>
      <dgm:spPr/>
      <dgm:t>
        <a:bodyPr/>
        <a:lstStyle/>
        <a:p>
          <a:r>
            <a:rPr lang="en-US"/>
            <a:t>10 Jan. 2021</a:t>
          </a:r>
        </a:p>
      </dgm:t>
    </dgm:pt>
    <dgm:pt modelId="{42CDDC63-B7F2-428C-ADD8-4CA42FFD08A4}" type="parTrans" cxnId="{C91C680B-7CD2-4749-A552-9FB94558ED0F}">
      <dgm:prSet/>
      <dgm:spPr/>
      <dgm:t>
        <a:bodyPr/>
        <a:lstStyle/>
        <a:p>
          <a:endParaRPr lang="en-US"/>
        </a:p>
      </dgm:t>
    </dgm:pt>
    <dgm:pt modelId="{56FF90A7-9EF5-4AA5-9218-BF5FCD61E8CF}" type="sibTrans" cxnId="{C91C680B-7CD2-4749-A552-9FB94558ED0F}">
      <dgm:prSet/>
      <dgm:spPr/>
      <dgm:t>
        <a:bodyPr/>
        <a:lstStyle/>
        <a:p>
          <a:endParaRPr lang="en-US"/>
        </a:p>
      </dgm:t>
    </dgm:pt>
    <dgm:pt modelId="{5090E992-B0B2-4229-AF14-1B1AEBE58D2D}">
      <dgm:prSet custT="1"/>
      <dgm:spPr/>
      <dgm:t>
        <a:bodyPr/>
        <a:lstStyle/>
        <a:p>
          <a:r>
            <a:rPr lang="en-US" sz="1400" b="1">
              <a:solidFill>
                <a:schemeClr val="tx1"/>
              </a:solidFill>
              <a:effectLst>
                <a:outerShdw blurRad="38100" dist="38100" dir="2700000" algn="tl">
                  <a:srgbClr val="000000">
                    <a:alpha val="43137"/>
                  </a:srgbClr>
                </a:outerShdw>
              </a:effectLst>
              <a:hlinkClick xmlns:r="http://schemas.openxmlformats.org/officeDocument/2006/relationships" r:id="rId3">
                <a:extLst>
                  <a:ext uri="{A12FA001-AC4F-418D-AE19-62706E023703}">
                    <ahyp:hlinkClr xmlns:ahyp="http://schemas.microsoft.com/office/drawing/2018/hyperlinkcolor" val="tx"/>
                  </a:ext>
                </a:extLst>
              </a:hlinkClick>
            </a:rPr>
            <a:t>US intelligence agencies have 180 days to share what they know about UFOs, thanks to the Covid-19 relief and spending bill</a:t>
          </a:r>
          <a:endParaRPr lang="en-US" sz="1400" b="1">
            <a:solidFill>
              <a:schemeClr val="tx1"/>
            </a:solidFill>
            <a:effectLst>
              <a:outerShdw blurRad="38100" dist="38100" dir="2700000" algn="tl">
                <a:srgbClr val="000000">
                  <a:alpha val="43137"/>
                </a:srgbClr>
              </a:outerShdw>
            </a:effectLst>
          </a:endParaRPr>
        </a:p>
      </dgm:t>
    </dgm:pt>
    <dgm:pt modelId="{69C31A5F-36EB-40B7-8BA7-8915C9749ED1}" type="parTrans" cxnId="{6FBBB5E3-3281-4B66-AC41-88F51685E7E2}">
      <dgm:prSet/>
      <dgm:spPr/>
      <dgm:t>
        <a:bodyPr/>
        <a:lstStyle/>
        <a:p>
          <a:endParaRPr lang="en-US"/>
        </a:p>
      </dgm:t>
    </dgm:pt>
    <dgm:pt modelId="{670D841F-B399-4267-869E-B2FB34E934BF}" type="sibTrans" cxnId="{6FBBB5E3-3281-4B66-AC41-88F51685E7E2}">
      <dgm:prSet/>
      <dgm:spPr/>
      <dgm:t>
        <a:bodyPr/>
        <a:lstStyle/>
        <a:p>
          <a:endParaRPr lang="en-US"/>
        </a:p>
      </dgm:t>
    </dgm:pt>
    <dgm:pt modelId="{090B91A4-961B-4750-9D5B-069840656F53}">
      <dgm:prSet/>
      <dgm:spPr/>
      <dgm:t>
        <a:bodyPr/>
        <a:lstStyle/>
        <a:p>
          <a:r>
            <a:rPr lang="en-US"/>
            <a:t>16 Apr. 2021</a:t>
          </a:r>
        </a:p>
      </dgm:t>
    </dgm:pt>
    <dgm:pt modelId="{05B6F9AD-947C-4A47-9926-5FB62A27C9EE}" type="parTrans" cxnId="{EE304278-D4CC-4A5B-8FA4-9D9A0F7F0B18}">
      <dgm:prSet/>
      <dgm:spPr/>
      <dgm:t>
        <a:bodyPr/>
        <a:lstStyle/>
        <a:p>
          <a:endParaRPr lang="en-US"/>
        </a:p>
      </dgm:t>
    </dgm:pt>
    <dgm:pt modelId="{0C32607D-9642-4F1E-BB4E-195F7FE178A3}" type="sibTrans" cxnId="{EE304278-D4CC-4A5B-8FA4-9D9A0F7F0B18}">
      <dgm:prSet/>
      <dgm:spPr/>
      <dgm:t>
        <a:bodyPr/>
        <a:lstStyle/>
        <a:p>
          <a:endParaRPr lang="en-US"/>
        </a:p>
      </dgm:t>
    </dgm:pt>
    <dgm:pt modelId="{F12928E3-02E9-4962-987A-26087DBE8825}">
      <dgm:prSet custT="1"/>
      <dgm:spPr/>
      <dgm:t>
        <a:bodyPr/>
        <a:lstStyle/>
        <a:p>
          <a:r>
            <a:rPr lang="en-US" sz="1600" b="1">
              <a:solidFill>
                <a:schemeClr val="tx1"/>
              </a:solidFill>
              <a:effectLst>
                <a:outerShdw blurRad="38100" dist="38100" dir="2700000" algn="tl">
                  <a:srgbClr val="000000">
                    <a:alpha val="43137"/>
                  </a:srgbClr>
                </a:outerShdw>
              </a:effectLst>
              <a:hlinkClick xmlns:r="http://schemas.openxmlformats.org/officeDocument/2006/relationships" r:id="rId4">
                <a:extLst>
                  <a:ext uri="{A12FA001-AC4F-418D-AE19-62706E023703}">
                    <ahyp:hlinkClr xmlns:ahyp="http://schemas.microsoft.com/office/drawing/2018/hyperlinkcolor" val="tx"/>
                  </a:ext>
                </a:extLst>
              </a:hlinkClick>
            </a:rPr>
            <a:t>Defense Department confirms leaked video of unidentified aerial phenomena is real</a:t>
          </a:r>
          <a:endParaRPr lang="en-US" sz="1600" b="1">
            <a:solidFill>
              <a:schemeClr val="tx1"/>
            </a:solidFill>
            <a:effectLst>
              <a:outerShdw blurRad="38100" dist="38100" dir="2700000" algn="tl">
                <a:srgbClr val="000000">
                  <a:alpha val="43137"/>
                </a:srgbClr>
              </a:outerShdw>
            </a:effectLst>
          </a:endParaRPr>
        </a:p>
      </dgm:t>
    </dgm:pt>
    <dgm:pt modelId="{60D73F7C-F02D-41D2-88E7-0C946BBB03DB}" type="parTrans" cxnId="{F6A4AD2C-1108-445F-B4A7-E1EF960D9C74}">
      <dgm:prSet/>
      <dgm:spPr/>
      <dgm:t>
        <a:bodyPr/>
        <a:lstStyle/>
        <a:p>
          <a:endParaRPr lang="en-US"/>
        </a:p>
      </dgm:t>
    </dgm:pt>
    <dgm:pt modelId="{A39616B1-2F94-453A-B286-3696DCCAB2F9}" type="sibTrans" cxnId="{F6A4AD2C-1108-445F-B4A7-E1EF960D9C74}">
      <dgm:prSet/>
      <dgm:spPr/>
      <dgm:t>
        <a:bodyPr/>
        <a:lstStyle/>
        <a:p>
          <a:endParaRPr lang="en-US"/>
        </a:p>
      </dgm:t>
    </dgm:pt>
    <dgm:pt modelId="{E300ED6E-A662-4DC0-8E3C-B4562301B0E6}">
      <dgm:prSet/>
      <dgm:spPr/>
      <dgm:t>
        <a:bodyPr/>
        <a:lstStyle/>
        <a:p>
          <a:r>
            <a:rPr lang="en-US"/>
            <a:t>17 May 2021</a:t>
          </a:r>
        </a:p>
      </dgm:t>
    </dgm:pt>
    <dgm:pt modelId="{715941F2-40C0-48EF-BA02-B234828EB28D}" type="parTrans" cxnId="{BDA35C66-652D-48F6-889D-9AB0957CCEBD}">
      <dgm:prSet/>
      <dgm:spPr/>
      <dgm:t>
        <a:bodyPr/>
        <a:lstStyle/>
        <a:p>
          <a:endParaRPr lang="en-US"/>
        </a:p>
      </dgm:t>
    </dgm:pt>
    <dgm:pt modelId="{3981B575-887E-474E-AE08-DE52F54EEB00}" type="sibTrans" cxnId="{BDA35C66-652D-48F6-889D-9AB0957CCEBD}">
      <dgm:prSet/>
      <dgm:spPr/>
      <dgm:t>
        <a:bodyPr/>
        <a:lstStyle/>
        <a:p>
          <a:endParaRPr lang="en-US"/>
        </a:p>
      </dgm:t>
    </dgm:pt>
    <dgm:pt modelId="{0A6B98D4-37CD-4434-AA76-125B5DA2482D}">
      <dgm:prSet custT="1"/>
      <dgm:spPr/>
      <dgm:t>
        <a:bodyPr/>
        <a:lstStyle/>
        <a:p>
          <a:r>
            <a:rPr lang="en-US" sz="1600" b="1">
              <a:solidFill>
                <a:schemeClr val="tx1"/>
              </a:solidFill>
              <a:effectLst>
                <a:outerShdw blurRad="38100" dist="38100" dir="2700000" algn="tl">
                  <a:srgbClr val="000000">
                    <a:alpha val="43137"/>
                  </a:srgbClr>
                </a:outerShdw>
              </a:effectLst>
              <a:hlinkClick xmlns:r="http://schemas.openxmlformats.org/officeDocument/2006/relationships" r:id="rId5">
                <a:extLst>
                  <a:ext uri="{A12FA001-AC4F-418D-AE19-62706E023703}">
                    <ahyp:hlinkClr xmlns:ahyp="http://schemas.microsoft.com/office/drawing/2018/hyperlinkcolor" val="tx"/>
                  </a:ext>
                </a:extLst>
              </a:hlinkClick>
            </a:rPr>
            <a:t>For some Navy pilots, UFO sightings were an ordinary event: “Every day for at least a couple years”</a:t>
          </a:r>
          <a:endParaRPr lang="en-US" sz="1600" b="1">
            <a:solidFill>
              <a:schemeClr val="tx1"/>
            </a:solidFill>
            <a:effectLst>
              <a:outerShdw blurRad="38100" dist="38100" dir="2700000" algn="tl">
                <a:srgbClr val="000000">
                  <a:alpha val="43137"/>
                </a:srgbClr>
              </a:outerShdw>
            </a:effectLst>
          </a:endParaRPr>
        </a:p>
      </dgm:t>
    </dgm:pt>
    <dgm:pt modelId="{DF38DB9F-DEE4-403A-8E0E-31C081F90A55}" type="parTrans" cxnId="{D0C58DB2-9980-40B4-BBC9-7E2D0F4669FA}">
      <dgm:prSet/>
      <dgm:spPr/>
      <dgm:t>
        <a:bodyPr/>
        <a:lstStyle/>
        <a:p>
          <a:endParaRPr lang="en-US"/>
        </a:p>
      </dgm:t>
    </dgm:pt>
    <dgm:pt modelId="{D6659893-70E0-47BA-A862-BC6F46C2E208}" type="sibTrans" cxnId="{D0C58DB2-9980-40B4-BBC9-7E2D0F4669FA}">
      <dgm:prSet/>
      <dgm:spPr/>
      <dgm:t>
        <a:bodyPr/>
        <a:lstStyle/>
        <a:p>
          <a:endParaRPr lang="en-US"/>
        </a:p>
      </dgm:t>
    </dgm:pt>
    <dgm:pt modelId="{32B307E6-774A-441A-A9A5-951FF392A4E6}">
      <dgm:prSet/>
      <dgm:spPr/>
      <dgm:t>
        <a:bodyPr/>
        <a:lstStyle/>
        <a:p>
          <a:r>
            <a:rPr lang="en-US"/>
            <a:t>25 May 2021</a:t>
          </a:r>
        </a:p>
      </dgm:t>
    </dgm:pt>
    <dgm:pt modelId="{E66F1C63-3D14-4B3B-A889-6DBEE200D2E8}" type="parTrans" cxnId="{C00D4311-15E0-40D3-9772-678E81B5A11A}">
      <dgm:prSet/>
      <dgm:spPr/>
      <dgm:t>
        <a:bodyPr/>
        <a:lstStyle/>
        <a:p>
          <a:endParaRPr lang="en-US"/>
        </a:p>
      </dgm:t>
    </dgm:pt>
    <dgm:pt modelId="{8E36ED57-755D-45A4-9BE6-8685C14B836A}" type="sibTrans" cxnId="{C00D4311-15E0-40D3-9772-678E81B5A11A}">
      <dgm:prSet/>
      <dgm:spPr/>
      <dgm:t>
        <a:bodyPr/>
        <a:lstStyle/>
        <a:p>
          <a:endParaRPr lang="en-US"/>
        </a:p>
      </dgm:t>
    </dgm:pt>
    <dgm:pt modelId="{0A8C7A85-56B5-408D-BCAF-39E5D61078F9}">
      <dgm:prSet custT="1"/>
      <dgm:spPr/>
      <dgm:t>
        <a:bodyPr/>
        <a:lstStyle/>
        <a:p>
          <a:r>
            <a:rPr lang="en-US" sz="1600" b="1">
              <a:solidFill>
                <a:schemeClr val="tx1"/>
              </a:solidFill>
              <a:effectLst>
                <a:outerShdw blurRad="38100" dist="38100" dir="2700000" algn="tl">
                  <a:srgbClr val="000000">
                    <a:alpha val="43137"/>
                  </a:srgbClr>
                </a:outerShdw>
              </a:effectLst>
              <a:hlinkClick xmlns:r="http://schemas.openxmlformats.org/officeDocument/2006/relationships" r:id="rId6">
                <a:extLst>
                  <a:ext uri="{A12FA001-AC4F-418D-AE19-62706E023703}">
                    <ahyp:hlinkClr xmlns:ahyp="http://schemas.microsoft.com/office/drawing/2018/hyperlinkcolor" val="tx"/>
                  </a:ext>
                </a:extLst>
              </a:hlinkClick>
            </a:rPr>
            <a:t>International Coalition for Extraterrestrial Research</a:t>
          </a:r>
          <a:endParaRPr lang="en-US" sz="1600" b="1">
            <a:solidFill>
              <a:schemeClr val="tx1"/>
            </a:solidFill>
            <a:effectLst>
              <a:outerShdw blurRad="38100" dist="38100" dir="2700000" algn="tl">
                <a:srgbClr val="000000">
                  <a:alpha val="43137"/>
                </a:srgbClr>
              </a:outerShdw>
            </a:effectLst>
          </a:endParaRPr>
        </a:p>
      </dgm:t>
    </dgm:pt>
    <dgm:pt modelId="{BFCD18A7-FCC6-404F-A63D-D056C7FB1595}" type="parTrans" cxnId="{38D76D58-1B60-4432-A15B-D0945D0AE984}">
      <dgm:prSet/>
      <dgm:spPr/>
      <dgm:t>
        <a:bodyPr/>
        <a:lstStyle/>
        <a:p>
          <a:endParaRPr lang="en-US"/>
        </a:p>
      </dgm:t>
    </dgm:pt>
    <dgm:pt modelId="{27F1B910-FDB5-4696-A977-A29BCCF08C1A}" type="sibTrans" cxnId="{38D76D58-1B60-4432-A15B-D0945D0AE984}">
      <dgm:prSet/>
      <dgm:spPr/>
      <dgm:t>
        <a:bodyPr/>
        <a:lstStyle/>
        <a:p>
          <a:endParaRPr lang="en-US"/>
        </a:p>
      </dgm:t>
    </dgm:pt>
    <dgm:pt modelId="{AF620983-EB74-4CD3-A33B-9806DE6F1C5F}">
      <dgm:prSet/>
      <dgm:spPr/>
      <dgm:t>
        <a:bodyPr/>
        <a:lstStyle/>
        <a:p>
          <a:r>
            <a:rPr lang="en-US"/>
            <a:t>3 June 2021</a:t>
          </a:r>
        </a:p>
      </dgm:t>
    </dgm:pt>
    <dgm:pt modelId="{1D0D176D-87B1-4D7B-9B9E-A4B8646A816D}" type="parTrans" cxnId="{2A81C931-A9D2-4730-9744-D2FC004EFE14}">
      <dgm:prSet/>
      <dgm:spPr/>
      <dgm:t>
        <a:bodyPr/>
        <a:lstStyle/>
        <a:p>
          <a:endParaRPr lang="en-US"/>
        </a:p>
      </dgm:t>
    </dgm:pt>
    <dgm:pt modelId="{82E120D6-50C4-484E-80ED-074C0D5869E6}" type="sibTrans" cxnId="{2A81C931-A9D2-4730-9744-D2FC004EFE14}">
      <dgm:prSet/>
      <dgm:spPr/>
      <dgm:t>
        <a:bodyPr/>
        <a:lstStyle/>
        <a:p>
          <a:endParaRPr lang="en-US"/>
        </a:p>
      </dgm:t>
    </dgm:pt>
    <dgm:pt modelId="{84FC7488-D90A-4EE7-9DD3-F99097C8097B}">
      <dgm:prSet custT="1"/>
      <dgm:spPr/>
      <dgm:t>
        <a:bodyPr/>
        <a:lstStyle/>
        <a:p>
          <a:r>
            <a:rPr lang="en-US" sz="1600" b="1">
              <a:solidFill>
                <a:schemeClr val="tx1"/>
              </a:solidFill>
              <a:effectLst>
                <a:outerShdw blurRad="38100" dist="38100" dir="2700000" algn="tl">
                  <a:srgbClr val="000000">
                    <a:alpha val="43137"/>
                  </a:srgbClr>
                </a:outerShdw>
              </a:effectLst>
              <a:hlinkClick xmlns:r="http://schemas.openxmlformats.org/officeDocument/2006/relationships" r:id="rId7">
                <a:extLst>
                  <a:ext uri="{A12FA001-AC4F-418D-AE19-62706E023703}">
                    <ahyp:hlinkClr xmlns:ahyp="http://schemas.microsoft.com/office/drawing/2018/hyperlinkcolor" val="tx"/>
                  </a:ext>
                </a:extLst>
              </a:hlinkClick>
            </a:rPr>
            <a:t>U.S. Finds No Evidence of Alien Technology in Flying Objects, but Can’t Rule It Out, Either</a:t>
          </a:r>
          <a:endParaRPr lang="en-US" sz="1600" b="1">
            <a:solidFill>
              <a:schemeClr val="tx1"/>
            </a:solidFill>
            <a:effectLst>
              <a:outerShdw blurRad="38100" dist="38100" dir="2700000" algn="tl">
                <a:srgbClr val="000000">
                  <a:alpha val="43137"/>
                </a:srgbClr>
              </a:outerShdw>
            </a:effectLst>
          </a:endParaRPr>
        </a:p>
      </dgm:t>
    </dgm:pt>
    <dgm:pt modelId="{07ABAE81-F378-4813-984D-5B317351C08F}" type="parTrans" cxnId="{C42C8E39-C664-4DF6-8BE1-586599495A3E}">
      <dgm:prSet/>
      <dgm:spPr/>
      <dgm:t>
        <a:bodyPr/>
        <a:lstStyle/>
        <a:p>
          <a:endParaRPr lang="en-US"/>
        </a:p>
      </dgm:t>
    </dgm:pt>
    <dgm:pt modelId="{1A60C855-8597-4EB4-849C-655837761E0E}" type="sibTrans" cxnId="{C42C8E39-C664-4DF6-8BE1-586599495A3E}">
      <dgm:prSet/>
      <dgm:spPr/>
      <dgm:t>
        <a:bodyPr/>
        <a:lstStyle/>
        <a:p>
          <a:endParaRPr lang="en-US"/>
        </a:p>
      </dgm:t>
    </dgm:pt>
    <dgm:pt modelId="{91BFDE53-294A-4737-94C1-FE0BFDB4E10C}">
      <dgm:prSet/>
      <dgm:spPr/>
      <dgm:t>
        <a:bodyPr/>
        <a:lstStyle/>
        <a:p>
          <a:r>
            <a:rPr lang="en-US"/>
            <a:t>25 June 2021</a:t>
          </a:r>
        </a:p>
      </dgm:t>
    </dgm:pt>
    <dgm:pt modelId="{F10340FD-B926-48A0-BF8E-8A41DCB54D24}" type="parTrans" cxnId="{64AE77B3-7A29-4A04-B91F-A8749ED95ED5}">
      <dgm:prSet/>
      <dgm:spPr/>
      <dgm:t>
        <a:bodyPr/>
        <a:lstStyle/>
        <a:p>
          <a:endParaRPr lang="en-US"/>
        </a:p>
      </dgm:t>
    </dgm:pt>
    <dgm:pt modelId="{C790E41C-D7C2-4CFD-BB84-571385FA6D75}" type="sibTrans" cxnId="{64AE77B3-7A29-4A04-B91F-A8749ED95ED5}">
      <dgm:prSet/>
      <dgm:spPr/>
      <dgm:t>
        <a:bodyPr/>
        <a:lstStyle/>
        <a:p>
          <a:endParaRPr lang="en-US"/>
        </a:p>
      </dgm:t>
    </dgm:pt>
    <dgm:pt modelId="{0F9BEEFD-E363-4904-A8E8-96CAB1987ECF}">
      <dgm:prSet custT="1"/>
      <dgm:spPr/>
      <dgm:t>
        <a:bodyPr/>
        <a:lstStyle/>
        <a:p>
          <a:r>
            <a:rPr lang="en-US" sz="1600" b="1">
              <a:solidFill>
                <a:schemeClr val="tx1"/>
              </a:solidFill>
              <a:effectLst>
                <a:outerShdw blurRad="38100" dist="38100" dir="2700000" algn="tl">
                  <a:srgbClr val="000000">
                    <a:alpha val="43137"/>
                  </a:srgbClr>
                </a:outerShdw>
              </a:effectLst>
              <a:hlinkClick xmlns:r="http://schemas.openxmlformats.org/officeDocument/2006/relationships" r:id="rId8">
                <a:extLst>
                  <a:ext uri="{A12FA001-AC4F-418D-AE19-62706E023703}">
                    <ahyp:hlinkClr xmlns:ahyp="http://schemas.microsoft.com/office/drawing/2018/hyperlinkcolor" val="tx"/>
                  </a:ext>
                </a:extLst>
              </a:hlinkClick>
            </a:rPr>
            <a:t>Preliminary Assessment : Unidentified Aerial Phenomena</a:t>
          </a:r>
          <a:endParaRPr lang="en-US" sz="1600" b="1">
            <a:solidFill>
              <a:schemeClr val="tx1"/>
            </a:solidFill>
            <a:effectLst>
              <a:outerShdw blurRad="38100" dist="38100" dir="2700000" algn="tl">
                <a:srgbClr val="000000">
                  <a:alpha val="43137"/>
                </a:srgbClr>
              </a:outerShdw>
            </a:effectLst>
          </a:endParaRPr>
        </a:p>
      </dgm:t>
    </dgm:pt>
    <dgm:pt modelId="{0570644D-C0AC-4CCC-BE72-E8C57EE4F76C}" type="parTrans" cxnId="{697ABB25-033D-4835-A1F2-AD57DA2064E6}">
      <dgm:prSet/>
      <dgm:spPr/>
      <dgm:t>
        <a:bodyPr/>
        <a:lstStyle/>
        <a:p>
          <a:endParaRPr lang="en-US"/>
        </a:p>
      </dgm:t>
    </dgm:pt>
    <dgm:pt modelId="{EE73E995-1FFB-4B36-B48E-055CA9906222}" type="sibTrans" cxnId="{697ABB25-033D-4835-A1F2-AD57DA2064E6}">
      <dgm:prSet/>
      <dgm:spPr/>
      <dgm:t>
        <a:bodyPr/>
        <a:lstStyle/>
        <a:p>
          <a:endParaRPr lang="en-US"/>
        </a:p>
      </dgm:t>
    </dgm:pt>
    <dgm:pt modelId="{D16EAF76-ABBB-4301-8623-4B822BBD7618}" type="pres">
      <dgm:prSet presAssocID="{ACBDC1F6-7ACF-41BE-ABEA-1D7DB9D61BD5}" presName="Name0" presStyleCnt="0">
        <dgm:presLayoutVars>
          <dgm:chMax/>
          <dgm:chPref/>
          <dgm:animLvl val="lvl"/>
        </dgm:presLayoutVars>
      </dgm:prSet>
      <dgm:spPr/>
    </dgm:pt>
    <dgm:pt modelId="{5301C49E-8E15-445A-8CD0-EF7C26D41132}" type="pres">
      <dgm:prSet presAssocID="{B759F29C-2238-43FC-A5B9-B7534FFFF08B}" presName="composite" presStyleCnt="0"/>
      <dgm:spPr/>
    </dgm:pt>
    <dgm:pt modelId="{7872E154-79B2-48DE-8F46-A8F112625280}" type="pres">
      <dgm:prSet presAssocID="{B759F29C-2238-43FC-A5B9-B7534FFFF08B}" presName="Parent1" presStyleLbl="alignNode1" presStyleIdx="0" presStyleCnt="8">
        <dgm:presLayoutVars>
          <dgm:chMax val="1"/>
          <dgm:chPref val="1"/>
          <dgm:bulletEnabled val="1"/>
        </dgm:presLayoutVars>
      </dgm:prSet>
      <dgm:spPr/>
    </dgm:pt>
    <dgm:pt modelId="{CD9632ED-B98C-4713-99E5-4D02A5122962}" type="pres">
      <dgm:prSet presAssocID="{B759F29C-2238-43FC-A5B9-B7534FFFF08B}" presName="Childtext1" presStyleLbl="revTx" presStyleIdx="0" presStyleCnt="8">
        <dgm:presLayoutVars>
          <dgm:chMax val="0"/>
          <dgm:chPref val="0"/>
          <dgm:bulletEnabled/>
        </dgm:presLayoutVars>
      </dgm:prSet>
      <dgm:spPr/>
    </dgm:pt>
    <dgm:pt modelId="{FFA98680-BC28-4C23-9730-2DB06A119383}" type="pres">
      <dgm:prSet presAssocID="{B759F29C-2238-43FC-A5B9-B7534FFFF08B}" presName="ConnectLine" presStyleLbl="sibTrans1D1" presStyleIdx="0" presStyleCnt="8"/>
      <dgm:spPr>
        <a:noFill/>
        <a:ln w="12700" cap="flat" cmpd="sng" algn="ctr">
          <a:solidFill>
            <a:schemeClr val="accent1">
              <a:hueOff val="0"/>
              <a:satOff val="0"/>
              <a:lumOff val="0"/>
              <a:alphaOff val="0"/>
            </a:schemeClr>
          </a:solidFill>
          <a:prstDash val="dash"/>
          <a:miter lim="800000"/>
        </a:ln>
        <a:effectLst/>
      </dgm:spPr>
    </dgm:pt>
    <dgm:pt modelId="{8489F9C2-4F2A-4880-93F8-E3E98A06FB22}" type="pres">
      <dgm:prSet presAssocID="{B759F29C-2238-43FC-A5B9-B7534FFFF08B}" presName="ConnectLineEnd" presStyleLbl="node1" presStyleIdx="0" presStyleCnt="8"/>
      <dgm:spPr/>
    </dgm:pt>
    <dgm:pt modelId="{FBE8D079-DA3C-420D-91AF-C1057B061173}" type="pres">
      <dgm:prSet presAssocID="{B759F29C-2238-43FC-A5B9-B7534FFFF08B}" presName="EmptyPane" presStyleCnt="0"/>
      <dgm:spPr/>
    </dgm:pt>
    <dgm:pt modelId="{93D99E0D-A126-4D27-983C-5E2674C8E488}" type="pres">
      <dgm:prSet presAssocID="{8E6380F8-70BE-4E81-91D1-E4145788D041}" presName="spaceBetweenRectangles" presStyleLbl="fgAcc1" presStyleIdx="0" presStyleCnt="7"/>
      <dgm:spPr/>
    </dgm:pt>
    <dgm:pt modelId="{ECC5DAB1-D2AF-4767-A8CB-3924C4ECD4D7}" type="pres">
      <dgm:prSet presAssocID="{86CBB4B2-4F81-4BE3-8553-43A9EE61A26D}" presName="composite" presStyleCnt="0"/>
      <dgm:spPr/>
    </dgm:pt>
    <dgm:pt modelId="{F680F58C-E817-4D60-90D5-83D627CC30E5}" type="pres">
      <dgm:prSet presAssocID="{86CBB4B2-4F81-4BE3-8553-43A9EE61A26D}" presName="Parent1" presStyleLbl="alignNode1" presStyleIdx="1" presStyleCnt="8">
        <dgm:presLayoutVars>
          <dgm:chMax val="1"/>
          <dgm:chPref val="1"/>
          <dgm:bulletEnabled val="1"/>
        </dgm:presLayoutVars>
      </dgm:prSet>
      <dgm:spPr/>
    </dgm:pt>
    <dgm:pt modelId="{15AF6C36-3AB7-4D30-B267-E9CA26A6A0AF}" type="pres">
      <dgm:prSet presAssocID="{86CBB4B2-4F81-4BE3-8553-43A9EE61A26D}" presName="Childtext1" presStyleLbl="revTx" presStyleIdx="1" presStyleCnt="8">
        <dgm:presLayoutVars>
          <dgm:chMax val="0"/>
          <dgm:chPref val="0"/>
          <dgm:bulletEnabled/>
        </dgm:presLayoutVars>
      </dgm:prSet>
      <dgm:spPr/>
    </dgm:pt>
    <dgm:pt modelId="{2CFB0DB8-BD99-4462-BD2E-5EC5CD77EA83}" type="pres">
      <dgm:prSet presAssocID="{86CBB4B2-4F81-4BE3-8553-43A9EE61A26D}" presName="ConnectLine" presStyleLbl="sibTrans1D1" presStyleIdx="1" presStyleCnt="8"/>
      <dgm:spPr>
        <a:noFill/>
        <a:ln w="12700" cap="flat" cmpd="sng" algn="ctr">
          <a:solidFill>
            <a:schemeClr val="accent1">
              <a:hueOff val="0"/>
              <a:satOff val="0"/>
              <a:lumOff val="0"/>
              <a:alphaOff val="0"/>
            </a:schemeClr>
          </a:solidFill>
          <a:prstDash val="dash"/>
          <a:miter lim="800000"/>
        </a:ln>
        <a:effectLst/>
      </dgm:spPr>
    </dgm:pt>
    <dgm:pt modelId="{26C24FB1-ED3C-4FC5-8DC5-49B0AFD7BDF4}" type="pres">
      <dgm:prSet presAssocID="{86CBB4B2-4F81-4BE3-8553-43A9EE61A26D}" presName="ConnectLineEnd" presStyleLbl="node1" presStyleIdx="1" presStyleCnt="8"/>
      <dgm:spPr/>
    </dgm:pt>
    <dgm:pt modelId="{556EE04C-6662-4F40-8AFC-CAB03AEE5F81}" type="pres">
      <dgm:prSet presAssocID="{86CBB4B2-4F81-4BE3-8553-43A9EE61A26D}" presName="EmptyPane" presStyleCnt="0"/>
      <dgm:spPr/>
    </dgm:pt>
    <dgm:pt modelId="{E2FA7CDF-5769-4114-9775-31E7F0A70DCD}" type="pres">
      <dgm:prSet presAssocID="{39B7CB32-E984-48E3-A095-9D72576EA204}" presName="spaceBetweenRectangles" presStyleLbl="fgAcc1" presStyleIdx="1" presStyleCnt="7"/>
      <dgm:spPr/>
    </dgm:pt>
    <dgm:pt modelId="{B5D88ADD-CA29-47CD-8476-40059686D8B0}" type="pres">
      <dgm:prSet presAssocID="{DD564F33-270B-4F57-BCF6-E22D18F09D0B}" presName="composite" presStyleCnt="0"/>
      <dgm:spPr/>
    </dgm:pt>
    <dgm:pt modelId="{79DC1A04-8C8F-4E02-BA16-4BC13AA86987}" type="pres">
      <dgm:prSet presAssocID="{DD564F33-270B-4F57-BCF6-E22D18F09D0B}" presName="Parent1" presStyleLbl="alignNode1" presStyleIdx="2" presStyleCnt="8">
        <dgm:presLayoutVars>
          <dgm:chMax val="1"/>
          <dgm:chPref val="1"/>
          <dgm:bulletEnabled val="1"/>
        </dgm:presLayoutVars>
      </dgm:prSet>
      <dgm:spPr/>
    </dgm:pt>
    <dgm:pt modelId="{3C204394-4D41-44C2-A2CF-8C636EF50364}" type="pres">
      <dgm:prSet presAssocID="{DD564F33-270B-4F57-BCF6-E22D18F09D0B}" presName="Childtext1" presStyleLbl="revTx" presStyleIdx="2" presStyleCnt="8">
        <dgm:presLayoutVars>
          <dgm:chMax val="0"/>
          <dgm:chPref val="0"/>
          <dgm:bulletEnabled/>
        </dgm:presLayoutVars>
      </dgm:prSet>
      <dgm:spPr/>
    </dgm:pt>
    <dgm:pt modelId="{02516964-3E82-49B9-80C8-3B0273E16E25}" type="pres">
      <dgm:prSet presAssocID="{DD564F33-270B-4F57-BCF6-E22D18F09D0B}" presName="ConnectLine" presStyleLbl="sibTrans1D1" presStyleIdx="2" presStyleCnt="8"/>
      <dgm:spPr>
        <a:noFill/>
        <a:ln w="12700" cap="flat" cmpd="sng" algn="ctr">
          <a:solidFill>
            <a:schemeClr val="accent1">
              <a:hueOff val="0"/>
              <a:satOff val="0"/>
              <a:lumOff val="0"/>
              <a:alphaOff val="0"/>
            </a:schemeClr>
          </a:solidFill>
          <a:prstDash val="dash"/>
          <a:miter lim="800000"/>
        </a:ln>
        <a:effectLst/>
      </dgm:spPr>
    </dgm:pt>
    <dgm:pt modelId="{45369A6D-8EE3-406B-92E0-654152E07032}" type="pres">
      <dgm:prSet presAssocID="{DD564F33-270B-4F57-BCF6-E22D18F09D0B}" presName="ConnectLineEnd" presStyleLbl="node1" presStyleIdx="2" presStyleCnt="8"/>
      <dgm:spPr/>
    </dgm:pt>
    <dgm:pt modelId="{ACAC9DA6-B5CA-4BC5-B44B-4C544F3EA1CE}" type="pres">
      <dgm:prSet presAssocID="{DD564F33-270B-4F57-BCF6-E22D18F09D0B}" presName="EmptyPane" presStyleCnt="0"/>
      <dgm:spPr/>
    </dgm:pt>
    <dgm:pt modelId="{60BEDA4E-D11A-485F-A89E-58B7AA7B53A7}" type="pres">
      <dgm:prSet presAssocID="{56FF90A7-9EF5-4AA5-9218-BF5FCD61E8CF}" presName="spaceBetweenRectangles" presStyleLbl="fgAcc1" presStyleIdx="2" presStyleCnt="7"/>
      <dgm:spPr/>
    </dgm:pt>
    <dgm:pt modelId="{95EED28E-9C40-499F-9649-FCC997AA5FA7}" type="pres">
      <dgm:prSet presAssocID="{090B91A4-961B-4750-9D5B-069840656F53}" presName="composite" presStyleCnt="0"/>
      <dgm:spPr/>
    </dgm:pt>
    <dgm:pt modelId="{7B79C366-2BA8-454E-B71C-2CB9A6D1186C}" type="pres">
      <dgm:prSet presAssocID="{090B91A4-961B-4750-9D5B-069840656F53}" presName="Parent1" presStyleLbl="alignNode1" presStyleIdx="3" presStyleCnt="8">
        <dgm:presLayoutVars>
          <dgm:chMax val="1"/>
          <dgm:chPref val="1"/>
          <dgm:bulletEnabled val="1"/>
        </dgm:presLayoutVars>
      </dgm:prSet>
      <dgm:spPr/>
    </dgm:pt>
    <dgm:pt modelId="{FFA0DCA6-1874-4827-B7A6-7AD554D8B930}" type="pres">
      <dgm:prSet presAssocID="{090B91A4-961B-4750-9D5B-069840656F53}" presName="Childtext1" presStyleLbl="revTx" presStyleIdx="3" presStyleCnt="8">
        <dgm:presLayoutVars>
          <dgm:chMax val="0"/>
          <dgm:chPref val="0"/>
          <dgm:bulletEnabled/>
        </dgm:presLayoutVars>
      </dgm:prSet>
      <dgm:spPr/>
    </dgm:pt>
    <dgm:pt modelId="{786D8421-EECA-4408-8EF2-3B9451FDED95}" type="pres">
      <dgm:prSet presAssocID="{090B91A4-961B-4750-9D5B-069840656F53}" presName="ConnectLine" presStyleLbl="sibTrans1D1" presStyleIdx="3" presStyleCnt="8"/>
      <dgm:spPr>
        <a:noFill/>
        <a:ln w="12700" cap="flat" cmpd="sng" algn="ctr">
          <a:solidFill>
            <a:schemeClr val="accent1">
              <a:hueOff val="0"/>
              <a:satOff val="0"/>
              <a:lumOff val="0"/>
              <a:alphaOff val="0"/>
            </a:schemeClr>
          </a:solidFill>
          <a:prstDash val="dash"/>
          <a:miter lim="800000"/>
        </a:ln>
        <a:effectLst/>
      </dgm:spPr>
    </dgm:pt>
    <dgm:pt modelId="{30E68B25-1601-4F09-8690-12D7B5C1A08E}" type="pres">
      <dgm:prSet presAssocID="{090B91A4-961B-4750-9D5B-069840656F53}" presName="ConnectLineEnd" presStyleLbl="node1" presStyleIdx="3" presStyleCnt="8"/>
      <dgm:spPr/>
    </dgm:pt>
    <dgm:pt modelId="{B5E25F5C-4735-4BFF-8421-26916E576D06}" type="pres">
      <dgm:prSet presAssocID="{090B91A4-961B-4750-9D5B-069840656F53}" presName="EmptyPane" presStyleCnt="0"/>
      <dgm:spPr/>
    </dgm:pt>
    <dgm:pt modelId="{C8C3C8B6-704B-4555-B9D6-DC9F39BBA5EE}" type="pres">
      <dgm:prSet presAssocID="{0C32607D-9642-4F1E-BB4E-195F7FE178A3}" presName="spaceBetweenRectangles" presStyleLbl="fgAcc1" presStyleIdx="3" presStyleCnt="7"/>
      <dgm:spPr/>
    </dgm:pt>
    <dgm:pt modelId="{11958CE2-092F-4F8F-9953-F4C6CB981901}" type="pres">
      <dgm:prSet presAssocID="{E300ED6E-A662-4DC0-8E3C-B4562301B0E6}" presName="composite" presStyleCnt="0"/>
      <dgm:spPr/>
    </dgm:pt>
    <dgm:pt modelId="{BE04B0A4-0F1C-45B1-996B-E377C56D0C73}" type="pres">
      <dgm:prSet presAssocID="{E300ED6E-A662-4DC0-8E3C-B4562301B0E6}" presName="Parent1" presStyleLbl="alignNode1" presStyleIdx="4" presStyleCnt="8">
        <dgm:presLayoutVars>
          <dgm:chMax val="1"/>
          <dgm:chPref val="1"/>
          <dgm:bulletEnabled val="1"/>
        </dgm:presLayoutVars>
      </dgm:prSet>
      <dgm:spPr/>
    </dgm:pt>
    <dgm:pt modelId="{39737398-D82F-45B1-9749-0170F087FA61}" type="pres">
      <dgm:prSet presAssocID="{E300ED6E-A662-4DC0-8E3C-B4562301B0E6}" presName="Childtext1" presStyleLbl="revTx" presStyleIdx="4" presStyleCnt="8">
        <dgm:presLayoutVars>
          <dgm:chMax val="0"/>
          <dgm:chPref val="0"/>
          <dgm:bulletEnabled/>
        </dgm:presLayoutVars>
      </dgm:prSet>
      <dgm:spPr/>
    </dgm:pt>
    <dgm:pt modelId="{F3C88521-E8D7-4574-9E91-A512BEC3F333}" type="pres">
      <dgm:prSet presAssocID="{E300ED6E-A662-4DC0-8E3C-B4562301B0E6}" presName="ConnectLine" presStyleLbl="sibTrans1D1" presStyleIdx="4" presStyleCnt="8"/>
      <dgm:spPr>
        <a:noFill/>
        <a:ln w="12700" cap="flat" cmpd="sng" algn="ctr">
          <a:solidFill>
            <a:schemeClr val="accent1">
              <a:hueOff val="0"/>
              <a:satOff val="0"/>
              <a:lumOff val="0"/>
              <a:alphaOff val="0"/>
            </a:schemeClr>
          </a:solidFill>
          <a:prstDash val="dash"/>
          <a:miter lim="800000"/>
        </a:ln>
        <a:effectLst/>
      </dgm:spPr>
    </dgm:pt>
    <dgm:pt modelId="{093EAC2E-C146-4FE0-A32E-2B3343A747E0}" type="pres">
      <dgm:prSet presAssocID="{E300ED6E-A662-4DC0-8E3C-B4562301B0E6}" presName="ConnectLineEnd" presStyleLbl="node1" presStyleIdx="4" presStyleCnt="8"/>
      <dgm:spPr/>
    </dgm:pt>
    <dgm:pt modelId="{3F926AA7-E87F-49A2-9F69-287D4B29580B}" type="pres">
      <dgm:prSet presAssocID="{E300ED6E-A662-4DC0-8E3C-B4562301B0E6}" presName="EmptyPane" presStyleCnt="0"/>
      <dgm:spPr/>
    </dgm:pt>
    <dgm:pt modelId="{37D283D0-BAD4-430A-8C6B-540C65A38F1F}" type="pres">
      <dgm:prSet presAssocID="{3981B575-887E-474E-AE08-DE52F54EEB00}" presName="spaceBetweenRectangles" presStyleLbl="fgAcc1" presStyleIdx="4" presStyleCnt="7"/>
      <dgm:spPr/>
    </dgm:pt>
    <dgm:pt modelId="{6E474733-46B1-4FF7-9D36-DDD15436EBBF}" type="pres">
      <dgm:prSet presAssocID="{32B307E6-774A-441A-A9A5-951FF392A4E6}" presName="composite" presStyleCnt="0"/>
      <dgm:spPr/>
    </dgm:pt>
    <dgm:pt modelId="{C5A2F083-DD65-4038-99F1-E8BC1B34DD09}" type="pres">
      <dgm:prSet presAssocID="{32B307E6-774A-441A-A9A5-951FF392A4E6}" presName="Parent1" presStyleLbl="alignNode1" presStyleIdx="5" presStyleCnt="8">
        <dgm:presLayoutVars>
          <dgm:chMax val="1"/>
          <dgm:chPref val="1"/>
          <dgm:bulletEnabled val="1"/>
        </dgm:presLayoutVars>
      </dgm:prSet>
      <dgm:spPr/>
    </dgm:pt>
    <dgm:pt modelId="{04B898CF-0FE5-4565-ACC7-2DF266C54B45}" type="pres">
      <dgm:prSet presAssocID="{32B307E6-774A-441A-A9A5-951FF392A4E6}" presName="Childtext1" presStyleLbl="revTx" presStyleIdx="5" presStyleCnt="8">
        <dgm:presLayoutVars>
          <dgm:chMax val="0"/>
          <dgm:chPref val="0"/>
          <dgm:bulletEnabled/>
        </dgm:presLayoutVars>
      </dgm:prSet>
      <dgm:spPr/>
    </dgm:pt>
    <dgm:pt modelId="{D4B9BD4E-E851-47B2-8856-844FD90EAA7F}" type="pres">
      <dgm:prSet presAssocID="{32B307E6-774A-441A-A9A5-951FF392A4E6}" presName="ConnectLine" presStyleLbl="sibTrans1D1" presStyleIdx="5" presStyleCnt="8"/>
      <dgm:spPr>
        <a:noFill/>
        <a:ln w="12700" cap="flat" cmpd="sng" algn="ctr">
          <a:solidFill>
            <a:schemeClr val="accent1">
              <a:hueOff val="0"/>
              <a:satOff val="0"/>
              <a:lumOff val="0"/>
              <a:alphaOff val="0"/>
            </a:schemeClr>
          </a:solidFill>
          <a:prstDash val="dash"/>
          <a:miter lim="800000"/>
        </a:ln>
        <a:effectLst/>
      </dgm:spPr>
    </dgm:pt>
    <dgm:pt modelId="{B508A18C-C002-4951-A027-1A6674CD546D}" type="pres">
      <dgm:prSet presAssocID="{32B307E6-774A-441A-A9A5-951FF392A4E6}" presName="ConnectLineEnd" presStyleLbl="node1" presStyleIdx="5" presStyleCnt="8"/>
      <dgm:spPr/>
    </dgm:pt>
    <dgm:pt modelId="{5BC2F04A-7432-4B59-8426-8D4D23A6ECB7}" type="pres">
      <dgm:prSet presAssocID="{32B307E6-774A-441A-A9A5-951FF392A4E6}" presName="EmptyPane" presStyleCnt="0"/>
      <dgm:spPr/>
    </dgm:pt>
    <dgm:pt modelId="{5BB99CFC-E744-4083-87C9-7ADAB92BBB29}" type="pres">
      <dgm:prSet presAssocID="{8E36ED57-755D-45A4-9BE6-8685C14B836A}" presName="spaceBetweenRectangles" presStyleLbl="fgAcc1" presStyleIdx="5" presStyleCnt="7"/>
      <dgm:spPr/>
    </dgm:pt>
    <dgm:pt modelId="{31FD9AA7-48EE-4931-913C-18C49C3D0780}" type="pres">
      <dgm:prSet presAssocID="{AF620983-EB74-4CD3-A33B-9806DE6F1C5F}" presName="composite" presStyleCnt="0"/>
      <dgm:spPr/>
    </dgm:pt>
    <dgm:pt modelId="{4A0BE8F8-5D2E-43CC-A216-42DCE759A17D}" type="pres">
      <dgm:prSet presAssocID="{AF620983-EB74-4CD3-A33B-9806DE6F1C5F}" presName="Parent1" presStyleLbl="alignNode1" presStyleIdx="6" presStyleCnt="8">
        <dgm:presLayoutVars>
          <dgm:chMax val="1"/>
          <dgm:chPref val="1"/>
          <dgm:bulletEnabled val="1"/>
        </dgm:presLayoutVars>
      </dgm:prSet>
      <dgm:spPr/>
    </dgm:pt>
    <dgm:pt modelId="{A3779606-9CBE-42E9-84E3-C6F430C89292}" type="pres">
      <dgm:prSet presAssocID="{AF620983-EB74-4CD3-A33B-9806DE6F1C5F}" presName="Childtext1" presStyleLbl="revTx" presStyleIdx="6" presStyleCnt="8">
        <dgm:presLayoutVars>
          <dgm:chMax val="0"/>
          <dgm:chPref val="0"/>
          <dgm:bulletEnabled/>
        </dgm:presLayoutVars>
      </dgm:prSet>
      <dgm:spPr/>
    </dgm:pt>
    <dgm:pt modelId="{1C8113DC-2657-4D2B-9519-4C6FEC73F9DC}" type="pres">
      <dgm:prSet presAssocID="{AF620983-EB74-4CD3-A33B-9806DE6F1C5F}" presName="ConnectLine" presStyleLbl="sibTrans1D1" presStyleIdx="6" presStyleCnt="8"/>
      <dgm:spPr>
        <a:noFill/>
        <a:ln w="12700" cap="flat" cmpd="sng" algn="ctr">
          <a:solidFill>
            <a:schemeClr val="accent1">
              <a:hueOff val="0"/>
              <a:satOff val="0"/>
              <a:lumOff val="0"/>
              <a:alphaOff val="0"/>
            </a:schemeClr>
          </a:solidFill>
          <a:prstDash val="dash"/>
          <a:miter lim="800000"/>
        </a:ln>
        <a:effectLst/>
      </dgm:spPr>
    </dgm:pt>
    <dgm:pt modelId="{FC3959D2-9D2D-420C-AAB4-FD55C6CA417F}" type="pres">
      <dgm:prSet presAssocID="{AF620983-EB74-4CD3-A33B-9806DE6F1C5F}" presName="ConnectLineEnd" presStyleLbl="node1" presStyleIdx="6" presStyleCnt="8"/>
      <dgm:spPr/>
    </dgm:pt>
    <dgm:pt modelId="{A6ABBC53-E8C0-46CB-90AB-EB0B44B0119C}" type="pres">
      <dgm:prSet presAssocID="{AF620983-EB74-4CD3-A33B-9806DE6F1C5F}" presName="EmptyPane" presStyleCnt="0"/>
      <dgm:spPr/>
    </dgm:pt>
    <dgm:pt modelId="{4E859705-96E8-4FEF-A5E5-4221535ED649}" type="pres">
      <dgm:prSet presAssocID="{82E120D6-50C4-484E-80ED-074C0D5869E6}" presName="spaceBetweenRectangles" presStyleLbl="fgAcc1" presStyleIdx="6" presStyleCnt="7"/>
      <dgm:spPr/>
    </dgm:pt>
    <dgm:pt modelId="{D976252F-9AC2-4F8E-9AE8-CA07B05C07EB}" type="pres">
      <dgm:prSet presAssocID="{91BFDE53-294A-4737-94C1-FE0BFDB4E10C}" presName="composite" presStyleCnt="0"/>
      <dgm:spPr/>
    </dgm:pt>
    <dgm:pt modelId="{D40D71F5-75E4-4A58-8DC0-866BAED146D5}" type="pres">
      <dgm:prSet presAssocID="{91BFDE53-294A-4737-94C1-FE0BFDB4E10C}" presName="Parent1" presStyleLbl="alignNode1" presStyleIdx="7" presStyleCnt="8">
        <dgm:presLayoutVars>
          <dgm:chMax val="1"/>
          <dgm:chPref val="1"/>
          <dgm:bulletEnabled val="1"/>
        </dgm:presLayoutVars>
      </dgm:prSet>
      <dgm:spPr/>
    </dgm:pt>
    <dgm:pt modelId="{E417E263-583A-4AAE-A330-8A554E73C17E}" type="pres">
      <dgm:prSet presAssocID="{91BFDE53-294A-4737-94C1-FE0BFDB4E10C}" presName="Childtext1" presStyleLbl="revTx" presStyleIdx="7" presStyleCnt="8">
        <dgm:presLayoutVars>
          <dgm:chMax val="0"/>
          <dgm:chPref val="0"/>
          <dgm:bulletEnabled/>
        </dgm:presLayoutVars>
      </dgm:prSet>
      <dgm:spPr/>
    </dgm:pt>
    <dgm:pt modelId="{4CDCA5F0-DB99-4D23-8FBA-B625783392DB}" type="pres">
      <dgm:prSet presAssocID="{91BFDE53-294A-4737-94C1-FE0BFDB4E10C}" presName="ConnectLine" presStyleLbl="sibTrans1D1" presStyleIdx="7" presStyleCnt="8"/>
      <dgm:spPr>
        <a:noFill/>
        <a:ln w="12700" cap="flat" cmpd="sng" algn="ctr">
          <a:solidFill>
            <a:schemeClr val="accent1">
              <a:hueOff val="0"/>
              <a:satOff val="0"/>
              <a:lumOff val="0"/>
              <a:alphaOff val="0"/>
            </a:schemeClr>
          </a:solidFill>
          <a:prstDash val="dash"/>
          <a:miter lim="800000"/>
        </a:ln>
        <a:effectLst/>
      </dgm:spPr>
    </dgm:pt>
    <dgm:pt modelId="{430A392C-95DD-49F1-927E-6EF0BD78E0B5}" type="pres">
      <dgm:prSet presAssocID="{91BFDE53-294A-4737-94C1-FE0BFDB4E10C}" presName="ConnectLineEnd" presStyleLbl="node1" presStyleIdx="7" presStyleCnt="8"/>
      <dgm:spPr/>
    </dgm:pt>
    <dgm:pt modelId="{428333D3-52F8-4F53-BDD3-86D899472691}" type="pres">
      <dgm:prSet presAssocID="{91BFDE53-294A-4737-94C1-FE0BFDB4E10C}" presName="EmptyPane" presStyleCnt="0"/>
      <dgm:spPr/>
    </dgm:pt>
  </dgm:ptLst>
  <dgm:cxnLst>
    <dgm:cxn modelId="{C91C680B-7CD2-4749-A552-9FB94558ED0F}" srcId="{ACBDC1F6-7ACF-41BE-ABEA-1D7DB9D61BD5}" destId="{DD564F33-270B-4F57-BCF6-E22D18F09D0B}" srcOrd="2" destOrd="0" parTransId="{42CDDC63-B7F2-428C-ADD8-4CA42FFD08A4}" sibTransId="{56FF90A7-9EF5-4AA5-9218-BF5FCD61E8CF}"/>
    <dgm:cxn modelId="{C00D4311-15E0-40D3-9772-678E81B5A11A}" srcId="{ACBDC1F6-7ACF-41BE-ABEA-1D7DB9D61BD5}" destId="{32B307E6-774A-441A-A9A5-951FF392A4E6}" srcOrd="5" destOrd="0" parTransId="{E66F1C63-3D14-4B3B-A889-6DBEE200D2E8}" sibTransId="{8E36ED57-755D-45A4-9BE6-8685C14B836A}"/>
    <dgm:cxn modelId="{A5CEED12-79E6-4E44-B838-454E72E7DE8D}" srcId="{ACBDC1F6-7ACF-41BE-ABEA-1D7DB9D61BD5}" destId="{86CBB4B2-4F81-4BE3-8553-43A9EE61A26D}" srcOrd="1" destOrd="0" parTransId="{04CA1E6F-B224-4E07-BE90-6213E1D5C6EE}" sibTransId="{39B7CB32-E984-48E3-A095-9D72576EA204}"/>
    <dgm:cxn modelId="{1D7D0B18-C5BD-4DBB-9425-5978FBAB9E83}" type="presOf" srcId="{5090E992-B0B2-4229-AF14-1B1AEBE58D2D}" destId="{3C204394-4D41-44C2-A2CF-8C636EF50364}" srcOrd="0" destOrd="0" presId="urn:microsoft.com/office/officeart/2016/7/layout/HexagonTimeline"/>
    <dgm:cxn modelId="{697ABB25-033D-4835-A1F2-AD57DA2064E6}" srcId="{91BFDE53-294A-4737-94C1-FE0BFDB4E10C}" destId="{0F9BEEFD-E363-4904-A8E8-96CAB1987ECF}" srcOrd="0" destOrd="0" parTransId="{0570644D-C0AC-4CCC-BE72-E8C57EE4F76C}" sibTransId="{EE73E995-1FFB-4B36-B48E-055CA9906222}"/>
    <dgm:cxn modelId="{F6A4AD2C-1108-445F-B4A7-E1EF960D9C74}" srcId="{090B91A4-961B-4750-9D5B-069840656F53}" destId="{F12928E3-02E9-4962-987A-26087DBE8825}" srcOrd="0" destOrd="0" parTransId="{60D73F7C-F02D-41D2-88E7-0C946BBB03DB}" sibTransId="{A39616B1-2F94-453A-B286-3696DCCAB2F9}"/>
    <dgm:cxn modelId="{B6F1112F-674D-4BB3-963A-115AED23DA1B}" type="presOf" srcId="{DD564F33-270B-4F57-BCF6-E22D18F09D0B}" destId="{79DC1A04-8C8F-4E02-BA16-4BC13AA86987}" srcOrd="0" destOrd="0" presId="urn:microsoft.com/office/officeart/2016/7/layout/HexagonTimeline"/>
    <dgm:cxn modelId="{2A81C931-A9D2-4730-9744-D2FC004EFE14}" srcId="{ACBDC1F6-7ACF-41BE-ABEA-1D7DB9D61BD5}" destId="{AF620983-EB74-4CD3-A33B-9806DE6F1C5F}" srcOrd="6" destOrd="0" parTransId="{1D0D176D-87B1-4D7B-9B9E-A4B8646A816D}" sibTransId="{82E120D6-50C4-484E-80ED-074C0D5869E6}"/>
    <dgm:cxn modelId="{13187B37-3D8A-4773-9731-FD9AB729754C}" type="presOf" srcId="{090B91A4-961B-4750-9D5B-069840656F53}" destId="{7B79C366-2BA8-454E-B71C-2CB9A6D1186C}" srcOrd="0" destOrd="0" presId="urn:microsoft.com/office/officeart/2016/7/layout/HexagonTimeline"/>
    <dgm:cxn modelId="{C42C8E39-C664-4DF6-8BE1-586599495A3E}" srcId="{AF620983-EB74-4CD3-A33B-9806DE6F1C5F}" destId="{84FC7488-D90A-4EE7-9DD3-F99097C8097B}" srcOrd="0" destOrd="0" parTransId="{07ABAE81-F378-4813-984D-5B317351C08F}" sibTransId="{1A60C855-8597-4EB4-849C-655837761E0E}"/>
    <dgm:cxn modelId="{BDA35C66-652D-48F6-889D-9AB0957CCEBD}" srcId="{ACBDC1F6-7ACF-41BE-ABEA-1D7DB9D61BD5}" destId="{E300ED6E-A662-4DC0-8E3C-B4562301B0E6}" srcOrd="4" destOrd="0" parTransId="{715941F2-40C0-48EF-BA02-B234828EB28D}" sibTransId="{3981B575-887E-474E-AE08-DE52F54EEB00}"/>
    <dgm:cxn modelId="{FE812F4E-2932-457C-B4A8-C413DA125AE4}" type="presOf" srcId="{E300ED6E-A662-4DC0-8E3C-B4562301B0E6}" destId="{BE04B0A4-0F1C-45B1-996B-E377C56D0C73}" srcOrd="0" destOrd="0" presId="urn:microsoft.com/office/officeart/2016/7/layout/HexagonTimeline"/>
    <dgm:cxn modelId="{28953B50-84BB-47F4-92B5-2342C2D57656}" type="presOf" srcId="{32B307E6-774A-441A-A9A5-951FF392A4E6}" destId="{C5A2F083-DD65-4038-99F1-E8BC1B34DD09}" srcOrd="0" destOrd="0" presId="urn:microsoft.com/office/officeart/2016/7/layout/HexagonTimeline"/>
    <dgm:cxn modelId="{81D79C74-FE2D-4E00-B46C-64893937A80F}" type="presOf" srcId="{84FC7488-D90A-4EE7-9DD3-F99097C8097B}" destId="{A3779606-9CBE-42E9-84E3-C6F430C89292}" srcOrd="0" destOrd="0" presId="urn:microsoft.com/office/officeart/2016/7/layout/HexagonTimeline"/>
    <dgm:cxn modelId="{EE304278-D4CC-4A5B-8FA4-9D9A0F7F0B18}" srcId="{ACBDC1F6-7ACF-41BE-ABEA-1D7DB9D61BD5}" destId="{090B91A4-961B-4750-9D5B-069840656F53}" srcOrd="3" destOrd="0" parTransId="{05B6F9AD-947C-4A47-9926-5FB62A27C9EE}" sibTransId="{0C32607D-9642-4F1E-BB4E-195F7FE178A3}"/>
    <dgm:cxn modelId="{38D76D58-1B60-4432-A15B-D0945D0AE984}" srcId="{32B307E6-774A-441A-A9A5-951FF392A4E6}" destId="{0A8C7A85-56B5-408D-BCAF-39E5D61078F9}" srcOrd="0" destOrd="0" parTransId="{BFCD18A7-FCC6-404F-A63D-D056C7FB1595}" sibTransId="{27F1B910-FDB5-4696-A977-A29BCCF08C1A}"/>
    <dgm:cxn modelId="{F9DE457C-1954-4A86-AF4A-EF0296AFD547}" type="presOf" srcId="{B759F29C-2238-43FC-A5B9-B7534FFFF08B}" destId="{7872E154-79B2-48DE-8F46-A8F112625280}" srcOrd="0" destOrd="0" presId="urn:microsoft.com/office/officeart/2016/7/layout/HexagonTimeline"/>
    <dgm:cxn modelId="{A0D8268D-4644-4296-B799-A00917FE4F85}" type="presOf" srcId="{AF620983-EB74-4CD3-A33B-9806DE6F1C5F}" destId="{4A0BE8F8-5D2E-43CC-A216-42DCE759A17D}" srcOrd="0" destOrd="0" presId="urn:microsoft.com/office/officeart/2016/7/layout/HexagonTimeline"/>
    <dgm:cxn modelId="{1FA6BDA7-4DE3-448C-8CA5-8179CA2A51A2}" type="presOf" srcId="{F12928E3-02E9-4962-987A-26087DBE8825}" destId="{FFA0DCA6-1874-4827-B7A6-7AD554D8B930}" srcOrd="0" destOrd="0" presId="urn:microsoft.com/office/officeart/2016/7/layout/HexagonTimeline"/>
    <dgm:cxn modelId="{2D95B5AF-CA0F-494D-B92C-27D105C8EB26}" srcId="{86CBB4B2-4F81-4BE3-8553-43A9EE61A26D}" destId="{9A31D4DD-9A91-44C5-BBDB-338D959F966F}" srcOrd="0" destOrd="0" parTransId="{CD6A8553-95CC-4088-8882-249172D6EED8}" sibTransId="{B8A23007-2F42-4CCA-8F4A-EACE92F458CD}"/>
    <dgm:cxn modelId="{D0C58DB2-9980-40B4-BBC9-7E2D0F4669FA}" srcId="{E300ED6E-A662-4DC0-8E3C-B4562301B0E6}" destId="{0A6B98D4-37CD-4434-AA76-125B5DA2482D}" srcOrd="0" destOrd="0" parTransId="{DF38DB9F-DEE4-403A-8E0E-31C081F90A55}" sibTransId="{D6659893-70E0-47BA-A862-BC6F46C2E208}"/>
    <dgm:cxn modelId="{64AE77B3-7A29-4A04-B91F-A8749ED95ED5}" srcId="{ACBDC1F6-7ACF-41BE-ABEA-1D7DB9D61BD5}" destId="{91BFDE53-294A-4737-94C1-FE0BFDB4E10C}" srcOrd="7" destOrd="0" parTransId="{F10340FD-B926-48A0-BF8E-8A41DCB54D24}" sibTransId="{C790E41C-D7C2-4CFD-BB84-571385FA6D75}"/>
    <dgm:cxn modelId="{43F10CB6-6E3E-4E70-B519-C989CAC3C85D}" type="presOf" srcId="{9A5B7BDD-1517-4FA3-BC84-2C9D3E65158C}" destId="{CD9632ED-B98C-4713-99E5-4D02A5122962}" srcOrd="0" destOrd="0" presId="urn:microsoft.com/office/officeart/2016/7/layout/HexagonTimeline"/>
    <dgm:cxn modelId="{85366DC0-9474-408E-997A-CFCB67C29AE9}" type="presOf" srcId="{9A31D4DD-9A91-44C5-BBDB-338D959F966F}" destId="{15AF6C36-3AB7-4D30-B267-E9CA26A6A0AF}" srcOrd="0" destOrd="0" presId="urn:microsoft.com/office/officeart/2016/7/layout/HexagonTimeline"/>
    <dgm:cxn modelId="{5C1AF1C0-4886-4CE9-A7C5-F9E625E2353B}" type="presOf" srcId="{0A8C7A85-56B5-408D-BCAF-39E5D61078F9}" destId="{04B898CF-0FE5-4565-ACC7-2DF266C54B45}" srcOrd="0" destOrd="0" presId="urn:microsoft.com/office/officeart/2016/7/layout/HexagonTimeline"/>
    <dgm:cxn modelId="{6B825ECA-D563-48C5-BD27-655C750F02CD}" srcId="{B759F29C-2238-43FC-A5B9-B7534FFFF08B}" destId="{9A5B7BDD-1517-4FA3-BC84-2C9D3E65158C}" srcOrd="0" destOrd="0" parTransId="{0FA36B96-0DDE-4C7D-90C5-849B79C8F619}" sibTransId="{98F9887F-17E1-4FE9-9BDC-312997A07586}"/>
    <dgm:cxn modelId="{E851A4CF-DEE7-442E-8D22-F2F7D7A49907}" type="presOf" srcId="{0A6B98D4-37CD-4434-AA76-125B5DA2482D}" destId="{39737398-D82F-45B1-9749-0170F087FA61}" srcOrd="0" destOrd="0" presId="urn:microsoft.com/office/officeart/2016/7/layout/HexagonTimeline"/>
    <dgm:cxn modelId="{295E18D8-C120-44FA-958E-B561B2D4BC2C}" type="presOf" srcId="{ACBDC1F6-7ACF-41BE-ABEA-1D7DB9D61BD5}" destId="{D16EAF76-ABBB-4301-8623-4B822BBD7618}" srcOrd="0" destOrd="0" presId="urn:microsoft.com/office/officeart/2016/7/layout/HexagonTimeline"/>
    <dgm:cxn modelId="{7C1553D8-7969-43E6-BEB4-4D57780B5768}" type="presOf" srcId="{0F9BEEFD-E363-4904-A8E8-96CAB1987ECF}" destId="{E417E263-583A-4AAE-A330-8A554E73C17E}" srcOrd="0" destOrd="0" presId="urn:microsoft.com/office/officeart/2016/7/layout/HexagonTimeline"/>
    <dgm:cxn modelId="{6FBBB5E3-3281-4B66-AC41-88F51685E7E2}" srcId="{DD564F33-270B-4F57-BCF6-E22D18F09D0B}" destId="{5090E992-B0B2-4229-AF14-1B1AEBE58D2D}" srcOrd="0" destOrd="0" parTransId="{69C31A5F-36EB-40B7-8BA7-8915C9749ED1}" sibTransId="{670D841F-B399-4267-869E-B2FB34E934BF}"/>
    <dgm:cxn modelId="{091668E5-DB83-4B63-A6B3-FF5507F9DD3C}" type="presOf" srcId="{86CBB4B2-4F81-4BE3-8553-43A9EE61A26D}" destId="{F680F58C-E817-4D60-90D5-83D627CC30E5}" srcOrd="0" destOrd="0" presId="urn:microsoft.com/office/officeart/2016/7/layout/HexagonTimeline"/>
    <dgm:cxn modelId="{8EC87EF3-3770-417B-9782-5D672C8CD833}" type="presOf" srcId="{91BFDE53-294A-4737-94C1-FE0BFDB4E10C}" destId="{D40D71F5-75E4-4A58-8DC0-866BAED146D5}" srcOrd="0" destOrd="0" presId="urn:microsoft.com/office/officeart/2016/7/layout/HexagonTimeline"/>
    <dgm:cxn modelId="{0E68ABFB-A4F0-4B78-9F44-004C4452493C}" srcId="{ACBDC1F6-7ACF-41BE-ABEA-1D7DB9D61BD5}" destId="{B759F29C-2238-43FC-A5B9-B7534FFFF08B}" srcOrd="0" destOrd="0" parTransId="{3CCA8C6A-F235-4D0C-A037-648CCFADE9E1}" sibTransId="{8E6380F8-70BE-4E81-91D1-E4145788D041}"/>
    <dgm:cxn modelId="{AAB68502-9047-4392-853C-1FC3E69F85C2}" type="presParOf" srcId="{D16EAF76-ABBB-4301-8623-4B822BBD7618}" destId="{5301C49E-8E15-445A-8CD0-EF7C26D41132}" srcOrd="0" destOrd="0" presId="urn:microsoft.com/office/officeart/2016/7/layout/HexagonTimeline"/>
    <dgm:cxn modelId="{0E290618-18E2-4949-85B9-DA4BBCEE0DDB}" type="presParOf" srcId="{5301C49E-8E15-445A-8CD0-EF7C26D41132}" destId="{7872E154-79B2-48DE-8F46-A8F112625280}" srcOrd="0" destOrd="0" presId="urn:microsoft.com/office/officeart/2016/7/layout/HexagonTimeline"/>
    <dgm:cxn modelId="{6C52EB92-C535-4E54-BAB7-C594ED47DA55}" type="presParOf" srcId="{5301C49E-8E15-445A-8CD0-EF7C26D41132}" destId="{CD9632ED-B98C-4713-99E5-4D02A5122962}" srcOrd="1" destOrd="0" presId="urn:microsoft.com/office/officeart/2016/7/layout/HexagonTimeline"/>
    <dgm:cxn modelId="{F2A6F12D-DEF8-4270-ACB0-5A9815701346}" type="presParOf" srcId="{5301C49E-8E15-445A-8CD0-EF7C26D41132}" destId="{FFA98680-BC28-4C23-9730-2DB06A119383}" srcOrd="2" destOrd="0" presId="urn:microsoft.com/office/officeart/2016/7/layout/HexagonTimeline"/>
    <dgm:cxn modelId="{7C4A7858-AA60-4174-BF5E-23A79E7C0C68}" type="presParOf" srcId="{5301C49E-8E15-445A-8CD0-EF7C26D41132}" destId="{8489F9C2-4F2A-4880-93F8-E3E98A06FB22}" srcOrd="3" destOrd="0" presId="urn:microsoft.com/office/officeart/2016/7/layout/HexagonTimeline"/>
    <dgm:cxn modelId="{02B8FC33-E499-42FE-822D-D4372006D7B8}" type="presParOf" srcId="{5301C49E-8E15-445A-8CD0-EF7C26D41132}" destId="{FBE8D079-DA3C-420D-91AF-C1057B061173}" srcOrd="4" destOrd="0" presId="urn:microsoft.com/office/officeart/2016/7/layout/HexagonTimeline"/>
    <dgm:cxn modelId="{99E49FF1-5A5E-4B7F-936D-3E44B449C977}" type="presParOf" srcId="{D16EAF76-ABBB-4301-8623-4B822BBD7618}" destId="{93D99E0D-A126-4D27-983C-5E2674C8E488}" srcOrd="1" destOrd="0" presId="urn:microsoft.com/office/officeart/2016/7/layout/HexagonTimeline"/>
    <dgm:cxn modelId="{57CC1804-28C7-4D17-AB18-0EFAD2C2CB92}" type="presParOf" srcId="{D16EAF76-ABBB-4301-8623-4B822BBD7618}" destId="{ECC5DAB1-D2AF-4767-A8CB-3924C4ECD4D7}" srcOrd="2" destOrd="0" presId="urn:microsoft.com/office/officeart/2016/7/layout/HexagonTimeline"/>
    <dgm:cxn modelId="{A65302CA-36AA-4A95-9BF5-D329DE2A3AB0}" type="presParOf" srcId="{ECC5DAB1-D2AF-4767-A8CB-3924C4ECD4D7}" destId="{F680F58C-E817-4D60-90D5-83D627CC30E5}" srcOrd="0" destOrd="0" presId="urn:microsoft.com/office/officeart/2016/7/layout/HexagonTimeline"/>
    <dgm:cxn modelId="{325AF73F-90F8-4609-9C26-1EE515493771}" type="presParOf" srcId="{ECC5DAB1-D2AF-4767-A8CB-3924C4ECD4D7}" destId="{15AF6C36-3AB7-4D30-B267-E9CA26A6A0AF}" srcOrd="1" destOrd="0" presId="urn:microsoft.com/office/officeart/2016/7/layout/HexagonTimeline"/>
    <dgm:cxn modelId="{65BD3202-BCD8-4E95-A39E-6EE8544EF7D7}" type="presParOf" srcId="{ECC5DAB1-D2AF-4767-A8CB-3924C4ECD4D7}" destId="{2CFB0DB8-BD99-4462-BD2E-5EC5CD77EA83}" srcOrd="2" destOrd="0" presId="urn:microsoft.com/office/officeart/2016/7/layout/HexagonTimeline"/>
    <dgm:cxn modelId="{6538E3A9-BE1C-41DD-A2EE-4C571DD7E644}" type="presParOf" srcId="{ECC5DAB1-D2AF-4767-A8CB-3924C4ECD4D7}" destId="{26C24FB1-ED3C-4FC5-8DC5-49B0AFD7BDF4}" srcOrd="3" destOrd="0" presId="urn:microsoft.com/office/officeart/2016/7/layout/HexagonTimeline"/>
    <dgm:cxn modelId="{8E8C64DF-361C-429D-A1AA-D8E850B0670A}" type="presParOf" srcId="{ECC5DAB1-D2AF-4767-A8CB-3924C4ECD4D7}" destId="{556EE04C-6662-4F40-8AFC-CAB03AEE5F81}" srcOrd="4" destOrd="0" presId="urn:microsoft.com/office/officeart/2016/7/layout/HexagonTimeline"/>
    <dgm:cxn modelId="{1C57A082-8BE8-4E40-99AF-1BD8208A66CF}" type="presParOf" srcId="{D16EAF76-ABBB-4301-8623-4B822BBD7618}" destId="{E2FA7CDF-5769-4114-9775-31E7F0A70DCD}" srcOrd="3" destOrd="0" presId="urn:microsoft.com/office/officeart/2016/7/layout/HexagonTimeline"/>
    <dgm:cxn modelId="{1583AEA3-1B8E-4991-9C0F-6DC8A5B020A7}" type="presParOf" srcId="{D16EAF76-ABBB-4301-8623-4B822BBD7618}" destId="{B5D88ADD-CA29-47CD-8476-40059686D8B0}" srcOrd="4" destOrd="0" presId="urn:microsoft.com/office/officeart/2016/7/layout/HexagonTimeline"/>
    <dgm:cxn modelId="{1C9EAE6E-A08D-4046-8BDA-5959E48E1AE6}" type="presParOf" srcId="{B5D88ADD-CA29-47CD-8476-40059686D8B0}" destId="{79DC1A04-8C8F-4E02-BA16-4BC13AA86987}" srcOrd="0" destOrd="0" presId="urn:microsoft.com/office/officeart/2016/7/layout/HexagonTimeline"/>
    <dgm:cxn modelId="{923E247E-3364-4583-8D23-30027EF7F417}" type="presParOf" srcId="{B5D88ADD-CA29-47CD-8476-40059686D8B0}" destId="{3C204394-4D41-44C2-A2CF-8C636EF50364}" srcOrd="1" destOrd="0" presId="urn:microsoft.com/office/officeart/2016/7/layout/HexagonTimeline"/>
    <dgm:cxn modelId="{A4A301C5-AEEC-4F9A-9EAD-1A450D777C27}" type="presParOf" srcId="{B5D88ADD-CA29-47CD-8476-40059686D8B0}" destId="{02516964-3E82-49B9-80C8-3B0273E16E25}" srcOrd="2" destOrd="0" presId="urn:microsoft.com/office/officeart/2016/7/layout/HexagonTimeline"/>
    <dgm:cxn modelId="{9367B01F-8629-440F-A91E-195D7734E287}" type="presParOf" srcId="{B5D88ADD-CA29-47CD-8476-40059686D8B0}" destId="{45369A6D-8EE3-406B-92E0-654152E07032}" srcOrd="3" destOrd="0" presId="urn:microsoft.com/office/officeart/2016/7/layout/HexagonTimeline"/>
    <dgm:cxn modelId="{232B4896-3E5D-414D-8FB7-E1375F123456}" type="presParOf" srcId="{B5D88ADD-CA29-47CD-8476-40059686D8B0}" destId="{ACAC9DA6-B5CA-4BC5-B44B-4C544F3EA1CE}" srcOrd="4" destOrd="0" presId="urn:microsoft.com/office/officeart/2016/7/layout/HexagonTimeline"/>
    <dgm:cxn modelId="{7CA752C6-794C-4851-A0F8-C6363EDCF39D}" type="presParOf" srcId="{D16EAF76-ABBB-4301-8623-4B822BBD7618}" destId="{60BEDA4E-D11A-485F-A89E-58B7AA7B53A7}" srcOrd="5" destOrd="0" presId="urn:microsoft.com/office/officeart/2016/7/layout/HexagonTimeline"/>
    <dgm:cxn modelId="{4E27F432-9442-45EF-90CE-5711018613C4}" type="presParOf" srcId="{D16EAF76-ABBB-4301-8623-4B822BBD7618}" destId="{95EED28E-9C40-499F-9649-FCC997AA5FA7}" srcOrd="6" destOrd="0" presId="urn:microsoft.com/office/officeart/2016/7/layout/HexagonTimeline"/>
    <dgm:cxn modelId="{88F91285-97A5-466E-BD74-46BDF1C085A7}" type="presParOf" srcId="{95EED28E-9C40-499F-9649-FCC997AA5FA7}" destId="{7B79C366-2BA8-454E-B71C-2CB9A6D1186C}" srcOrd="0" destOrd="0" presId="urn:microsoft.com/office/officeart/2016/7/layout/HexagonTimeline"/>
    <dgm:cxn modelId="{226D2BC0-D344-4C8E-AD17-696534E85A23}" type="presParOf" srcId="{95EED28E-9C40-499F-9649-FCC997AA5FA7}" destId="{FFA0DCA6-1874-4827-B7A6-7AD554D8B930}" srcOrd="1" destOrd="0" presId="urn:microsoft.com/office/officeart/2016/7/layout/HexagonTimeline"/>
    <dgm:cxn modelId="{F106B302-0770-454A-A7D8-1AE6DE39E47F}" type="presParOf" srcId="{95EED28E-9C40-499F-9649-FCC997AA5FA7}" destId="{786D8421-EECA-4408-8EF2-3B9451FDED95}" srcOrd="2" destOrd="0" presId="urn:microsoft.com/office/officeart/2016/7/layout/HexagonTimeline"/>
    <dgm:cxn modelId="{5EEFE6F8-E0EE-412D-9223-8C2B7A02FD85}" type="presParOf" srcId="{95EED28E-9C40-499F-9649-FCC997AA5FA7}" destId="{30E68B25-1601-4F09-8690-12D7B5C1A08E}" srcOrd="3" destOrd="0" presId="urn:microsoft.com/office/officeart/2016/7/layout/HexagonTimeline"/>
    <dgm:cxn modelId="{772A50D4-C7AD-4FD3-957E-E86C9732CD6D}" type="presParOf" srcId="{95EED28E-9C40-499F-9649-FCC997AA5FA7}" destId="{B5E25F5C-4735-4BFF-8421-26916E576D06}" srcOrd="4" destOrd="0" presId="urn:microsoft.com/office/officeart/2016/7/layout/HexagonTimeline"/>
    <dgm:cxn modelId="{62C27559-4270-406E-9665-428BB4CFB3FB}" type="presParOf" srcId="{D16EAF76-ABBB-4301-8623-4B822BBD7618}" destId="{C8C3C8B6-704B-4555-B9D6-DC9F39BBA5EE}" srcOrd="7" destOrd="0" presId="urn:microsoft.com/office/officeart/2016/7/layout/HexagonTimeline"/>
    <dgm:cxn modelId="{27B3F43E-79AA-443D-93C7-3AC39B1A0EE9}" type="presParOf" srcId="{D16EAF76-ABBB-4301-8623-4B822BBD7618}" destId="{11958CE2-092F-4F8F-9953-F4C6CB981901}" srcOrd="8" destOrd="0" presId="urn:microsoft.com/office/officeart/2016/7/layout/HexagonTimeline"/>
    <dgm:cxn modelId="{A61EDC6F-0F5D-4D5E-A2D9-4D0F48F48B35}" type="presParOf" srcId="{11958CE2-092F-4F8F-9953-F4C6CB981901}" destId="{BE04B0A4-0F1C-45B1-996B-E377C56D0C73}" srcOrd="0" destOrd="0" presId="urn:microsoft.com/office/officeart/2016/7/layout/HexagonTimeline"/>
    <dgm:cxn modelId="{A6BFA150-A57A-4A76-8D8E-B48C0912C01E}" type="presParOf" srcId="{11958CE2-092F-4F8F-9953-F4C6CB981901}" destId="{39737398-D82F-45B1-9749-0170F087FA61}" srcOrd="1" destOrd="0" presId="urn:microsoft.com/office/officeart/2016/7/layout/HexagonTimeline"/>
    <dgm:cxn modelId="{AA4ADDB6-FB15-43CE-831A-BA27D999A41D}" type="presParOf" srcId="{11958CE2-092F-4F8F-9953-F4C6CB981901}" destId="{F3C88521-E8D7-4574-9E91-A512BEC3F333}" srcOrd="2" destOrd="0" presId="urn:microsoft.com/office/officeart/2016/7/layout/HexagonTimeline"/>
    <dgm:cxn modelId="{DD2820CC-FAC4-496E-8629-388E47E98DF9}" type="presParOf" srcId="{11958CE2-092F-4F8F-9953-F4C6CB981901}" destId="{093EAC2E-C146-4FE0-A32E-2B3343A747E0}" srcOrd="3" destOrd="0" presId="urn:microsoft.com/office/officeart/2016/7/layout/HexagonTimeline"/>
    <dgm:cxn modelId="{9A554432-5314-48CE-B669-04D80524A622}" type="presParOf" srcId="{11958CE2-092F-4F8F-9953-F4C6CB981901}" destId="{3F926AA7-E87F-49A2-9F69-287D4B29580B}" srcOrd="4" destOrd="0" presId="urn:microsoft.com/office/officeart/2016/7/layout/HexagonTimeline"/>
    <dgm:cxn modelId="{A0984942-7379-44BD-9FBB-C977890A5451}" type="presParOf" srcId="{D16EAF76-ABBB-4301-8623-4B822BBD7618}" destId="{37D283D0-BAD4-430A-8C6B-540C65A38F1F}" srcOrd="9" destOrd="0" presId="urn:microsoft.com/office/officeart/2016/7/layout/HexagonTimeline"/>
    <dgm:cxn modelId="{222BE10A-8F40-48A0-8868-1FD670E362E6}" type="presParOf" srcId="{D16EAF76-ABBB-4301-8623-4B822BBD7618}" destId="{6E474733-46B1-4FF7-9D36-DDD15436EBBF}" srcOrd="10" destOrd="0" presId="urn:microsoft.com/office/officeart/2016/7/layout/HexagonTimeline"/>
    <dgm:cxn modelId="{F02FD247-95FB-4C4C-A403-3AB068B47003}" type="presParOf" srcId="{6E474733-46B1-4FF7-9D36-DDD15436EBBF}" destId="{C5A2F083-DD65-4038-99F1-E8BC1B34DD09}" srcOrd="0" destOrd="0" presId="urn:microsoft.com/office/officeart/2016/7/layout/HexagonTimeline"/>
    <dgm:cxn modelId="{9F67E05E-2D8B-4694-B469-E943303F3BDB}" type="presParOf" srcId="{6E474733-46B1-4FF7-9D36-DDD15436EBBF}" destId="{04B898CF-0FE5-4565-ACC7-2DF266C54B45}" srcOrd="1" destOrd="0" presId="urn:microsoft.com/office/officeart/2016/7/layout/HexagonTimeline"/>
    <dgm:cxn modelId="{3E592717-6616-4091-B4B9-956E5A5BC28D}" type="presParOf" srcId="{6E474733-46B1-4FF7-9D36-DDD15436EBBF}" destId="{D4B9BD4E-E851-47B2-8856-844FD90EAA7F}" srcOrd="2" destOrd="0" presId="urn:microsoft.com/office/officeart/2016/7/layout/HexagonTimeline"/>
    <dgm:cxn modelId="{600E7CAC-DB2D-4C81-A525-86504E06A367}" type="presParOf" srcId="{6E474733-46B1-4FF7-9D36-DDD15436EBBF}" destId="{B508A18C-C002-4951-A027-1A6674CD546D}" srcOrd="3" destOrd="0" presId="urn:microsoft.com/office/officeart/2016/7/layout/HexagonTimeline"/>
    <dgm:cxn modelId="{C9B5BCFE-3582-4107-8B67-2D3368CD4B87}" type="presParOf" srcId="{6E474733-46B1-4FF7-9D36-DDD15436EBBF}" destId="{5BC2F04A-7432-4B59-8426-8D4D23A6ECB7}" srcOrd="4" destOrd="0" presId="urn:microsoft.com/office/officeart/2016/7/layout/HexagonTimeline"/>
    <dgm:cxn modelId="{AAA388DF-225B-437A-AE0B-76F63A239D3C}" type="presParOf" srcId="{D16EAF76-ABBB-4301-8623-4B822BBD7618}" destId="{5BB99CFC-E744-4083-87C9-7ADAB92BBB29}" srcOrd="11" destOrd="0" presId="urn:microsoft.com/office/officeart/2016/7/layout/HexagonTimeline"/>
    <dgm:cxn modelId="{7AA378BF-B612-40A6-9470-905C46FECE8D}" type="presParOf" srcId="{D16EAF76-ABBB-4301-8623-4B822BBD7618}" destId="{31FD9AA7-48EE-4931-913C-18C49C3D0780}" srcOrd="12" destOrd="0" presId="urn:microsoft.com/office/officeart/2016/7/layout/HexagonTimeline"/>
    <dgm:cxn modelId="{6E2110BF-BF29-426A-9256-E14F9BAA5DF7}" type="presParOf" srcId="{31FD9AA7-48EE-4931-913C-18C49C3D0780}" destId="{4A0BE8F8-5D2E-43CC-A216-42DCE759A17D}" srcOrd="0" destOrd="0" presId="urn:microsoft.com/office/officeart/2016/7/layout/HexagonTimeline"/>
    <dgm:cxn modelId="{F5C2CBBF-F30C-429F-A70D-7FCA21AAD8D8}" type="presParOf" srcId="{31FD9AA7-48EE-4931-913C-18C49C3D0780}" destId="{A3779606-9CBE-42E9-84E3-C6F430C89292}" srcOrd="1" destOrd="0" presId="urn:microsoft.com/office/officeart/2016/7/layout/HexagonTimeline"/>
    <dgm:cxn modelId="{A2A7F9C9-E905-4992-B4B4-A6771E86A50C}" type="presParOf" srcId="{31FD9AA7-48EE-4931-913C-18C49C3D0780}" destId="{1C8113DC-2657-4D2B-9519-4C6FEC73F9DC}" srcOrd="2" destOrd="0" presId="urn:microsoft.com/office/officeart/2016/7/layout/HexagonTimeline"/>
    <dgm:cxn modelId="{5C24E08C-B7DF-4805-A825-E913A5610218}" type="presParOf" srcId="{31FD9AA7-48EE-4931-913C-18C49C3D0780}" destId="{FC3959D2-9D2D-420C-AAB4-FD55C6CA417F}" srcOrd="3" destOrd="0" presId="urn:microsoft.com/office/officeart/2016/7/layout/HexagonTimeline"/>
    <dgm:cxn modelId="{92ACD6CD-D849-4114-8AC7-4AE657871C58}" type="presParOf" srcId="{31FD9AA7-48EE-4931-913C-18C49C3D0780}" destId="{A6ABBC53-E8C0-46CB-90AB-EB0B44B0119C}" srcOrd="4" destOrd="0" presId="urn:microsoft.com/office/officeart/2016/7/layout/HexagonTimeline"/>
    <dgm:cxn modelId="{C6508E2F-770E-4D39-83AC-B64CEDE1E290}" type="presParOf" srcId="{D16EAF76-ABBB-4301-8623-4B822BBD7618}" destId="{4E859705-96E8-4FEF-A5E5-4221535ED649}" srcOrd="13" destOrd="0" presId="urn:microsoft.com/office/officeart/2016/7/layout/HexagonTimeline"/>
    <dgm:cxn modelId="{0F8637ED-0FF1-4753-9291-37636CD84EE2}" type="presParOf" srcId="{D16EAF76-ABBB-4301-8623-4B822BBD7618}" destId="{D976252F-9AC2-4F8E-9AE8-CA07B05C07EB}" srcOrd="14" destOrd="0" presId="urn:microsoft.com/office/officeart/2016/7/layout/HexagonTimeline"/>
    <dgm:cxn modelId="{5990F811-4AE9-4CB4-9BF5-9263773F9833}" type="presParOf" srcId="{D976252F-9AC2-4F8E-9AE8-CA07B05C07EB}" destId="{D40D71F5-75E4-4A58-8DC0-866BAED146D5}" srcOrd="0" destOrd="0" presId="urn:microsoft.com/office/officeart/2016/7/layout/HexagonTimeline"/>
    <dgm:cxn modelId="{F1D0D71D-9B52-4412-BE43-A7AB42401964}" type="presParOf" srcId="{D976252F-9AC2-4F8E-9AE8-CA07B05C07EB}" destId="{E417E263-583A-4AAE-A330-8A554E73C17E}" srcOrd="1" destOrd="0" presId="urn:microsoft.com/office/officeart/2016/7/layout/HexagonTimeline"/>
    <dgm:cxn modelId="{C9B3B301-2909-40F9-9F07-4180CBA2F61A}" type="presParOf" srcId="{D976252F-9AC2-4F8E-9AE8-CA07B05C07EB}" destId="{4CDCA5F0-DB99-4D23-8FBA-B625783392DB}" srcOrd="2" destOrd="0" presId="urn:microsoft.com/office/officeart/2016/7/layout/HexagonTimeline"/>
    <dgm:cxn modelId="{7CE2BF9F-747D-40CF-B0D9-26F99D114381}" type="presParOf" srcId="{D976252F-9AC2-4F8E-9AE8-CA07B05C07EB}" destId="{430A392C-95DD-49F1-927E-6EF0BD78E0B5}" srcOrd="3" destOrd="0" presId="urn:microsoft.com/office/officeart/2016/7/layout/HexagonTimeline"/>
    <dgm:cxn modelId="{E0D4897C-B948-4D0D-A493-4113B1317B54}" type="presParOf" srcId="{D976252F-9AC2-4F8E-9AE8-CA07B05C07EB}" destId="{428333D3-52F8-4F53-BDD3-86D899472691}" srcOrd="4" destOrd="0" presId="urn:microsoft.com/office/officeart/2016/7/layout/Hexagon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9263B4-3617-45B1-A4CA-28E118E3B2C8}">
      <dsp:nvSpPr>
        <dsp:cNvPr id="0" name=""/>
        <dsp:cNvSpPr/>
      </dsp:nvSpPr>
      <dsp:spPr>
        <a:xfrm>
          <a:off x="0" y="22188"/>
          <a:ext cx="6713552" cy="743535"/>
        </a:xfrm>
        <a:prstGeom prst="round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b="1" kern="1200"/>
            <a:t>History</a:t>
          </a:r>
          <a:endParaRPr lang="en-US" sz="3100" kern="1200"/>
        </a:p>
      </dsp:txBody>
      <dsp:txXfrm>
        <a:off x="36296" y="58484"/>
        <a:ext cx="6640960" cy="670943"/>
      </dsp:txXfrm>
    </dsp:sp>
    <dsp:sp modelId="{0A5BACCD-ECFD-463E-91B5-59B8CC0268ED}">
      <dsp:nvSpPr>
        <dsp:cNvPr id="0" name=""/>
        <dsp:cNvSpPr/>
      </dsp:nvSpPr>
      <dsp:spPr>
        <a:xfrm>
          <a:off x="0" y="855003"/>
          <a:ext cx="6713552" cy="743535"/>
        </a:xfrm>
        <a:prstGeom prst="round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b="1" kern="1200"/>
            <a:t>Entertainment</a:t>
          </a:r>
          <a:endParaRPr lang="en-US" sz="3100" kern="1200"/>
        </a:p>
      </dsp:txBody>
      <dsp:txXfrm>
        <a:off x="36296" y="891299"/>
        <a:ext cx="6640960" cy="670943"/>
      </dsp:txXfrm>
    </dsp:sp>
    <dsp:sp modelId="{9363B037-2309-420B-A278-4CB5C644F43D}">
      <dsp:nvSpPr>
        <dsp:cNvPr id="0" name=""/>
        <dsp:cNvSpPr/>
      </dsp:nvSpPr>
      <dsp:spPr>
        <a:xfrm>
          <a:off x="0" y="1687818"/>
          <a:ext cx="6713552" cy="743535"/>
        </a:xfrm>
        <a:prstGeom prst="round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b="1" kern="1200"/>
            <a:t>Science and aerospace</a:t>
          </a:r>
          <a:endParaRPr lang="en-US" sz="3100" kern="1200"/>
        </a:p>
      </dsp:txBody>
      <dsp:txXfrm>
        <a:off x="36296" y="1724114"/>
        <a:ext cx="6640960" cy="670943"/>
      </dsp:txXfrm>
    </dsp:sp>
    <dsp:sp modelId="{C481BB38-BBB4-4778-A216-4593348DEB8C}">
      <dsp:nvSpPr>
        <dsp:cNvPr id="0" name=""/>
        <dsp:cNvSpPr/>
      </dsp:nvSpPr>
      <dsp:spPr>
        <a:xfrm>
          <a:off x="0" y="2520633"/>
          <a:ext cx="6713552" cy="743535"/>
        </a:xfrm>
        <a:prstGeom prst="round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b="1" kern="1200"/>
            <a:t>The VAULT</a:t>
          </a:r>
          <a:endParaRPr lang="en-US" sz="3100" kern="1200"/>
        </a:p>
      </dsp:txBody>
      <dsp:txXfrm>
        <a:off x="36296" y="2556929"/>
        <a:ext cx="6640960" cy="670943"/>
      </dsp:txXfrm>
    </dsp:sp>
    <dsp:sp modelId="{4BB8F2E8-E8B6-4643-A4F3-94A679B2935D}">
      <dsp:nvSpPr>
        <dsp:cNvPr id="0" name=""/>
        <dsp:cNvSpPr/>
      </dsp:nvSpPr>
      <dsp:spPr>
        <a:xfrm>
          <a:off x="0" y="3353448"/>
          <a:ext cx="6713552" cy="743535"/>
        </a:xfrm>
        <a:prstGeom prst="round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b="1" kern="1200"/>
            <a:t>ADAM Research Project</a:t>
          </a:r>
          <a:endParaRPr lang="en-US" sz="3100" kern="1200"/>
        </a:p>
      </dsp:txBody>
      <dsp:txXfrm>
        <a:off x="36296" y="3389744"/>
        <a:ext cx="6640960" cy="6709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72E154-79B2-48DE-8F46-A8F112625280}">
      <dsp:nvSpPr>
        <dsp:cNvPr id="0" name=""/>
        <dsp:cNvSpPr/>
      </dsp:nvSpPr>
      <dsp:spPr>
        <a:xfrm>
          <a:off x="184023" y="1914588"/>
          <a:ext cx="946404" cy="522160"/>
        </a:xfrm>
        <a:prstGeom prst="homePlate">
          <a:avLst>
            <a:gd name="adj" fmla="val 4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488950">
            <a:lnSpc>
              <a:spcPct val="90000"/>
            </a:lnSpc>
            <a:spcBef>
              <a:spcPct val="0"/>
            </a:spcBef>
            <a:spcAft>
              <a:spcPct val="35000"/>
            </a:spcAft>
            <a:buNone/>
          </a:pPr>
          <a:r>
            <a:rPr lang="en-US" sz="1100" kern="1200"/>
            <a:t>13 Aug. 2020</a:t>
          </a:r>
        </a:p>
      </dsp:txBody>
      <dsp:txXfrm>
        <a:off x="184023" y="1914588"/>
        <a:ext cx="841972" cy="522160"/>
      </dsp:txXfrm>
    </dsp:sp>
    <dsp:sp modelId="{CD9632ED-B98C-4713-99E5-4D02A5122962}">
      <dsp:nvSpPr>
        <dsp:cNvPr id="0" name=""/>
        <dsp:cNvSpPr/>
      </dsp:nvSpPr>
      <dsp:spPr>
        <a:xfrm>
          <a:off x="0" y="0"/>
          <a:ext cx="1314449" cy="13924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42240" rIns="0" bIns="142240" numCol="1" spcCol="1270" anchor="b" anchorCtr="1">
          <a:noAutofit/>
        </a:bodyPr>
        <a:lstStyle/>
        <a:p>
          <a:pPr marL="0" lvl="0" indent="0" algn="ctr" defTabSz="711200">
            <a:lnSpc>
              <a:spcPct val="90000"/>
            </a:lnSpc>
            <a:spcBef>
              <a:spcPct val="0"/>
            </a:spcBef>
            <a:spcAft>
              <a:spcPct val="35000"/>
            </a:spcAft>
            <a:buNone/>
          </a:pPr>
          <a:r>
            <a:rPr lang="en-US" sz="1600" b="1" kern="1200">
              <a:solidFill>
                <a:schemeClr val="tx1"/>
              </a:solidFill>
              <a:effectLst>
                <a:outerShdw blurRad="38100" dist="38100" dir="2700000" algn="tl">
                  <a:srgbClr val="000000">
                    <a:alpha val="43137"/>
                  </a:srgbClr>
                </a:outerShdw>
              </a:effectLst>
              <a:hlinkClick xmlns:r="http://schemas.openxmlformats.org/officeDocument/2006/relationships" r:id="rId1">
                <a:extLst>
                  <a:ext uri="{A12FA001-AC4F-418D-AE19-62706E023703}">
                    <ahyp:hlinkClr xmlns:ahyp="http://schemas.microsoft.com/office/drawing/2018/hyperlinkcolor" val="tx"/>
                  </a:ext>
                </a:extLst>
              </a:hlinkClick>
            </a:rPr>
            <a:t>Pentagon to launch task force to investigate UFO sightings</a:t>
          </a:r>
          <a:endParaRPr lang="en-US" sz="1600" b="1" kern="1200">
            <a:solidFill>
              <a:schemeClr val="tx1"/>
            </a:solidFill>
            <a:effectLst>
              <a:outerShdw blurRad="38100" dist="38100" dir="2700000" algn="tl">
                <a:srgbClr val="000000">
                  <a:alpha val="43137"/>
                </a:srgbClr>
              </a:outerShdw>
            </a:effectLst>
          </a:endParaRPr>
        </a:p>
      </dsp:txBody>
      <dsp:txXfrm>
        <a:off x="0" y="0"/>
        <a:ext cx="1314449" cy="1392428"/>
      </dsp:txXfrm>
    </dsp:sp>
    <dsp:sp modelId="{93D99E0D-A126-4D27-983C-5E2674C8E488}">
      <dsp:nvSpPr>
        <dsp:cNvPr id="0" name=""/>
        <dsp:cNvSpPr/>
      </dsp:nvSpPr>
      <dsp:spPr>
        <a:xfrm>
          <a:off x="1130427" y="2175669"/>
          <a:ext cx="368045" cy="0"/>
        </a:xfrm>
        <a:custGeom>
          <a:avLst/>
          <a:gdLst/>
          <a:ahLst/>
          <a:cxnLst/>
          <a:rect l="0" t="0" r="0" b="0"/>
          <a:pathLst>
            <a:path>
              <a:moveTo>
                <a:pt x="0" y="0"/>
              </a:moveTo>
              <a:lnTo>
                <a:pt x="368045" y="0"/>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FA98680-BC28-4C23-9730-2DB06A119383}">
      <dsp:nvSpPr>
        <dsp:cNvPr id="0" name=""/>
        <dsp:cNvSpPr/>
      </dsp:nvSpPr>
      <dsp:spPr>
        <a:xfrm>
          <a:off x="657224" y="1479454"/>
          <a:ext cx="0" cy="435133"/>
        </a:xfrm>
        <a:prstGeom prst="line">
          <a:avLst/>
        </a:prstGeom>
        <a:noFill/>
        <a:ln w="1270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8489F9C2-4F2A-4880-93F8-E3E98A06FB22}">
      <dsp:nvSpPr>
        <dsp:cNvPr id="0" name=""/>
        <dsp:cNvSpPr/>
      </dsp:nvSpPr>
      <dsp:spPr>
        <a:xfrm>
          <a:off x="613711" y="1392428"/>
          <a:ext cx="87026" cy="8702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680F58C-E817-4D60-90D5-83D627CC30E5}">
      <dsp:nvSpPr>
        <dsp:cNvPr id="0" name=""/>
        <dsp:cNvSpPr/>
      </dsp:nvSpPr>
      <dsp:spPr>
        <a:xfrm>
          <a:off x="1498472" y="1914588"/>
          <a:ext cx="946404" cy="522160"/>
        </a:xfrm>
        <a:prstGeom prst="hexagon">
          <a:avLst>
            <a:gd name="adj" fmla="val 40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488950">
            <a:lnSpc>
              <a:spcPct val="90000"/>
            </a:lnSpc>
            <a:spcBef>
              <a:spcPct val="0"/>
            </a:spcBef>
            <a:spcAft>
              <a:spcPct val="35000"/>
            </a:spcAft>
            <a:buNone/>
          </a:pPr>
          <a:r>
            <a:rPr lang="en-US" sz="1100" kern="1200"/>
            <a:t>14 Sep. 2020</a:t>
          </a:r>
        </a:p>
      </dsp:txBody>
      <dsp:txXfrm>
        <a:off x="1646960" y="1996514"/>
        <a:ext cx="649428" cy="358308"/>
      </dsp:txXfrm>
    </dsp:sp>
    <dsp:sp modelId="{15AF6C36-3AB7-4D30-B267-E9CA26A6A0AF}">
      <dsp:nvSpPr>
        <dsp:cNvPr id="0" name=""/>
        <dsp:cNvSpPr/>
      </dsp:nvSpPr>
      <dsp:spPr>
        <a:xfrm>
          <a:off x="1314449" y="2958909"/>
          <a:ext cx="1314449" cy="13924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42240" rIns="0" bIns="142240" numCol="1" spcCol="1270" anchor="t" anchorCtr="1">
          <a:noAutofit/>
        </a:bodyPr>
        <a:lstStyle/>
        <a:p>
          <a:pPr marL="0" lvl="0" indent="0" algn="ctr" defTabSz="711200">
            <a:lnSpc>
              <a:spcPct val="90000"/>
            </a:lnSpc>
            <a:spcBef>
              <a:spcPct val="0"/>
            </a:spcBef>
            <a:spcAft>
              <a:spcPct val="35000"/>
            </a:spcAft>
            <a:buNone/>
          </a:pPr>
          <a:r>
            <a:rPr lang="en-US" sz="1600" b="1" kern="1200">
              <a:solidFill>
                <a:schemeClr val="tx1"/>
              </a:solidFill>
              <a:effectLst>
                <a:outerShdw blurRad="38100" dist="38100" dir="2700000" algn="tl">
                  <a:srgbClr val="000000">
                    <a:alpha val="43137"/>
                  </a:srgbClr>
                </a:outerShdw>
              </a:effectLst>
              <a:hlinkClick xmlns:r="http://schemas.openxmlformats.org/officeDocument/2006/relationships" r:id="rId2">
                <a:extLst>
                  <a:ext uri="{A12FA001-AC4F-418D-AE19-62706E023703}">
                    <ahyp:hlinkClr xmlns:ahyp="http://schemas.microsoft.com/office/drawing/2018/hyperlinkcolor" val="tx"/>
                  </a:ext>
                </a:extLst>
              </a:hlinkClick>
            </a:rPr>
            <a:t>Japanese Defense Ministry unveils protocol for encountering UFOs</a:t>
          </a:r>
          <a:endParaRPr lang="en-US" sz="1600" b="1" kern="1200">
            <a:solidFill>
              <a:schemeClr val="tx1"/>
            </a:solidFill>
            <a:effectLst>
              <a:outerShdw blurRad="38100" dist="38100" dir="2700000" algn="tl">
                <a:srgbClr val="000000">
                  <a:alpha val="43137"/>
                </a:srgbClr>
              </a:outerShdw>
            </a:effectLst>
          </a:endParaRPr>
        </a:p>
      </dsp:txBody>
      <dsp:txXfrm>
        <a:off x="1314449" y="2958909"/>
        <a:ext cx="1314449" cy="1392428"/>
      </dsp:txXfrm>
    </dsp:sp>
    <dsp:sp modelId="{E2FA7CDF-5769-4114-9775-31E7F0A70DCD}">
      <dsp:nvSpPr>
        <dsp:cNvPr id="0" name=""/>
        <dsp:cNvSpPr/>
      </dsp:nvSpPr>
      <dsp:spPr>
        <a:xfrm>
          <a:off x="2444876" y="2175669"/>
          <a:ext cx="368046" cy="0"/>
        </a:xfrm>
        <a:custGeom>
          <a:avLst/>
          <a:gdLst/>
          <a:ahLst/>
          <a:cxnLst/>
          <a:rect l="0" t="0" r="0" b="0"/>
          <a:pathLst>
            <a:path>
              <a:moveTo>
                <a:pt x="0" y="0"/>
              </a:moveTo>
              <a:lnTo>
                <a:pt x="368046" y="0"/>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CFB0DB8-BD99-4462-BD2E-5EC5CD77EA83}">
      <dsp:nvSpPr>
        <dsp:cNvPr id="0" name=""/>
        <dsp:cNvSpPr/>
      </dsp:nvSpPr>
      <dsp:spPr>
        <a:xfrm>
          <a:off x="1971675" y="2436749"/>
          <a:ext cx="0" cy="435133"/>
        </a:xfrm>
        <a:prstGeom prst="line">
          <a:avLst/>
        </a:prstGeom>
        <a:noFill/>
        <a:ln w="1270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26C24FB1-ED3C-4FC5-8DC5-49B0AFD7BDF4}">
      <dsp:nvSpPr>
        <dsp:cNvPr id="0" name=""/>
        <dsp:cNvSpPr/>
      </dsp:nvSpPr>
      <dsp:spPr>
        <a:xfrm>
          <a:off x="1928161" y="2871883"/>
          <a:ext cx="87026" cy="8702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DC1A04-8C8F-4E02-BA16-4BC13AA86987}">
      <dsp:nvSpPr>
        <dsp:cNvPr id="0" name=""/>
        <dsp:cNvSpPr/>
      </dsp:nvSpPr>
      <dsp:spPr>
        <a:xfrm>
          <a:off x="2812923" y="1914588"/>
          <a:ext cx="946404" cy="522160"/>
        </a:xfrm>
        <a:prstGeom prst="hexagon">
          <a:avLst>
            <a:gd name="adj" fmla="val 40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488950">
            <a:lnSpc>
              <a:spcPct val="90000"/>
            </a:lnSpc>
            <a:spcBef>
              <a:spcPct val="0"/>
            </a:spcBef>
            <a:spcAft>
              <a:spcPct val="35000"/>
            </a:spcAft>
            <a:buNone/>
          </a:pPr>
          <a:r>
            <a:rPr lang="en-US" sz="1100" kern="1200"/>
            <a:t>10 Jan. 2021</a:t>
          </a:r>
        </a:p>
      </dsp:txBody>
      <dsp:txXfrm>
        <a:off x="2961411" y="1996514"/>
        <a:ext cx="649428" cy="358308"/>
      </dsp:txXfrm>
    </dsp:sp>
    <dsp:sp modelId="{3C204394-4D41-44C2-A2CF-8C636EF50364}">
      <dsp:nvSpPr>
        <dsp:cNvPr id="0" name=""/>
        <dsp:cNvSpPr/>
      </dsp:nvSpPr>
      <dsp:spPr>
        <a:xfrm>
          <a:off x="2628899" y="0"/>
          <a:ext cx="1314450" cy="13924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24460" rIns="0" bIns="124460" numCol="1" spcCol="1270" anchor="b" anchorCtr="1">
          <a:noAutofit/>
        </a:bodyPr>
        <a:lstStyle/>
        <a:p>
          <a:pPr marL="0" lvl="0" indent="0" algn="ctr" defTabSz="622300">
            <a:lnSpc>
              <a:spcPct val="90000"/>
            </a:lnSpc>
            <a:spcBef>
              <a:spcPct val="0"/>
            </a:spcBef>
            <a:spcAft>
              <a:spcPct val="35000"/>
            </a:spcAft>
            <a:buNone/>
          </a:pPr>
          <a:r>
            <a:rPr lang="en-US" sz="1400" b="1" kern="1200">
              <a:solidFill>
                <a:schemeClr val="tx1"/>
              </a:solidFill>
              <a:effectLst>
                <a:outerShdw blurRad="38100" dist="38100" dir="2700000" algn="tl">
                  <a:srgbClr val="000000">
                    <a:alpha val="43137"/>
                  </a:srgbClr>
                </a:outerShdw>
              </a:effectLst>
              <a:hlinkClick xmlns:r="http://schemas.openxmlformats.org/officeDocument/2006/relationships" r:id="rId3">
                <a:extLst>
                  <a:ext uri="{A12FA001-AC4F-418D-AE19-62706E023703}">
                    <ahyp:hlinkClr xmlns:ahyp="http://schemas.microsoft.com/office/drawing/2018/hyperlinkcolor" val="tx"/>
                  </a:ext>
                </a:extLst>
              </a:hlinkClick>
            </a:rPr>
            <a:t>US intelligence agencies have 180 days to share what they know about UFOs, thanks to the Covid-19 relief and spending bill</a:t>
          </a:r>
          <a:endParaRPr lang="en-US" sz="1400" b="1" kern="1200">
            <a:solidFill>
              <a:schemeClr val="tx1"/>
            </a:solidFill>
            <a:effectLst>
              <a:outerShdw blurRad="38100" dist="38100" dir="2700000" algn="tl">
                <a:srgbClr val="000000">
                  <a:alpha val="43137"/>
                </a:srgbClr>
              </a:outerShdw>
            </a:effectLst>
          </a:endParaRPr>
        </a:p>
      </dsp:txBody>
      <dsp:txXfrm>
        <a:off x="2628899" y="0"/>
        <a:ext cx="1314450" cy="1392428"/>
      </dsp:txXfrm>
    </dsp:sp>
    <dsp:sp modelId="{60BEDA4E-D11A-485F-A89E-58B7AA7B53A7}">
      <dsp:nvSpPr>
        <dsp:cNvPr id="0" name=""/>
        <dsp:cNvSpPr/>
      </dsp:nvSpPr>
      <dsp:spPr>
        <a:xfrm>
          <a:off x="3759327" y="2175669"/>
          <a:ext cx="368046" cy="0"/>
        </a:xfrm>
        <a:custGeom>
          <a:avLst/>
          <a:gdLst/>
          <a:ahLst/>
          <a:cxnLst/>
          <a:rect l="0" t="0" r="0" b="0"/>
          <a:pathLst>
            <a:path>
              <a:moveTo>
                <a:pt x="0" y="0"/>
              </a:moveTo>
              <a:lnTo>
                <a:pt x="368046" y="0"/>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2516964-3E82-49B9-80C8-3B0273E16E25}">
      <dsp:nvSpPr>
        <dsp:cNvPr id="0" name=""/>
        <dsp:cNvSpPr/>
      </dsp:nvSpPr>
      <dsp:spPr>
        <a:xfrm>
          <a:off x="3286125" y="1479454"/>
          <a:ext cx="0" cy="435133"/>
        </a:xfrm>
        <a:prstGeom prst="line">
          <a:avLst/>
        </a:prstGeom>
        <a:noFill/>
        <a:ln w="1270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45369A6D-8EE3-406B-92E0-654152E07032}">
      <dsp:nvSpPr>
        <dsp:cNvPr id="0" name=""/>
        <dsp:cNvSpPr/>
      </dsp:nvSpPr>
      <dsp:spPr>
        <a:xfrm>
          <a:off x="3242611" y="1392428"/>
          <a:ext cx="87026" cy="8702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79C366-2BA8-454E-B71C-2CB9A6D1186C}">
      <dsp:nvSpPr>
        <dsp:cNvPr id="0" name=""/>
        <dsp:cNvSpPr/>
      </dsp:nvSpPr>
      <dsp:spPr>
        <a:xfrm>
          <a:off x="4127373" y="1914588"/>
          <a:ext cx="946404" cy="522160"/>
        </a:xfrm>
        <a:prstGeom prst="hexagon">
          <a:avLst>
            <a:gd name="adj" fmla="val 40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488950">
            <a:lnSpc>
              <a:spcPct val="90000"/>
            </a:lnSpc>
            <a:spcBef>
              <a:spcPct val="0"/>
            </a:spcBef>
            <a:spcAft>
              <a:spcPct val="35000"/>
            </a:spcAft>
            <a:buNone/>
          </a:pPr>
          <a:r>
            <a:rPr lang="en-US" sz="1100" kern="1200"/>
            <a:t>16 Apr. 2021</a:t>
          </a:r>
        </a:p>
      </dsp:txBody>
      <dsp:txXfrm>
        <a:off x="4275861" y="1996514"/>
        <a:ext cx="649428" cy="358308"/>
      </dsp:txXfrm>
    </dsp:sp>
    <dsp:sp modelId="{FFA0DCA6-1874-4827-B7A6-7AD554D8B930}">
      <dsp:nvSpPr>
        <dsp:cNvPr id="0" name=""/>
        <dsp:cNvSpPr/>
      </dsp:nvSpPr>
      <dsp:spPr>
        <a:xfrm>
          <a:off x="3943350" y="2958909"/>
          <a:ext cx="1314450" cy="13924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42240" rIns="0" bIns="142240" numCol="1" spcCol="1270" anchor="t" anchorCtr="1">
          <a:noAutofit/>
        </a:bodyPr>
        <a:lstStyle/>
        <a:p>
          <a:pPr marL="0" lvl="0" indent="0" algn="ctr" defTabSz="711200">
            <a:lnSpc>
              <a:spcPct val="90000"/>
            </a:lnSpc>
            <a:spcBef>
              <a:spcPct val="0"/>
            </a:spcBef>
            <a:spcAft>
              <a:spcPct val="35000"/>
            </a:spcAft>
            <a:buNone/>
          </a:pPr>
          <a:r>
            <a:rPr lang="en-US" sz="1600" b="1" kern="1200">
              <a:solidFill>
                <a:schemeClr val="tx1"/>
              </a:solidFill>
              <a:effectLst>
                <a:outerShdw blurRad="38100" dist="38100" dir="2700000" algn="tl">
                  <a:srgbClr val="000000">
                    <a:alpha val="43137"/>
                  </a:srgbClr>
                </a:outerShdw>
              </a:effectLst>
              <a:hlinkClick xmlns:r="http://schemas.openxmlformats.org/officeDocument/2006/relationships" r:id="rId4">
                <a:extLst>
                  <a:ext uri="{A12FA001-AC4F-418D-AE19-62706E023703}">
                    <ahyp:hlinkClr xmlns:ahyp="http://schemas.microsoft.com/office/drawing/2018/hyperlinkcolor" val="tx"/>
                  </a:ext>
                </a:extLst>
              </a:hlinkClick>
            </a:rPr>
            <a:t>Defense Department confirms leaked video of unidentified aerial phenomena is real</a:t>
          </a:r>
          <a:endParaRPr lang="en-US" sz="1600" b="1" kern="1200">
            <a:solidFill>
              <a:schemeClr val="tx1"/>
            </a:solidFill>
            <a:effectLst>
              <a:outerShdw blurRad="38100" dist="38100" dir="2700000" algn="tl">
                <a:srgbClr val="000000">
                  <a:alpha val="43137"/>
                </a:srgbClr>
              </a:outerShdw>
            </a:effectLst>
          </a:endParaRPr>
        </a:p>
      </dsp:txBody>
      <dsp:txXfrm>
        <a:off x="3943350" y="2958909"/>
        <a:ext cx="1314450" cy="1392428"/>
      </dsp:txXfrm>
    </dsp:sp>
    <dsp:sp modelId="{C8C3C8B6-704B-4555-B9D6-DC9F39BBA5EE}">
      <dsp:nvSpPr>
        <dsp:cNvPr id="0" name=""/>
        <dsp:cNvSpPr/>
      </dsp:nvSpPr>
      <dsp:spPr>
        <a:xfrm>
          <a:off x="5073777" y="2175669"/>
          <a:ext cx="368046" cy="0"/>
        </a:xfrm>
        <a:custGeom>
          <a:avLst/>
          <a:gdLst/>
          <a:ahLst/>
          <a:cxnLst/>
          <a:rect l="0" t="0" r="0" b="0"/>
          <a:pathLst>
            <a:path>
              <a:moveTo>
                <a:pt x="0" y="0"/>
              </a:moveTo>
              <a:lnTo>
                <a:pt x="368046" y="0"/>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86D8421-EECA-4408-8EF2-3B9451FDED95}">
      <dsp:nvSpPr>
        <dsp:cNvPr id="0" name=""/>
        <dsp:cNvSpPr/>
      </dsp:nvSpPr>
      <dsp:spPr>
        <a:xfrm>
          <a:off x="4600575" y="2436749"/>
          <a:ext cx="0" cy="435133"/>
        </a:xfrm>
        <a:prstGeom prst="line">
          <a:avLst/>
        </a:prstGeom>
        <a:noFill/>
        <a:ln w="1270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30E68B25-1601-4F09-8690-12D7B5C1A08E}">
      <dsp:nvSpPr>
        <dsp:cNvPr id="0" name=""/>
        <dsp:cNvSpPr/>
      </dsp:nvSpPr>
      <dsp:spPr>
        <a:xfrm>
          <a:off x="4557061" y="2871883"/>
          <a:ext cx="87026" cy="8702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E04B0A4-0F1C-45B1-996B-E377C56D0C73}">
      <dsp:nvSpPr>
        <dsp:cNvPr id="0" name=""/>
        <dsp:cNvSpPr/>
      </dsp:nvSpPr>
      <dsp:spPr>
        <a:xfrm>
          <a:off x="5441823" y="1914588"/>
          <a:ext cx="946403" cy="522160"/>
        </a:xfrm>
        <a:prstGeom prst="hexagon">
          <a:avLst>
            <a:gd name="adj" fmla="val 40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488950">
            <a:lnSpc>
              <a:spcPct val="90000"/>
            </a:lnSpc>
            <a:spcBef>
              <a:spcPct val="0"/>
            </a:spcBef>
            <a:spcAft>
              <a:spcPct val="35000"/>
            </a:spcAft>
            <a:buNone/>
          </a:pPr>
          <a:r>
            <a:rPr lang="en-US" sz="1100" kern="1200"/>
            <a:t>17 May 2021</a:t>
          </a:r>
        </a:p>
      </dsp:txBody>
      <dsp:txXfrm>
        <a:off x="5590311" y="1996514"/>
        <a:ext cx="649427" cy="358308"/>
      </dsp:txXfrm>
    </dsp:sp>
    <dsp:sp modelId="{39737398-D82F-45B1-9749-0170F087FA61}">
      <dsp:nvSpPr>
        <dsp:cNvPr id="0" name=""/>
        <dsp:cNvSpPr/>
      </dsp:nvSpPr>
      <dsp:spPr>
        <a:xfrm>
          <a:off x="5257800" y="0"/>
          <a:ext cx="1314449" cy="13924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42240" rIns="0" bIns="142240" numCol="1" spcCol="1270" anchor="b" anchorCtr="1">
          <a:noAutofit/>
        </a:bodyPr>
        <a:lstStyle/>
        <a:p>
          <a:pPr marL="0" lvl="0" indent="0" algn="ctr" defTabSz="711200">
            <a:lnSpc>
              <a:spcPct val="90000"/>
            </a:lnSpc>
            <a:spcBef>
              <a:spcPct val="0"/>
            </a:spcBef>
            <a:spcAft>
              <a:spcPct val="35000"/>
            </a:spcAft>
            <a:buNone/>
          </a:pPr>
          <a:r>
            <a:rPr lang="en-US" sz="1600" b="1" kern="1200">
              <a:solidFill>
                <a:schemeClr val="tx1"/>
              </a:solidFill>
              <a:effectLst>
                <a:outerShdw blurRad="38100" dist="38100" dir="2700000" algn="tl">
                  <a:srgbClr val="000000">
                    <a:alpha val="43137"/>
                  </a:srgbClr>
                </a:outerShdw>
              </a:effectLst>
              <a:hlinkClick xmlns:r="http://schemas.openxmlformats.org/officeDocument/2006/relationships" r:id="rId5">
                <a:extLst>
                  <a:ext uri="{A12FA001-AC4F-418D-AE19-62706E023703}">
                    <ahyp:hlinkClr xmlns:ahyp="http://schemas.microsoft.com/office/drawing/2018/hyperlinkcolor" val="tx"/>
                  </a:ext>
                </a:extLst>
              </a:hlinkClick>
            </a:rPr>
            <a:t>For some Navy pilots, UFO sightings were an ordinary event: “Every day for at least a couple years”</a:t>
          </a:r>
          <a:endParaRPr lang="en-US" sz="1600" b="1" kern="1200">
            <a:solidFill>
              <a:schemeClr val="tx1"/>
            </a:solidFill>
            <a:effectLst>
              <a:outerShdw blurRad="38100" dist="38100" dir="2700000" algn="tl">
                <a:srgbClr val="000000">
                  <a:alpha val="43137"/>
                </a:srgbClr>
              </a:outerShdw>
            </a:effectLst>
          </a:endParaRPr>
        </a:p>
      </dsp:txBody>
      <dsp:txXfrm>
        <a:off x="5257800" y="0"/>
        <a:ext cx="1314449" cy="1392428"/>
      </dsp:txXfrm>
    </dsp:sp>
    <dsp:sp modelId="{37D283D0-BAD4-430A-8C6B-540C65A38F1F}">
      <dsp:nvSpPr>
        <dsp:cNvPr id="0" name=""/>
        <dsp:cNvSpPr/>
      </dsp:nvSpPr>
      <dsp:spPr>
        <a:xfrm>
          <a:off x="6388227" y="2175669"/>
          <a:ext cx="368046" cy="0"/>
        </a:xfrm>
        <a:custGeom>
          <a:avLst/>
          <a:gdLst/>
          <a:ahLst/>
          <a:cxnLst/>
          <a:rect l="0" t="0" r="0" b="0"/>
          <a:pathLst>
            <a:path>
              <a:moveTo>
                <a:pt x="0" y="0"/>
              </a:moveTo>
              <a:lnTo>
                <a:pt x="368046" y="0"/>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3C88521-E8D7-4574-9E91-A512BEC3F333}">
      <dsp:nvSpPr>
        <dsp:cNvPr id="0" name=""/>
        <dsp:cNvSpPr/>
      </dsp:nvSpPr>
      <dsp:spPr>
        <a:xfrm>
          <a:off x="5915024" y="1479454"/>
          <a:ext cx="0" cy="435133"/>
        </a:xfrm>
        <a:prstGeom prst="line">
          <a:avLst/>
        </a:prstGeom>
        <a:noFill/>
        <a:ln w="1270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093EAC2E-C146-4FE0-A32E-2B3343A747E0}">
      <dsp:nvSpPr>
        <dsp:cNvPr id="0" name=""/>
        <dsp:cNvSpPr/>
      </dsp:nvSpPr>
      <dsp:spPr>
        <a:xfrm>
          <a:off x="5871511" y="1392428"/>
          <a:ext cx="87026" cy="8702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5A2F083-DD65-4038-99F1-E8BC1B34DD09}">
      <dsp:nvSpPr>
        <dsp:cNvPr id="0" name=""/>
        <dsp:cNvSpPr/>
      </dsp:nvSpPr>
      <dsp:spPr>
        <a:xfrm>
          <a:off x="6756273" y="1914588"/>
          <a:ext cx="946403" cy="522160"/>
        </a:xfrm>
        <a:prstGeom prst="hexagon">
          <a:avLst>
            <a:gd name="adj" fmla="val 40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488950">
            <a:lnSpc>
              <a:spcPct val="90000"/>
            </a:lnSpc>
            <a:spcBef>
              <a:spcPct val="0"/>
            </a:spcBef>
            <a:spcAft>
              <a:spcPct val="35000"/>
            </a:spcAft>
            <a:buNone/>
          </a:pPr>
          <a:r>
            <a:rPr lang="en-US" sz="1100" kern="1200"/>
            <a:t>25 May 2021</a:t>
          </a:r>
        </a:p>
      </dsp:txBody>
      <dsp:txXfrm>
        <a:off x="6904761" y="1996514"/>
        <a:ext cx="649427" cy="358308"/>
      </dsp:txXfrm>
    </dsp:sp>
    <dsp:sp modelId="{04B898CF-0FE5-4565-ACC7-2DF266C54B45}">
      <dsp:nvSpPr>
        <dsp:cNvPr id="0" name=""/>
        <dsp:cNvSpPr/>
      </dsp:nvSpPr>
      <dsp:spPr>
        <a:xfrm>
          <a:off x="6572250" y="2958909"/>
          <a:ext cx="1314449" cy="13924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42240" rIns="0" bIns="142240" numCol="1" spcCol="1270" anchor="t" anchorCtr="1">
          <a:noAutofit/>
        </a:bodyPr>
        <a:lstStyle/>
        <a:p>
          <a:pPr marL="0" lvl="0" indent="0" algn="ctr" defTabSz="711200">
            <a:lnSpc>
              <a:spcPct val="90000"/>
            </a:lnSpc>
            <a:spcBef>
              <a:spcPct val="0"/>
            </a:spcBef>
            <a:spcAft>
              <a:spcPct val="35000"/>
            </a:spcAft>
            <a:buNone/>
          </a:pPr>
          <a:r>
            <a:rPr lang="en-US" sz="1600" b="1" kern="1200">
              <a:solidFill>
                <a:schemeClr val="tx1"/>
              </a:solidFill>
              <a:effectLst>
                <a:outerShdw blurRad="38100" dist="38100" dir="2700000" algn="tl">
                  <a:srgbClr val="000000">
                    <a:alpha val="43137"/>
                  </a:srgbClr>
                </a:outerShdw>
              </a:effectLst>
              <a:hlinkClick xmlns:r="http://schemas.openxmlformats.org/officeDocument/2006/relationships" r:id="rId6">
                <a:extLst>
                  <a:ext uri="{A12FA001-AC4F-418D-AE19-62706E023703}">
                    <ahyp:hlinkClr xmlns:ahyp="http://schemas.microsoft.com/office/drawing/2018/hyperlinkcolor" val="tx"/>
                  </a:ext>
                </a:extLst>
              </a:hlinkClick>
            </a:rPr>
            <a:t>International Coalition for Extraterrestrial Research</a:t>
          </a:r>
          <a:endParaRPr lang="en-US" sz="1600" b="1" kern="1200">
            <a:solidFill>
              <a:schemeClr val="tx1"/>
            </a:solidFill>
            <a:effectLst>
              <a:outerShdw blurRad="38100" dist="38100" dir="2700000" algn="tl">
                <a:srgbClr val="000000">
                  <a:alpha val="43137"/>
                </a:srgbClr>
              </a:outerShdw>
            </a:effectLst>
          </a:endParaRPr>
        </a:p>
      </dsp:txBody>
      <dsp:txXfrm>
        <a:off x="6572250" y="2958909"/>
        <a:ext cx="1314449" cy="1392428"/>
      </dsp:txXfrm>
    </dsp:sp>
    <dsp:sp modelId="{5BB99CFC-E744-4083-87C9-7ADAB92BBB29}">
      <dsp:nvSpPr>
        <dsp:cNvPr id="0" name=""/>
        <dsp:cNvSpPr/>
      </dsp:nvSpPr>
      <dsp:spPr>
        <a:xfrm>
          <a:off x="7702677" y="2175669"/>
          <a:ext cx="368046" cy="0"/>
        </a:xfrm>
        <a:custGeom>
          <a:avLst/>
          <a:gdLst/>
          <a:ahLst/>
          <a:cxnLst/>
          <a:rect l="0" t="0" r="0" b="0"/>
          <a:pathLst>
            <a:path>
              <a:moveTo>
                <a:pt x="0" y="0"/>
              </a:moveTo>
              <a:lnTo>
                <a:pt x="368046" y="0"/>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B9BD4E-E851-47B2-8856-844FD90EAA7F}">
      <dsp:nvSpPr>
        <dsp:cNvPr id="0" name=""/>
        <dsp:cNvSpPr/>
      </dsp:nvSpPr>
      <dsp:spPr>
        <a:xfrm>
          <a:off x="7229474" y="2436749"/>
          <a:ext cx="0" cy="435133"/>
        </a:xfrm>
        <a:prstGeom prst="line">
          <a:avLst/>
        </a:prstGeom>
        <a:noFill/>
        <a:ln w="1270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B508A18C-C002-4951-A027-1A6674CD546D}">
      <dsp:nvSpPr>
        <dsp:cNvPr id="0" name=""/>
        <dsp:cNvSpPr/>
      </dsp:nvSpPr>
      <dsp:spPr>
        <a:xfrm>
          <a:off x="7185961" y="2871883"/>
          <a:ext cx="87026" cy="8702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0BE8F8-5D2E-43CC-A216-42DCE759A17D}">
      <dsp:nvSpPr>
        <dsp:cNvPr id="0" name=""/>
        <dsp:cNvSpPr/>
      </dsp:nvSpPr>
      <dsp:spPr>
        <a:xfrm>
          <a:off x="8070723" y="1914588"/>
          <a:ext cx="946403" cy="522160"/>
        </a:xfrm>
        <a:prstGeom prst="hexagon">
          <a:avLst>
            <a:gd name="adj" fmla="val 40000"/>
            <a:gd name="vf" fmla="val 11547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488950">
            <a:lnSpc>
              <a:spcPct val="90000"/>
            </a:lnSpc>
            <a:spcBef>
              <a:spcPct val="0"/>
            </a:spcBef>
            <a:spcAft>
              <a:spcPct val="35000"/>
            </a:spcAft>
            <a:buNone/>
          </a:pPr>
          <a:r>
            <a:rPr lang="en-US" sz="1100" kern="1200"/>
            <a:t>3 June 2021</a:t>
          </a:r>
        </a:p>
      </dsp:txBody>
      <dsp:txXfrm>
        <a:off x="8219211" y="1996514"/>
        <a:ext cx="649427" cy="358308"/>
      </dsp:txXfrm>
    </dsp:sp>
    <dsp:sp modelId="{A3779606-9CBE-42E9-84E3-C6F430C89292}">
      <dsp:nvSpPr>
        <dsp:cNvPr id="0" name=""/>
        <dsp:cNvSpPr/>
      </dsp:nvSpPr>
      <dsp:spPr>
        <a:xfrm>
          <a:off x="7886700" y="0"/>
          <a:ext cx="1314449" cy="13924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42240" rIns="0" bIns="142240" numCol="1" spcCol="1270" anchor="b" anchorCtr="1">
          <a:noAutofit/>
        </a:bodyPr>
        <a:lstStyle/>
        <a:p>
          <a:pPr marL="0" lvl="0" indent="0" algn="ctr" defTabSz="711200">
            <a:lnSpc>
              <a:spcPct val="90000"/>
            </a:lnSpc>
            <a:spcBef>
              <a:spcPct val="0"/>
            </a:spcBef>
            <a:spcAft>
              <a:spcPct val="35000"/>
            </a:spcAft>
            <a:buNone/>
          </a:pPr>
          <a:r>
            <a:rPr lang="en-US" sz="1600" b="1" kern="1200">
              <a:solidFill>
                <a:schemeClr val="tx1"/>
              </a:solidFill>
              <a:effectLst>
                <a:outerShdw blurRad="38100" dist="38100" dir="2700000" algn="tl">
                  <a:srgbClr val="000000">
                    <a:alpha val="43137"/>
                  </a:srgbClr>
                </a:outerShdw>
              </a:effectLst>
              <a:hlinkClick xmlns:r="http://schemas.openxmlformats.org/officeDocument/2006/relationships" r:id="rId7">
                <a:extLst>
                  <a:ext uri="{A12FA001-AC4F-418D-AE19-62706E023703}">
                    <ahyp:hlinkClr xmlns:ahyp="http://schemas.microsoft.com/office/drawing/2018/hyperlinkcolor" val="tx"/>
                  </a:ext>
                </a:extLst>
              </a:hlinkClick>
            </a:rPr>
            <a:t>U.S. Finds No Evidence of Alien Technology in Flying Objects, but Can’t Rule It Out, Either</a:t>
          </a:r>
          <a:endParaRPr lang="en-US" sz="1600" b="1" kern="1200">
            <a:solidFill>
              <a:schemeClr val="tx1"/>
            </a:solidFill>
            <a:effectLst>
              <a:outerShdw blurRad="38100" dist="38100" dir="2700000" algn="tl">
                <a:srgbClr val="000000">
                  <a:alpha val="43137"/>
                </a:srgbClr>
              </a:outerShdw>
            </a:effectLst>
          </a:endParaRPr>
        </a:p>
      </dsp:txBody>
      <dsp:txXfrm>
        <a:off x="7886700" y="0"/>
        <a:ext cx="1314449" cy="1392428"/>
      </dsp:txXfrm>
    </dsp:sp>
    <dsp:sp modelId="{4E859705-96E8-4FEF-A5E5-4221535ED649}">
      <dsp:nvSpPr>
        <dsp:cNvPr id="0" name=""/>
        <dsp:cNvSpPr/>
      </dsp:nvSpPr>
      <dsp:spPr>
        <a:xfrm>
          <a:off x="9017127" y="2175669"/>
          <a:ext cx="368046" cy="0"/>
        </a:xfrm>
        <a:custGeom>
          <a:avLst/>
          <a:gdLst/>
          <a:ahLst/>
          <a:cxnLst/>
          <a:rect l="0" t="0" r="0" b="0"/>
          <a:pathLst>
            <a:path>
              <a:moveTo>
                <a:pt x="0" y="0"/>
              </a:moveTo>
              <a:lnTo>
                <a:pt x="368046" y="0"/>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C8113DC-2657-4D2B-9519-4C6FEC73F9DC}">
      <dsp:nvSpPr>
        <dsp:cNvPr id="0" name=""/>
        <dsp:cNvSpPr/>
      </dsp:nvSpPr>
      <dsp:spPr>
        <a:xfrm>
          <a:off x="8543924" y="1479454"/>
          <a:ext cx="0" cy="435133"/>
        </a:xfrm>
        <a:prstGeom prst="line">
          <a:avLst/>
        </a:prstGeom>
        <a:noFill/>
        <a:ln w="1270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FC3959D2-9D2D-420C-AAB4-FD55C6CA417F}">
      <dsp:nvSpPr>
        <dsp:cNvPr id="0" name=""/>
        <dsp:cNvSpPr/>
      </dsp:nvSpPr>
      <dsp:spPr>
        <a:xfrm>
          <a:off x="8500411" y="1392428"/>
          <a:ext cx="87026" cy="8702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40D71F5-75E4-4A58-8DC0-866BAED146D5}">
      <dsp:nvSpPr>
        <dsp:cNvPr id="0" name=""/>
        <dsp:cNvSpPr/>
      </dsp:nvSpPr>
      <dsp:spPr>
        <a:xfrm rot="10800000">
          <a:off x="9385173" y="1914588"/>
          <a:ext cx="946404" cy="522160"/>
        </a:xfrm>
        <a:prstGeom prst="homePlate">
          <a:avLst>
            <a:gd name="adj" fmla="val 4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488950">
            <a:lnSpc>
              <a:spcPct val="90000"/>
            </a:lnSpc>
            <a:spcBef>
              <a:spcPct val="0"/>
            </a:spcBef>
            <a:spcAft>
              <a:spcPct val="35000"/>
            </a:spcAft>
            <a:buNone/>
          </a:pPr>
          <a:r>
            <a:rPr lang="en-US" sz="1100" kern="1200"/>
            <a:t>25 June 2021</a:t>
          </a:r>
        </a:p>
      </dsp:txBody>
      <dsp:txXfrm rot="10800000">
        <a:off x="9489605" y="1914588"/>
        <a:ext cx="841972" cy="522160"/>
      </dsp:txXfrm>
    </dsp:sp>
    <dsp:sp modelId="{E417E263-583A-4AAE-A330-8A554E73C17E}">
      <dsp:nvSpPr>
        <dsp:cNvPr id="0" name=""/>
        <dsp:cNvSpPr/>
      </dsp:nvSpPr>
      <dsp:spPr>
        <a:xfrm>
          <a:off x="9201149" y="2958909"/>
          <a:ext cx="1314450" cy="13924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42240" rIns="0" bIns="142240" numCol="1" spcCol="1270" anchor="t" anchorCtr="1">
          <a:noAutofit/>
        </a:bodyPr>
        <a:lstStyle/>
        <a:p>
          <a:pPr marL="0" lvl="0" indent="0" algn="ctr" defTabSz="711200">
            <a:lnSpc>
              <a:spcPct val="90000"/>
            </a:lnSpc>
            <a:spcBef>
              <a:spcPct val="0"/>
            </a:spcBef>
            <a:spcAft>
              <a:spcPct val="35000"/>
            </a:spcAft>
            <a:buNone/>
          </a:pPr>
          <a:r>
            <a:rPr lang="en-US" sz="1600" b="1" kern="1200">
              <a:solidFill>
                <a:schemeClr val="tx1"/>
              </a:solidFill>
              <a:effectLst>
                <a:outerShdw blurRad="38100" dist="38100" dir="2700000" algn="tl">
                  <a:srgbClr val="000000">
                    <a:alpha val="43137"/>
                  </a:srgbClr>
                </a:outerShdw>
              </a:effectLst>
              <a:hlinkClick xmlns:r="http://schemas.openxmlformats.org/officeDocument/2006/relationships" r:id="rId8">
                <a:extLst>
                  <a:ext uri="{A12FA001-AC4F-418D-AE19-62706E023703}">
                    <ahyp:hlinkClr xmlns:ahyp="http://schemas.microsoft.com/office/drawing/2018/hyperlinkcolor" val="tx"/>
                  </a:ext>
                </a:extLst>
              </a:hlinkClick>
            </a:rPr>
            <a:t>Preliminary Assessment : Unidentified Aerial Phenomena</a:t>
          </a:r>
          <a:endParaRPr lang="en-US" sz="1600" b="1" kern="1200">
            <a:solidFill>
              <a:schemeClr val="tx1"/>
            </a:solidFill>
            <a:effectLst>
              <a:outerShdw blurRad="38100" dist="38100" dir="2700000" algn="tl">
                <a:srgbClr val="000000">
                  <a:alpha val="43137"/>
                </a:srgbClr>
              </a:outerShdw>
            </a:effectLst>
          </a:endParaRPr>
        </a:p>
      </dsp:txBody>
      <dsp:txXfrm>
        <a:off x="9201149" y="2958909"/>
        <a:ext cx="1314450" cy="1392428"/>
      </dsp:txXfrm>
    </dsp:sp>
    <dsp:sp modelId="{4CDCA5F0-DB99-4D23-8FBA-B625783392DB}">
      <dsp:nvSpPr>
        <dsp:cNvPr id="0" name=""/>
        <dsp:cNvSpPr/>
      </dsp:nvSpPr>
      <dsp:spPr>
        <a:xfrm>
          <a:off x="9858374" y="2436749"/>
          <a:ext cx="0" cy="435133"/>
        </a:xfrm>
        <a:prstGeom prst="line">
          <a:avLst/>
        </a:prstGeom>
        <a:noFill/>
        <a:ln w="1270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430A392C-95DD-49F1-927E-6EF0BD78E0B5}">
      <dsp:nvSpPr>
        <dsp:cNvPr id="0" name=""/>
        <dsp:cNvSpPr/>
      </dsp:nvSpPr>
      <dsp:spPr>
        <a:xfrm>
          <a:off x="9814861" y="2871883"/>
          <a:ext cx="87026" cy="8702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16/7/layout/HexagonTimeline">
  <dgm:title val="Hexagon Timeline"/>
  <dgm:desc val="Use to show a list of events in chronological order. An invisible box contains the description while the date is shown in hexagons, except for the first and last node where the date is shown in a home shape. It can display large amount of text with medium length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Parent1" val="20"/>
      <dgm:constr type="primFontSz" for="des" forName="Childtext1" val="20"/>
      <dgm:constr type="primFontSz" for="des" forName="Childtext1" refType="primFontSz" refFor="des" refForName="Parent1" op="lte"/>
      <dgm:constr type="w" for="ch" forName="composite" refType="w"/>
      <dgm:constr type="h" for="ch" forName="composite" refType="h"/>
      <dgm:constr type="w" for="ch" forName="spaceBetweenRectangles" refType="w" fact="0"/>
      <dgm:constr type="h" for="ch" forName="spaceBetweenRectangles" refType="h" fact="0"/>
      <dgm:constr type="primFontSz" for="des" forName="Parent1" op="equ"/>
      <dgm:constr type="primFontSz" for="des" forName="Childtext1" op="equ"/>
    </dgm:constrLst>
    <dgm:forEach name="nodesForEach" axis="ch" ptType="node">
      <dgm:layoutNode name="composite">
        <dgm:alg type="composite"/>
        <dgm:shape xmlns:r="http://schemas.openxmlformats.org/officeDocument/2006/relationships" r:blip="">
          <dgm:adjLst/>
        </dgm:shape>
        <dgm:choose name="casesForSnakingLogic">
          <dgm:if name="Name7" axis="self" ptType="node" func="posOdd" op="equ" val="1">
            <dgm:constrLst>
              <dgm:constr type="w" for="ch" forName="Parent1" refType="w" fact="0.72"/>
              <dgm:constr type="ctrY" for="ch" forName="Parent1" refType="h" fact="0.5"/>
              <dgm:constr type="h" for="ch" forName="Parent1" refType="h" fact="0.12"/>
              <dgm:constr type="l" for="ch" forName="Parent1" refType="w" fact="0.14"/>
              <dgm:constr type="w" for="ch" forName="Childtext1" refType="w"/>
              <dgm:constr type="h" for="ch" forName="Childtext1" refType="h" fact="0.32"/>
              <dgm:constr type="t" for="ch" forName="Childtext1" refType="h" fact="0"/>
              <dgm:constr type="w" for="ch" forName="ConnectLine"/>
              <dgm:constr type="h" for="ch" forName="ConnectLine" refType="h" fact="0.1"/>
              <dgm:constr type="b" for="ch" forName="ConnectLine" refType="t" refFor="ch" refForName="Parent1"/>
              <dgm:constr type="ctrX" for="ch" forName="ConnectLine" refType="w" fact="0.5"/>
              <dgm:constr type="w" for="ch" forName="ConnectLineEnd" refType="h" fact="0.02"/>
              <dgm:constr type="h" for="ch" forName="ConnectLineEnd" refType="h" fact="0.02"/>
              <dgm:constr type="b" for="ch" forName="ConnectLineEnd" refType="t" refFor="ch" refForName="ConnectLine"/>
              <dgm:constr type="ctrX" for="ch" forName="ConnectLineEnd" refType="ctrX" refFor="ch" refForName="ConnectLine"/>
              <dgm:constr type="w" for="ch" forName="EmptyPane" refType="w"/>
              <dgm:constr type="b" for="ch" forName="EmptyPane" refType="h"/>
              <dgm:constr type="h" for="ch" forName="EmptyPane" refType="h" fact="0.44"/>
            </dgm:constrLst>
          </dgm:if>
          <dgm:else name="Name8">
            <dgm:constrLst>
              <dgm:constr type="w" for="ch" forName="Parent1" refType="w" fact="0.72"/>
              <dgm:constr type="ctrY" for="ch" forName="Parent1" refType="h" fact="0.5"/>
              <dgm:constr type="h" for="ch" forName="Parent1" refType="h" fact="0.12"/>
              <dgm:constr type="l" for="ch" forName="Parent1" refType="w" fact="0.14"/>
              <dgm:constr type="w" for="ch" forName="Childtext1" refType="w"/>
              <dgm:constr type="h" for="ch" forName="Childtext1" refType="h" fact="0.32"/>
              <dgm:constr type="b" for="ch" forName="Childtext1" refType="h"/>
              <dgm:constr type="w" for="ch" forName="ConnectLine"/>
              <dgm:constr type="h" for="ch" forName="ConnectLine" refType="h" fact="0.1"/>
              <dgm:constr type="t" for="ch" forName="ConnectLine" refType="b" refFor="ch" refForName="Parent1"/>
              <dgm:constr type="ctrX" for="ch" forName="ConnectLine" refType="w" fact="0.5"/>
              <dgm:constr type="w" for="ch" forName="ConnectLineEnd" refType="h" fact="0.02"/>
              <dgm:constr type="h" for="ch" forName="ConnectLineEnd" refType="h" fact="0.02"/>
              <dgm:constr type="t" for="ch" forName="ConnectLineEnd" refType="b" refFor="ch" refForName="ConnectLine"/>
              <dgm:constr type="ctrX" for="ch" forName="ConnectLineEnd" refType="ctrX" refFor="ch" refForName="ConnectLine"/>
              <dgm:constr type="w" for="ch" forName="EmptyPane" refType="w"/>
              <dgm:constr type="h" for="ch" forName="EmptyPane" refType="h" fact="0.44"/>
            </dgm:constrLst>
          </dgm:else>
        </dgm:choose>
        <dgm:layoutNode name="Parent1" styleLbl="alignNode1">
          <dgm:varLst>
            <dgm:chMax val="1"/>
            <dgm:chPref val="1"/>
            <dgm:bulletEnabled val="1"/>
          </dgm:varLst>
          <dgm:alg type="tx"/>
          <dgm:choose name="casesForFirstAndLastNode">
            <dgm:if name="startNode" axis="self" ptType="node" func="pos" op="equ" val="1">
              <dgm:choose name="removeLineWhenOnlyOneNode">
                <dgm:if name="ifOnlyOneNode" axis="followSib" ptType="node" func="cnt" op="equ" val="0">
                  <dgm:shape xmlns:r="http://schemas.openxmlformats.org/officeDocument/2006/relationships" type="rect" r:blip="">
                    <dgm:adjLst/>
                  </dgm:shape>
                </dgm:if>
                <dgm:else name="ifMoreThanOneNode">
                  <dgm:choose name="Name18">
                    <dgm:if name="Name19" func="var" arg="dir" op="equ" val="norm">
                      <dgm:shape xmlns:r="http://schemas.openxmlformats.org/officeDocument/2006/relationships" type="homePlate" r:blip="">
                        <dgm:adjLst>
                          <dgm:adj idx="1" val="0.4"/>
                        </dgm:adjLst>
                      </dgm:shape>
                    </dgm:if>
                    <dgm:else name="Name20">
                      <dgm:shape xmlns:r="http://schemas.openxmlformats.org/officeDocument/2006/relationships" rot="180" type="homePlate" r:blip="">
                        <dgm:adjLst>
                          <dgm:adj idx="1" val="0.4"/>
                        </dgm:adjLst>
                      </dgm:shape>
                    </dgm:else>
                  </dgm:choose>
                </dgm:else>
              </dgm:choose>
            </dgm:if>
            <dgm:else name="notStartNode">
              <dgm:choose name="Name22">
                <dgm:if name="Name23" axis="self" ptType="node" func="revPos" op="equ" val="1">
                  <dgm:choose name="Name24">
                    <dgm:if name="Name25" func="var" arg="dir" op="equ" val="norm">
                      <dgm:shape xmlns:r="http://schemas.openxmlformats.org/officeDocument/2006/relationships" rot="180" type="homePlate" r:blip="">
                        <dgm:adjLst>
                          <dgm:adj idx="1" val="0.4"/>
                        </dgm:adjLst>
                      </dgm:shape>
                    </dgm:if>
                    <dgm:else name="Name26">
                      <dgm:shape xmlns:r="http://schemas.openxmlformats.org/officeDocument/2006/relationships" type="homePlate" r:blip="">
                        <dgm:adjLst>
                          <dgm:adj idx="1" val="0.4"/>
                        </dgm:adjLst>
                      </dgm:shape>
                    </dgm:else>
                  </dgm:choose>
                </dgm:if>
                <dgm:else name="Name27">
                  <dgm:shape xmlns:r="http://schemas.openxmlformats.org/officeDocument/2006/relationships" type="hexagon" r:blip="">
                    <dgm:adjLst>
                      <dgm:adj idx="1" val="0.4"/>
                    </dgm:adjLst>
                  </dgm:shape>
                </dgm:else>
              </dgm:choose>
            </dgm:else>
          </dgm:choose>
          <dgm:presOf axis="self" ptType="node"/>
          <dgm:constrLst>
            <dgm:constr type="lMarg" refType="primFontSz" fact="0.6"/>
            <dgm:constr type="rMarg" refType="primFontSz" fact="0.6"/>
            <dgm:constr type="tMarg" refType="primFontSz" fact="0.6"/>
            <dgm:constr type="bMarg" refType="primFontSz" fact="0.6"/>
          </dgm:constrLst>
          <dgm:ruleLst>
            <dgm:rule type="primFontSz" val="11" fact="NaN" max="NaN"/>
          </dgm:ruleLst>
        </dgm:layoutNode>
        <dgm:layoutNode name="Childtext1" styleLbl="revTx" moveWith="Parent1">
          <dgm:varLst>
            <dgm:chMax val="0"/>
            <dgm:chPref val="0"/>
            <dgm:bulletEnabled/>
          </dgm:varLst>
          <dgm:choose name="casesForTxtDirLogic1">
            <dgm:if name="Name77" axis="self" ptType="node" func="posOdd" op="equ" val="1">
              <dgm:alg type="tx">
                <dgm:param type="txAnchorVert" val="b"/>
                <dgm:param type="txAnchorHorz" val="ctr"/>
                <dgm:param type="parTxRTLAlign" val="ctr"/>
                <dgm:param type="parTxLTRAlign" val="ctr"/>
              </dgm:alg>
            </dgm:if>
            <dgm:else name="Name88">
              <dgm:alg type="tx">
                <dgm:param type="txAnchorVert" val="t"/>
                <dgm:param type="txAnchorHorz" val="ctr"/>
                <dgm:param type="parTxRTLAlign" val="ctr"/>
                <dgm:param type="parTxLTRAlign" val="ctr"/>
              </dgm:alg>
            </dgm:else>
          </dgm:choose>
          <dgm:shape xmlns:r="http://schemas.openxmlformats.org/officeDocument/2006/relationships" type="rect" r:blip="">
            <dgm:adjLst/>
          </dgm:shape>
          <dgm:constrLst>
            <dgm:constr type="lMarg"/>
            <dgm:constr type="rMarg"/>
            <dgm:constr type="tMarg" refType="primFontSz" fact="0.7"/>
            <dgm:constr type="bMarg" refType="primFontSz" fact="0.7"/>
          </dgm:constrLst>
          <dgm:presOf axis="ch" ptType="node"/>
          <dgm:ruleLst>
            <dgm:rule type="primFontSz" val="11" fact="NaN" max="NaN"/>
          </dgm:ruleLst>
        </dgm:layoutNode>
        <dgm:layoutNode name="ConnectLine" styleLbl="sibTrans1D1" moveWith="Parent1">
          <dgm:alg type="sp"/>
          <dgm:shape xmlns:r="http://schemas.openxmlformats.org/officeDocument/2006/relationships" type="line" r:blip="">
            <dgm:adjLst/>
            <dgm:extLst>
              <a:ext uri="{B698B0E9-8C71-41B9-8309-B3DCBF30829C}">
                <dgm1612:spPr xmlns:dgm1612="http://schemas.microsoft.com/office/drawing/2016/12/diagram">
                  <a:ln w="12700">
                    <a:prstDash val="dash"/>
                  </a:ln>
                </dgm1612:spPr>
              </a:ext>
            </dgm:extLst>
          </dgm:shape>
          <dgm:presOf/>
          <dgm:constrLst/>
        </dgm:layoutNode>
        <dgm:layoutNode name="ConnectLineEnd" styleLbl="node1" moveWith="Parent1">
          <dgm:alg type="sp"/>
          <dgm:shape xmlns:r="http://schemas.openxmlformats.org/officeDocument/2006/relationships" type="rect" r:blip="">
            <dgm:adjLst/>
          </dgm:shape>
          <dgm:presOf/>
          <dgm:constrLst/>
        </dgm:layoutNode>
        <dgm:layoutNode name="EmptyPane" moveWith="Parent1">
          <dgm:alg type="sp"/>
          <dgm:shape xmlns:r="http://schemas.openxmlformats.org/officeDocument/2006/relationships" r:blip="">
            <dgm:adjLst/>
          </dgm:shape>
          <dgm:presOf/>
          <dgm:constrLst/>
        </dgm:layoutNode>
      </dgm:layoutNode>
      <dgm:forEach name="Name28" axis="followSib" ptType="sibTrans" cnt="1">
        <dgm:layoutNode name="spaceBetweenRectangles" styleLbl="fgAcc1">
          <dgm:alg type="conn">
            <dgm:param type="dim" val="1D"/>
            <dgm:param type="srcNode" val="Parent1"/>
            <dgm:param type="dstNode" val="Parent1"/>
            <dgm:param type="begPts" val="midR"/>
            <dgm:param type="endPts" val="midL"/>
            <dgm:param type="endSty" val="noArr"/>
          </dgm:alg>
          <dgm:shape xmlns:r="http://schemas.openxmlformats.org/officeDocument/2006/relationships" type="conn" r:blip="" zOrderOff="-2">
            <dgm:adjLst/>
          </dgm:shape>
          <dgm:presOf/>
          <dgm:constrLst>
            <dgm:constr type="connDist"/>
            <dgm:constr type="begPad"/>
            <dgm:constr type="endPad"/>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C6179A-0CE8-4BCF-BCB0-76E0384CC36B}" type="datetimeFigureOut">
              <a:rPr lang="en-ID" smtClean="0"/>
              <a:t>11/08/2021</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5CB872-BD4F-48F3-B358-B48343967C30}" type="slidenum">
              <a:rPr lang="en-ID" smtClean="0"/>
              <a:t>‹#›</a:t>
            </a:fld>
            <a:endParaRPr lang="en-ID"/>
          </a:p>
        </p:txBody>
      </p:sp>
    </p:spTree>
    <p:extLst>
      <p:ext uri="{BB962C8B-B14F-4D97-AF65-F5344CB8AC3E}">
        <p14:creationId xmlns:p14="http://schemas.microsoft.com/office/powerpoint/2010/main" val="34259663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en.wikipedia.org/wiki/Advanced_Aerospace_Threat_Identification_Progra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navair.navy.mil/foia/documents"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anose="05000000000000000000" pitchFamily="2" charset="2"/>
              <a:buChar char="q"/>
            </a:pPr>
            <a:r>
              <a:rPr lang="en-US" sz="1400">
                <a:solidFill>
                  <a:srgbClr val="FFFFFF"/>
                </a:solidFill>
              </a:rPr>
              <a:t>2004 (Chris Mellon)</a:t>
            </a:r>
          </a:p>
          <a:p>
            <a:pPr lvl="1">
              <a:buFont typeface="Wingdings" panose="05000000000000000000" pitchFamily="2" charset="2"/>
              <a:buChar char="ü"/>
            </a:pPr>
            <a:r>
              <a:rPr lang="en-ID" sz="1400">
                <a:solidFill>
                  <a:srgbClr val="FFFFFF"/>
                </a:solidFill>
                <a:latin typeface="Arial" panose="020B0604020202020204" pitchFamily="34" charset="0"/>
              </a:rPr>
              <a:t>November 14, 2004</a:t>
            </a:r>
          </a:p>
          <a:p>
            <a:pPr lvl="1">
              <a:buFont typeface="Wingdings" panose="05000000000000000000" pitchFamily="2" charset="2"/>
              <a:buChar char="ü"/>
            </a:pPr>
            <a:r>
              <a:rPr lang="en-ID" sz="1400" i="0">
                <a:solidFill>
                  <a:srgbClr val="FFFFFF"/>
                </a:solidFill>
                <a:latin typeface="Arial" panose="020B0604020202020204" pitchFamily="34" charset="0"/>
              </a:rPr>
              <a:t>Commander David Fravor</a:t>
            </a:r>
            <a:endParaRPr lang="en-US" sz="1400" i="0">
              <a:solidFill>
                <a:srgbClr val="FFFFFF"/>
              </a:solidFill>
              <a:latin typeface="Arial" panose="020B0604020202020204" pitchFamily="34" charset="0"/>
            </a:endParaRPr>
          </a:p>
          <a:p>
            <a:pPr lvl="1">
              <a:buFont typeface="Wingdings" panose="05000000000000000000" pitchFamily="2" charset="2"/>
              <a:buChar char="ü"/>
            </a:pPr>
            <a:r>
              <a:rPr lang="en-US" sz="1400">
                <a:solidFill>
                  <a:srgbClr val="FFFFFF"/>
                </a:solidFill>
              </a:rPr>
              <a:t>USS Nimitz </a:t>
            </a:r>
          </a:p>
          <a:p>
            <a:pPr lvl="1">
              <a:buFont typeface="Wingdings" panose="05000000000000000000" pitchFamily="2" charset="2"/>
              <a:buChar char="ü"/>
            </a:pPr>
            <a:r>
              <a:rPr lang="en-US" sz="1400">
                <a:solidFill>
                  <a:srgbClr val="FFFFFF"/>
                </a:solidFill>
              </a:rPr>
              <a:t>Coast of Southern California</a:t>
            </a:r>
          </a:p>
          <a:p>
            <a:pPr lvl="1">
              <a:buFont typeface="Wingdings" panose="05000000000000000000" pitchFamily="2" charset="2"/>
              <a:buChar char="ü"/>
            </a:pPr>
            <a:r>
              <a:rPr lang="en-US" sz="1400">
                <a:solidFill>
                  <a:srgbClr val="FFFFFF"/>
                </a:solidFill>
              </a:rPr>
              <a:t>FLIR (Tic Tac) Video</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1400">
                <a:solidFill>
                  <a:srgbClr val="FFFFFF"/>
                </a:solidFill>
              </a:rPr>
              <a:t>2014-2015 (Chris Mellon)</a:t>
            </a:r>
          </a:p>
          <a:p>
            <a:pPr lvl="1">
              <a:buFont typeface="Wingdings" panose="05000000000000000000" pitchFamily="2" charset="2"/>
              <a:buChar char="ü"/>
            </a:pPr>
            <a:r>
              <a:rPr lang="en-US" sz="1400">
                <a:solidFill>
                  <a:srgbClr val="FFFFFF"/>
                </a:solidFill>
              </a:rPr>
              <a:t> USS Theodore Roosevelt</a:t>
            </a:r>
          </a:p>
          <a:p>
            <a:pPr lvl="1">
              <a:buFont typeface="Wingdings" panose="05000000000000000000" pitchFamily="2" charset="2"/>
              <a:buChar char="ü"/>
            </a:pPr>
            <a:r>
              <a:rPr lang="en-US" sz="1400">
                <a:solidFill>
                  <a:srgbClr val="FFFFFF"/>
                </a:solidFill>
              </a:rPr>
              <a:t>East Coast</a:t>
            </a:r>
          </a:p>
          <a:p>
            <a:pPr lvl="1">
              <a:buFont typeface="Wingdings" panose="05000000000000000000" pitchFamily="2" charset="2"/>
              <a:buChar char="ü"/>
            </a:pPr>
            <a:r>
              <a:rPr lang="en-US" sz="1400">
                <a:solidFill>
                  <a:srgbClr val="FFFFFF"/>
                </a:solidFill>
              </a:rPr>
              <a:t>GIMBAL Video</a:t>
            </a:r>
          </a:p>
          <a:p>
            <a:pPr lvl="1">
              <a:buFont typeface="Wingdings" panose="05000000000000000000" pitchFamily="2" charset="2"/>
              <a:buChar char="ü"/>
            </a:pPr>
            <a:r>
              <a:rPr lang="en-US" sz="1400">
                <a:solidFill>
                  <a:srgbClr val="FFFFFF"/>
                </a:solidFill>
              </a:rPr>
              <a:t>GOFAST Video</a:t>
            </a:r>
          </a:p>
          <a:p>
            <a:pPr>
              <a:buFont typeface="Wingdings" panose="05000000000000000000" pitchFamily="2" charset="2"/>
              <a:buChar char="q"/>
            </a:pPr>
            <a:r>
              <a:rPr lang="en-US" sz="1400">
                <a:solidFill>
                  <a:srgbClr val="FFFFFF"/>
                </a:solidFill>
              </a:rPr>
              <a:t>2019 (Jeremy Corbell, teman dekat George Knapp)</a:t>
            </a:r>
          </a:p>
          <a:p>
            <a:pPr lvl="1">
              <a:buFont typeface="Wingdings" panose="05000000000000000000" pitchFamily="2" charset="2"/>
              <a:buChar char="ü"/>
            </a:pPr>
            <a:r>
              <a:rPr lang="en-US" sz="1400">
                <a:solidFill>
                  <a:srgbClr val="FFFFFF"/>
                </a:solidFill>
              </a:rPr>
              <a:t>USS Russel</a:t>
            </a:r>
          </a:p>
          <a:p>
            <a:pPr lvl="2">
              <a:buFont typeface="Wingdings" panose="05000000000000000000" pitchFamily="2" charset="2"/>
              <a:buChar char="Ø"/>
            </a:pPr>
            <a:r>
              <a:rPr lang="en-US" sz="1400">
                <a:solidFill>
                  <a:srgbClr val="FFFFFF"/>
                </a:solidFill>
              </a:rPr>
              <a:t>Pyramidal, Sphere, Acorn, Metallic Blimp, </a:t>
            </a:r>
          </a:p>
          <a:p>
            <a:pPr lvl="1">
              <a:buFont typeface="Wingdings" panose="05000000000000000000" pitchFamily="2" charset="2"/>
              <a:buChar char="ü"/>
            </a:pPr>
            <a:r>
              <a:rPr lang="en-US" sz="1400">
                <a:solidFill>
                  <a:srgbClr val="FFFFFF"/>
                </a:solidFill>
              </a:rPr>
              <a:t>USS Omaha</a:t>
            </a:r>
          </a:p>
          <a:p>
            <a:pPr lvl="2">
              <a:buFont typeface="Wingdings" panose="05000000000000000000" pitchFamily="2" charset="2"/>
              <a:buChar char="Ø"/>
            </a:pPr>
            <a:r>
              <a:rPr lang="en-US" sz="1400">
                <a:solidFill>
                  <a:srgbClr val="FFFFFF"/>
                </a:solidFill>
              </a:rPr>
              <a:t>Sphere</a:t>
            </a:r>
          </a:p>
          <a:p>
            <a:endParaRPr lang="en-ID"/>
          </a:p>
        </p:txBody>
      </p:sp>
      <p:sp>
        <p:nvSpPr>
          <p:cNvPr id="4" name="Slide Number Placeholder 3"/>
          <p:cNvSpPr>
            <a:spLocks noGrp="1"/>
          </p:cNvSpPr>
          <p:nvPr>
            <p:ph type="sldNum" sz="quarter" idx="5"/>
          </p:nvPr>
        </p:nvSpPr>
        <p:spPr/>
        <p:txBody>
          <a:bodyPr/>
          <a:lstStyle/>
          <a:p>
            <a:fld id="{605CB872-BD4F-48F3-B358-B48343967C30}" type="slidenum">
              <a:rPr lang="en-ID" smtClean="0"/>
              <a:t>3</a:t>
            </a:fld>
            <a:endParaRPr lang="en-ID"/>
          </a:p>
        </p:txBody>
      </p:sp>
    </p:spTree>
    <p:extLst>
      <p:ext uri="{BB962C8B-B14F-4D97-AF65-F5344CB8AC3E}">
        <p14:creationId xmlns:p14="http://schemas.microsoft.com/office/powerpoint/2010/main" val="16532889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anose="05000000000000000000" pitchFamily="2" charset="2"/>
              <a:buChar char="q"/>
            </a:pPr>
            <a:r>
              <a:rPr lang="en-ID" sz="1200"/>
              <a:t>Harold E. Puthoff (lahir 20 Juni 1936) adalah seorang insinyur dan parapsikolog Amerika. </a:t>
            </a:r>
          </a:p>
          <a:p>
            <a:pPr>
              <a:buFont typeface="Wingdings" panose="05000000000000000000" pitchFamily="2" charset="2"/>
              <a:buChar char="q"/>
            </a:pPr>
            <a:r>
              <a:rPr lang="en-ID" sz="1200"/>
              <a:t>Pada tahun 1967, Puthoff memperoleh gelar Ph.D. di bidang teknik listrik dari Universitas Stanford. Dia kemudian menemukan paten untuk  tunable lasers dan electron beam devices. Dia merupakan co-author (dengan R. Pantell) untuk buku Fundamentals of Quantum Electronics (Wiley, 1969). Puthoff juga menerbitkan makalah tentang polarizable vacuum (PV) dan topik-topik stochastic electrodynamics, yang merupakan contoh pendekatan alternatif untuk general relativity dan quantum mechanics.</a:t>
            </a:r>
          </a:p>
          <a:p>
            <a:pPr>
              <a:buFont typeface="Wingdings" panose="05000000000000000000" pitchFamily="2" charset="2"/>
              <a:buChar char="q"/>
            </a:pPr>
            <a:r>
              <a:rPr lang="en-ID" sz="1200"/>
              <a:t>Pada 1970-an dan 80-an Puthoff mengarahkan program yang didanai CIA / DIA di SRI International untuk menyelidiki kemampuan paranorma. Puthoff berkolaborasi dengan Russell Targ, Uri Geller, Ingo Swann, Pat Price, Joseph McMoneagle dan lain-lain, dalam Proyek Stargate yang berfokus di Remote Viewing. </a:t>
            </a:r>
          </a:p>
          <a:p>
            <a:pPr>
              <a:buFont typeface="Wingdings" panose="05000000000000000000" pitchFamily="2" charset="2"/>
              <a:buChar char="q"/>
            </a:pPr>
            <a:r>
              <a:rPr lang="en-ID" sz="1200"/>
              <a:t>Pada tahun 1985, Puthoff  mendirikan EarthTech International dan Institute for Advanced Studies di Austin (IASA. IASA mengejar ide-ide yang menurut Puthoff menarik khususnya terkait dengan pembangkit energi dan propulsi ruang angkasa.</a:t>
            </a:r>
          </a:p>
          <a:p>
            <a:pPr>
              <a:buFont typeface="Wingdings" panose="05000000000000000000" pitchFamily="2" charset="2"/>
              <a:buChar char="q"/>
            </a:pPr>
            <a:r>
              <a:rPr lang="en-ID" sz="1200"/>
              <a:t>Pada tahun 1995 Hal Puthoff ikut mendirikan NIDS (National Institute for Discovery Science) bersama-sama dengan Robert Bigelow.</a:t>
            </a:r>
          </a:p>
          <a:p>
            <a:pPr>
              <a:buFont typeface="Wingdings" panose="05000000000000000000" pitchFamily="2" charset="2"/>
              <a:buChar char="q"/>
            </a:pPr>
            <a:r>
              <a:rPr lang="en-ID" sz="1200"/>
              <a:t>Pada tahun 2017 Hal Puthof ikut mendirikan TTSA (To The  Stars Academy) bersama-sama dengan Tom DeLonge.</a:t>
            </a:r>
          </a:p>
          <a:p>
            <a:endParaRPr lang="en-ID"/>
          </a:p>
        </p:txBody>
      </p:sp>
      <p:sp>
        <p:nvSpPr>
          <p:cNvPr id="4" name="Slide Number Placeholder 3"/>
          <p:cNvSpPr>
            <a:spLocks noGrp="1"/>
          </p:cNvSpPr>
          <p:nvPr>
            <p:ph type="sldNum" sz="quarter" idx="5"/>
          </p:nvPr>
        </p:nvSpPr>
        <p:spPr/>
        <p:txBody>
          <a:bodyPr/>
          <a:lstStyle/>
          <a:p>
            <a:fld id="{605CB872-BD4F-48F3-B358-B48343967C30}" type="slidenum">
              <a:rPr lang="en-ID" smtClean="0"/>
              <a:t>14</a:t>
            </a:fld>
            <a:endParaRPr lang="en-ID"/>
          </a:p>
        </p:txBody>
      </p:sp>
    </p:spTree>
    <p:extLst>
      <p:ext uri="{BB962C8B-B14F-4D97-AF65-F5344CB8AC3E}">
        <p14:creationId xmlns:p14="http://schemas.microsoft.com/office/powerpoint/2010/main" val="33064555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anose="05000000000000000000" pitchFamily="2" charset="2"/>
              <a:buChar char="q"/>
            </a:pPr>
            <a:r>
              <a:rPr lang="en-ID" sz="1200"/>
              <a:t>Luis Elizondo pernah bekerja sebagai US Army Counter Intelligence Special Agent dan pegawai </a:t>
            </a:r>
            <a:r>
              <a:rPr lang="en-US" sz="1200"/>
              <a:t>Office of the Under Secretary of Defense for Intelligence</a:t>
            </a:r>
            <a:r>
              <a:rPr lang="en-ID" sz="1200"/>
              <a:t>. Setelah mengundurkan diri pada tahun 2017, ia bergabung dengan perusahaan To The Stars Academy (TTSA) sebagai Director of Global Security and Sepecial Programs. Elizondo meninggalkan TTSA di akhir tahun 2020. Di juga membintangi film dokumen History Channel Unidentified: Inside America's UFO Investigation yang diproduksi oleh TTSA.</a:t>
            </a:r>
          </a:p>
          <a:p>
            <a:pPr>
              <a:buFont typeface="Wingdings" panose="05000000000000000000" pitchFamily="2" charset="2"/>
              <a:buChar char="q"/>
            </a:pPr>
            <a:r>
              <a:rPr lang="en-ID" sz="1200"/>
              <a:t>Dari tahun 2008 sampai pengunduran dirinya di tahun 2017, Elizondo bekerja di Office of the Under Secretary of Defense for Intelligence (Pentagon). Pada saat yang sama Elizondo adalah juga direktur Advanced Aerospace Threat Identification Program (AATIP) yang sekarang sudah dibubarkan. AATIP  merupakan Program Akses Khusus (Special Access Program) dengan dana $ 22 juta yang diprakarsai oleh Defense Intelligence Agency (DIA) untuk mempelajari unidentified aerial phenomena (UAP). </a:t>
            </a:r>
          </a:p>
          <a:p>
            <a:endParaRPr lang="en-ID"/>
          </a:p>
        </p:txBody>
      </p:sp>
      <p:sp>
        <p:nvSpPr>
          <p:cNvPr id="4" name="Slide Number Placeholder 3"/>
          <p:cNvSpPr>
            <a:spLocks noGrp="1"/>
          </p:cNvSpPr>
          <p:nvPr>
            <p:ph type="sldNum" sz="quarter" idx="5"/>
          </p:nvPr>
        </p:nvSpPr>
        <p:spPr/>
        <p:txBody>
          <a:bodyPr/>
          <a:lstStyle/>
          <a:p>
            <a:fld id="{605CB872-BD4F-48F3-B358-B48343967C30}" type="slidenum">
              <a:rPr lang="en-ID" smtClean="0"/>
              <a:t>15</a:t>
            </a:fld>
            <a:endParaRPr lang="en-ID"/>
          </a:p>
        </p:txBody>
      </p:sp>
    </p:spTree>
    <p:extLst>
      <p:ext uri="{BB962C8B-B14F-4D97-AF65-F5344CB8AC3E}">
        <p14:creationId xmlns:p14="http://schemas.microsoft.com/office/powerpoint/2010/main" val="7546018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anose="05000000000000000000" pitchFamily="2" charset="2"/>
              <a:buChar char="q"/>
            </a:pPr>
            <a:r>
              <a:rPr lang="en-ID" sz="1200"/>
              <a:t>Christopher Karl Mellon (lahir 2 Oktober 1957), adalah mantan </a:t>
            </a:r>
            <a:r>
              <a:rPr lang="en-US" sz="1200"/>
              <a:t>Deputy Assistant Secretary of Defense for Intelligence </a:t>
            </a:r>
            <a:r>
              <a:rPr lang="en-ID" sz="1200"/>
              <a:t>di pemerintahan Clinton dan George W. Bush dan kemudian bekerja di Security and Information Operations. Dia sebelumnya menjabat sebagai </a:t>
            </a:r>
            <a:r>
              <a:rPr lang="en-US" sz="1200"/>
              <a:t>Staff Director of the United States Senate Select Committee on Intelligence</a:t>
            </a:r>
            <a:r>
              <a:rPr lang="en-ID" sz="1200"/>
              <a:t>.</a:t>
            </a:r>
          </a:p>
          <a:p>
            <a:pPr>
              <a:buFont typeface="Wingdings" panose="05000000000000000000" pitchFamily="2" charset="2"/>
              <a:buChar char="q"/>
            </a:pPr>
            <a:r>
              <a:rPr lang="en-ID" sz="1200"/>
              <a:t>Mellon pernah bekerja dengan Leslie Kean di sebuah organisasi UFO dalam perusahaan To The Stars Academy of Arts &amp; Sciences (TTSA). Jabatan Mellon di TTSA adalah Chief of Policy and Scientific Advisory Board. Mellon Bersama denan Luiz Elizondo membantu dalam produksi serial acara Unidentified: Inside America's UFO Investigation yang didistribusikan oleh jaringan televisi kabel History Channel.</a:t>
            </a:r>
          </a:p>
          <a:p>
            <a:pPr>
              <a:buFont typeface="Wingdings" panose="05000000000000000000" pitchFamily="2" charset="2"/>
              <a:buChar char="q"/>
            </a:pPr>
            <a:r>
              <a:rPr lang="en-ID" sz="1200"/>
              <a:t>Mellon ditampilkan dalam film dokumenter UFO yang berjudulThe Phenomenon (2020). Dalam film dokumentertersebut Mellon menyatakan bahwa dia adalah sumber yang menyediakan tiga video UFO Pentagon yang terkenal tersebut. Video-video itu dipublikasikan di New York Times pada  tanggal 17 Desember 2017 dalam artikel yang berjudul "Glowing Auras and Black Money': </a:t>
            </a:r>
            <a:r>
              <a:rPr lang="en-US" sz="1200"/>
              <a:t>The Pentagon’s Mysterious UFO Program</a:t>
            </a:r>
            <a:r>
              <a:rPr lang="en-ID" sz="1200"/>
              <a:t>". Dalam film dokumenter itu, Mellon mengklaim dia bertemu dengan seorang individu yang tidak disebutkan namanya di tempat parkir Pentagon dan diberikan sebuah paket berisi tiga video yang direkam oleh pilot Angkatan Laut AS antara tahun 2004 dan 2015.</a:t>
            </a:r>
          </a:p>
          <a:p>
            <a:pPr>
              <a:buFont typeface="Wingdings" panose="05000000000000000000" pitchFamily="2" charset="2"/>
              <a:buChar char="q"/>
            </a:pPr>
            <a:r>
              <a:rPr lang="en-ID" sz="1200"/>
              <a:t>Mellon tampil di episode #1645 Joe Rogan Experience pada tanggal 5 Mei 2021.</a:t>
            </a:r>
          </a:p>
          <a:p>
            <a:endParaRPr lang="en-ID"/>
          </a:p>
        </p:txBody>
      </p:sp>
      <p:sp>
        <p:nvSpPr>
          <p:cNvPr id="4" name="Slide Number Placeholder 3"/>
          <p:cNvSpPr>
            <a:spLocks noGrp="1"/>
          </p:cNvSpPr>
          <p:nvPr>
            <p:ph type="sldNum" sz="quarter" idx="5"/>
          </p:nvPr>
        </p:nvSpPr>
        <p:spPr/>
        <p:txBody>
          <a:bodyPr/>
          <a:lstStyle/>
          <a:p>
            <a:fld id="{605CB872-BD4F-48F3-B358-B48343967C30}" type="slidenum">
              <a:rPr lang="en-ID" smtClean="0"/>
              <a:t>16</a:t>
            </a:fld>
            <a:endParaRPr lang="en-ID"/>
          </a:p>
        </p:txBody>
      </p:sp>
    </p:spTree>
    <p:extLst>
      <p:ext uri="{BB962C8B-B14F-4D97-AF65-F5344CB8AC3E}">
        <p14:creationId xmlns:p14="http://schemas.microsoft.com/office/powerpoint/2010/main" val="31751088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anose="05000000000000000000" pitchFamily="2" charset="2"/>
              <a:buChar char="q"/>
            </a:pPr>
            <a:r>
              <a:rPr lang="en-ID" sz="1200"/>
              <a:t>Stephen  Justice adalah salah satu pakar teknologi penerbangan paling dihormati di AS. Dia pernah bekerja sebagai direktur Advance Systems Development di divisi Skunk Works Lockheed Martin. Di situ dia memimpin penelitian dan pengembangan program rahasia untuk militer AS. Stephen Justince memiliki pengalaman kerja 39 tahun di bidang industri pertahanan kedirgantaraan. Sebagian besar pencapaian karirnya masih belum diakui. Di Lockheed Martin dia memimpin sebuah tim yang bertujuan untuk memahami teknologi canggih yang menggerakkan “pesawat-pesawat tak dikenal”.</a:t>
            </a:r>
          </a:p>
          <a:p>
            <a:pPr>
              <a:buFont typeface="Wingdings" panose="05000000000000000000" pitchFamily="2" charset="2"/>
              <a:buChar char="q"/>
            </a:pPr>
            <a:r>
              <a:rPr lang="en-ID" sz="1200"/>
              <a:t>Pada tahun 2017  Stephen Justice bergabung ke perusahaan To The Stars Academy Arts and Science sebagai Head of Advanced Programs and Technology</a:t>
            </a:r>
          </a:p>
          <a:p>
            <a:pPr>
              <a:buFont typeface="Wingdings" panose="05000000000000000000" pitchFamily="2" charset="2"/>
              <a:buChar char="q"/>
            </a:pPr>
            <a:endParaRPr lang="en-ID" sz="1200"/>
          </a:p>
          <a:p>
            <a:endParaRPr lang="en-ID"/>
          </a:p>
        </p:txBody>
      </p:sp>
      <p:sp>
        <p:nvSpPr>
          <p:cNvPr id="4" name="Slide Number Placeholder 3"/>
          <p:cNvSpPr>
            <a:spLocks noGrp="1"/>
          </p:cNvSpPr>
          <p:nvPr>
            <p:ph type="sldNum" sz="quarter" idx="5"/>
          </p:nvPr>
        </p:nvSpPr>
        <p:spPr/>
        <p:txBody>
          <a:bodyPr/>
          <a:lstStyle/>
          <a:p>
            <a:fld id="{605CB872-BD4F-48F3-B358-B48343967C30}" type="slidenum">
              <a:rPr lang="en-ID" smtClean="0"/>
              <a:t>17</a:t>
            </a:fld>
            <a:endParaRPr lang="en-ID"/>
          </a:p>
        </p:txBody>
      </p:sp>
    </p:spTree>
    <p:extLst>
      <p:ext uri="{BB962C8B-B14F-4D97-AF65-F5344CB8AC3E}">
        <p14:creationId xmlns:p14="http://schemas.microsoft.com/office/powerpoint/2010/main" val="25270042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anose="05000000000000000000" pitchFamily="2" charset="2"/>
              <a:buChar char="q"/>
            </a:pPr>
            <a:r>
              <a:rPr lang="en-ID" sz="1200"/>
              <a:t>Jim Semivan pensiun pada –tahun 2007 setelah 25 tahun berkarir dalam Central Inteligence Agency (CIA) pada bagian National Clandestine Service.  Pada saat pensiun dia adalah anggota dari CIA's Senior Intelligence Service. Jim Semivan sudah menjalani beberapa kali tur masa dinas di luar negeri dan domestik selain itu dia juga pernah menjabat posisi manajemen senior di markas CIA. Dia adalah penerima dari Agency's Career Intelligence Medal.</a:t>
            </a:r>
          </a:p>
          <a:p>
            <a:pPr>
              <a:buFont typeface="Wingdings" panose="05000000000000000000" pitchFamily="2" charset="2"/>
              <a:buChar char="q"/>
            </a:pPr>
            <a:r>
              <a:rPr lang="en-ID" sz="1200"/>
              <a:t>Pada tahun 2017 Jim Semivan bergabung dengan perusahaan To The Stars Academy Arts and Science dan menjabat posisi Director of Operations.</a:t>
            </a:r>
          </a:p>
          <a:p>
            <a:endParaRPr lang="en-ID"/>
          </a:p>
        </p:txBody>
      </p:sp>
      <p:sp>
        <p:nvSpPr>
          <p:cNvPr id="4" name="Slide Number Placeholder 3"/>
          <p:cNvSpPr>
            <a:spLocks noGrp="1"/>
          </p:cNvSpPr>
          <p:nvPr>
            <p:ph type="sldNum" sz="quarter" idx="5"/>
          </p:nvPr>
        </p:nvSpPr>
        <p:spPr/>
        <p:txBody>
          <a:bodyPr/>
          <a:lstStyle/>
          <a:p>
            <a:fld id="{605CB872-BD4F-48F3-B358-B48343967C30}" type="slidenum">
              <a:rPr lang="en-ID" smtClean="0"/>
              <a:t>18</a:t>
            </a:fld>
            <a:endParaRPr lang="en-ID"/>
          </a:p>
        </p:txBody>
      </p:sp>
    </p:spTree>
    <p:extLst>
      <p:ext uri="{BB962C8B-B14F-4D97-AF65-F5344CB8AC3E}">
        <p14:creationId xmlns:p14="http://schemas.microsoft.com/office/powerpoint/2010/main" val="31152930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History</a:t>
            </a:r>
          </a:p>
          <a:p>
            <a:pPr marL="0" marR="0" lvl="0" indent="0" algn="l" defTabSz="914400" rtl="0" eaLnBrk="1" fontAlgn="auto" latinLnBrk="0" hangingPunct="1">
              <a:lnSpc>
                <a:spcPct val="100000"/>
              </a:lnSpc>
              <a:spcBef>
                <a:spcPts val="0"/>
              </a:spcBef>
              <a:spcAft>
                <a:spcPts val="0"/>
              </a:spcAft>
              <a:buClrTx/>
              <a:buSzTx/>
              <a:buFontTx/>
              <a:buNone/>
              <a:tabLst/>
              <a:defRPr/>
            </a:pPr>
            <a:r>
              <a:rPr lang="en-ID" sz="1200"/>
              <a:t>Perusahaan ini didirikan pada tahun 2017 oleh Jim Semivanl Harold E. Puthoff; dan Tom DeLonge. Divisi  Entertainment dibentuk dengan mengakuisisi perusahaan media DeLonge sebelumnya, To the Stars, Inc.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D" sz="120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The VAULT</a:t>
            </a:r>
          </a:p>
          <a:p>
            <a:pPr>
              <a:buFont typeface="Wingdings" panose="05000000000000000000" pitchFamily="2" charset="2"/>
              <a:buChar char="q"/>
            </a:pPr>
            <a:r>
              <a:rPr lang="en-ID" sz="1200"/>
              <a:t>"Virtual Analytics UAP Learning Tool" (VAULT) adalah database penampakan UFO yang dapat dilihat oleh publik. Tim VAULT mengumpulkan, menganalisis, dan menyediakan otentikasi penampakan UFO, yang paling terkenal dilaporkan di media sebagai diperoleh melalui materi pemerintah yang tidak diklasifikasikan.</a:t>
            </a:r>
          </a:p>
          <a:p>
            <a:pPr>
              <a:buFont typeface="Wingdings" panose="05000000000000000000" pitchFamily="2" charset="2"/>
              <a:buChar char="q"/>
            </a:pPr>
            <a:r>
              <a:rPr lang="en-ID" sz="1200"/>
              <a:t>Tiga video dari VAULT yang diambil selama insiden UFO USS Nimitz dan insiden UFO USS Theodore Roosevelt telah secara publik dikonfirmasi oleh Angkatan Laut AS pada September 2019 sebagai video asli yang diambil oleh pilot-pilot Angkatan Laut. Video-video itu adalah bagian dari kampanye mantan perwira intelijen Luis Elizondo, yang pada saat itu dikaitkan dengan To the Stars, yang mengatakan bahwa dia ingin menjelaskan mengenai Advanced Aerospace Threat Identification Program (AATIP), sebuah operasi rahasia Departemen Pertahanan  yang menganalisa fenomena penampakan UFO. Pada April 2020, rekaman yang  pernah dirilis TTSA kemudian dideklasifikasi dan dirilis secara resmi oleh Angkatan Laut.</a:t>
            </a:r>
          </a:p>
          <a:p>
            <a:pPr>
              <a:buFont typeface="Wingdings" panose="05000000000000000000" pitchFamily="2" charset="2"/>
              <a:buChar char="q"/>
            </a:pPr>
            <a:r>
              <a:rPr lang="en-ID" sz="1200"/>
              <a:t>TTSA dengan bantuan dari Chris Mellon mendekati kongres dan mengatur dengar pendapat rahasia antara anggota-anggota kongres dengan pilot-pilot yang terlibat dalam insiden-insiden tersebut yang bertujuan untuk memahami potensi ancaman terhadap penerbang-penerbang militer Angkatan laut.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endParaRPr lang="en-ID" sz="1200"/>
          </a:p>
          <a:p>
            <a:pPr marL="0" marR="0" lvl="0" indent="0" algn="l" defTabSz="914400" rtl="0" eaLnBrk="1" fontAlgn="auto" latinLnBrk="0" hangingPunct="1">
              <a:lnSpc>
                <a:spcPct val="100000"/>
              </a:lnSpc>
              <a:spcBef>
                <a:spcPts val="0"/>
              </a:spcBef>
              <a:spcAft>
                <a:spcPts val="0"/>
              </a:spcAft>
              <a:buClrTx/>
              <a:buSzTx/>
              <a:buFontTx/>
              <a:buNone/>
              <a:tabLst/>
              <a:defRPr/>
            </a:pPr>
            <a:endParaRPr lang="en-ID" sz="1200"/>
          </a:p>
          <a:p>
            <a:endParaRPr lang="en-US" sz="1200"/>
          </a:p>
          <a:p>
            <a:r>
              <a:rPr lang="en-US" sz="1200"/>
              <a:t>Entertainment</a:t>
            </a:r>
          </a:p>
          <a:p>
            <a:pPr>
              <a:buFont typeface="Wingdings" panose="05000000000000000000" pitchFamily="2" charset="2"/>
              <a:buChar char="q"/>
            </a:pPr>
            <a:r>
              <a:rPr lang="en-ID"/>
              <a:t>Sering disebut sebagai To the Stars Media, menerbitkan album, buku, acara TV, dan film.</a:t>
            </a:r>
          </a:p>
          <a:p>
            <a:pPr>
              <a:buFont typeface="Wingdings" panose="05000000000000000000" pitchFamily="2" charset="2"/>
              <a:buChar char="q"/>
            </a:pPr>
            <a:r>
              <a:rPr lang="en-ID"/>
              <a:t>Proyek besar pertamanya adalah seri History Channel Unidentified: Inside America's UFO Investigation yang di keluarkan pada tahun 2019. </a:t>
            </a:r>
            <a:br>
              <a:rPr lang="en-ID"/>
            </a:br>
            <a:br>
              <a:rPr lang="en-ID"/>
            </a:br>
            <a:r>
              <a:rPr lang="en-US" sz="1200"/>
              <a:t>Science and aerospace</a:t>
            </a:r>
          </a:p>
          <a:p>
            <a:pPr>
              <a:buFont typeface="Wingdings" panose="05000000000000000000" pitchFamily="2" charset="2"/>
              <a:buChar char="q"/>
            </a:pPr>
            <a:r>
              <a:rPr lang="en-ID" sz="1200"/>
              <a:t>Dikhususkan untuk  meneliti Frontier Science yang salah satunya adalah fenomena UFO. Harold E. Puthoff menggambarkan tujuan mereka adalah memiliki teknologi abad ke-25 di abad ini. Salah satu proyek potensial mereka adalah "kendaraan elektromagnetik".</a:t>
            </a:r>
          </a:p>
          <a:p>
            <a:pPr>
              <a:buFont typeface="Wingdings" panose="05000000000000000000" pitchFamily="2" charset="2"/>
              <a:buChar char="q"/>
            </a:pPr>
            <a:r>
              <a:rPr lang="en-ID" sz="1200"/>
              <a:t>Beberapa sumber berpendapat bahwa To the Stars telah menghidupkan Kembali minat publik terhadap fenomena UFO. Untuk karyanya di To the Stars, Tom DeLonge dinobatkan sebagai Peneliti UFO Tahun Ini pada tahun 2017 oleh organisasi perburuan UFO Open Minds.</a:t>
            </a:r>
          </a:p>
          <a:p>
            <a:pPr>
              <a:buFont typeface="Wingdings" panose="05000000000000000000" pitchFamily="2" charset="2"/>
              <a:buChar char="q"/>
            </a:pPr>
            <a:endParaRPr lang="en-ID"/>
          </a:p>
          <a:p>
            <a:pPr>
              <a:buFont typeface="Wingdings" panose="05000000000000000000" pitchFamily="2" charset="2"/>
              <a:buNone/>
            </a:pPr>
            <a:r>
              <a:rPr lang="en-US" sz="1200"/>
              <a:t>ADAM Research Project</a:t>
            </a:r>
          </a:p>
          <a:p>
            <a:pPr>
              <a:buFont typeface="Wingdings" panose="05000000000000000000" pitchFamily="2" charset="2"/>
              <a:buChar char="q"/>
            </a:pPr>
            <a:r>
              <a:rPr lang="en-ID" sz="1200"/>
              <a:t>Project Penelitian ADAM mempromosikan apa yang mereka yakini sebagai logam "luar angkasa" untuk aplikasi komersial dan militer.</a:t>
            </a:r>
          </a:p>
          <a:p>
            <a:pPr>
              <a:buFont typeface="Wingdings" panose="05000000000000000000" pitchFamily="2" charset="2"/>
              <a:buChar char="q"/>
            </a:pPr>
            <a:r>
              <a:rPr lang="en-ID" sz="1200"/>
              <a:t>Pada Juli 2019 TTSA menyatakan telah mengakuisisi dan sedang mempelajari “material eksotis" sebagai bagian dari proyek penelitian Acquisition &amp; Data Analysis of Materials (ADAM). Steve Justice, COO To The Stars dan mantan kepala Advanced Systems di Skunk Works Lockheed Martin mengatakan dalam sebuah pernyataan bahwa "struktur dan komposisi bahan-bahan ini bukan dari aplikasi militer atau komersial yang diketahui" dan bahwa bahan-bahan tersebut akan dipelajari untuk di reverse engineer. Asal material adalah dari berbagai sumber. TTSA telah membayar $35.000 untuk beberapa material tersebut termasuk "enam potong logam Bismut/Magnesium-Zinc" dan sepotong aluminium. </a:t>
            </a:r>
          </a:p>
          <a:p>
            <a:pPr>
              <a:buFont typeface="Wingdings" panose="05000000000000000000" pitchFamily="2" charset="2"/>
              <a:buNone/>
            </a:pPr>
            <a:endParaRPr lang="en-ID"/>
          </a:p>
          <a:p>
            <a:endParaRPr lang="en-US" sz="1200"/>
          </a:p>
          <a:p>
            <a:endParaRPr lang="en-US" sz="1200"/>
          </a:p>
          <a:p>
            <a:r>
              <a:rPr lang="en-US" sz="1200"/>
              <a:t> </a:t>
            </a:r>
            <a:endParaRPr lang="en-ID"/>
          </a:p>
        </p:txBody>
      </p:sp>
      <p:sp>
        <p:nvSpPr>
          <p:cNvPr id="4" name="Slide Number Placeholder 3"/>
          <p:cNvSpPr>
            <a:spLocks noGrp="1"/>
          </p:cNvSpPr>
          <p:nvPr>
            <p:ph type="sldNum" sz="quarter" idx="5"/>
          </p:nvPr>
        </p:nvSpPr>
        <p:spPr/>
        <p:txBody>
          <a:bodyPr/>
          <a:lstStyle/>
          <a:p>
            <a:fld id="{605CB872-BD4F-48F3-B358-B48343967C30}" type="slidenum">
              <a:rPr lang="en-ID" smtClean="0"/>
              <a:t>19</a:t>
            </a:fld>
            <a:endParaRPr lang="en-ID"/>
          </a:p>
        </p:txBody>
      </p:sp>
    </p:spTree>
    <p:extLst>
      <p:ext uri="{BB962C8B-B14F-4D97-AF65-F5344CB8AC3E}">
        <p14:creationId xmlns:p14="http://schemas.microsoft.com/office/powerpoint/2010/main" val="18665720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D">
                <a:hlinkClick r:id="rId3"/>
              </a:rPr>
              <a:t>https://en.wikipedia.org/wiki/Advanced_Aerospace_Threat_Identification_Program</a:t>
            </a:r>
            <a:endParaRPr lang="en-ID"/>
          </a:p>
        </p:txBody>
      </p:sp>
      <p:sp>
        <p:nvSpPr>
          <p:cNvPr id="4" name="Slide Number Placeholder 3"/>
          <p:cNvSpPr>
            <a:spLocks noGrp="1"/>
          </p:cNvSpPr>
          <p:nvPr>
            <p:ph type="sldNum" sz="quarter" idx="5"/>
          </p:nvPr>
        </p:nvSpPr>
        <p:spPr/>
        <p:txBody>
          <a:bodyPr/>
          <a:lstStyle/>
          <a:p>
            <a:fld id="{605CB872-BD4F-48F3-B358-B48343967C30}" type="slidenum">
              <a:rPr lang="en-ID" smtClean="0"/>
              <a:t>20</a:t>
            </a:fld>
            <a:endParaRPr lang="en-ID"/>
          </a:p>
        </p:txBody>
      </p:sp>
    </p:spTree>
    <p:extLst>
      <p:ext uri="{BB962C8B-B14F-4D97-AF65-F5344CB8AC3E}">
        <p14:creationId xmlns:p14="http://schemas.microsoft.com/office/powerpoint/2010/main" val="12880900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anose="05000000000000000000" pitchFamily="2" charset="2"/>
              <a:buChar char="q"/>
            </a:pPr>
            <a:r>
              <a:rPr lang="en-ID" sz="1200" i="1">
                <a:solidFill>
                  <a:srgbClr val="FFFFFF"/>
                </a:solidFill>
              </a:rPr>
              <a:t>Saya pikir yang paling penting adalah kami telah mengidentifikasi beberapa anomali yang sangat sangat menarik dari suatu jenis pesawat sebut saja benda-benda itu sejenis pesawat. Hal-hal yang tidak memiliki area permukaan penerbangan yang jelas, tidak mempunyai bentuk propulsi yang jelas dan bermanuver dengan cara yang ekstrem,  di luar daya tahan kekuatan-g  manusia paling sehat sekalipun atau mahluk  biologis apa pun,  mempunyai kecepatan hipersonik, tingkat pengamatan rendah, gaya angkat positif, sekali lagi benda-benda ini tampaknya menentang hukum aerodinamis ...</a:t>
            </a:r>
          </a:p>
          <a:p>
            <a:pPr>
              <a:buFont typeface="Wingdings" panose="05000000000000000000" pitchFamily="2" charset="2"/>
              <a:buChar char="q"/>
            </a:pPr>
            <a:r>
              <a:rPr lang="en-ID" sz="1200" i="1">
                <a:solidFill>
                  <a:srgbClr val="FFFFFF"/>
                </a:solidFill>
              </a:rPr>
              <a:t>.. ini bukan hanya berdasarkan kesaksian saksi-saksi mata (pilot-pilot  militer Angkatan Laut AS)  melainkan juga didukung oleh keberadaan data elektro-optik yang otentik dan juga data radar yang otentik dan juga didukung oleh kesaksian operator radar dan operator pengontrol lalu lintas udara ...</a:t>
            </a:r>
          </a:p>
          <a:p>
            <a:pPr>
              <a:buFont typeface="Wingdings" panose="05000000000000000000" pitchFamily="2" charset="2"/>
              <a:buChar char="q"/>
            </a:pPr>
            <a:r>
              <a:rPr lang="en-ID" sz="1200" i="1">
                <a:solidFill>
                  <a:srgbClr val="FFFFFF"/>
                </a:solidFill>
              </a:rPr>
              <a:t>... melalui observasi metodologi ilmiah yang  sudah diterapkan  dalam menganalisa fenomena ini maka dapat disimpulkan bahwa "pesawat" ini kalau kita bisa sebut benda-benda ini adalah "pesawat", menampilkan karakteristik-karakteristik yang saat ini tidak dipunyai oleh pesawat-pesawat negara Amerika Serikat atau dari negara asing manapun ....</a:t>
            </a:r>
          </a:p>
          <a:p>
            <a:endParaRPr lang="en-ID"/>
          </a:p>
        </p:txBody>
      </p:sp>
      <p:sp>
        <p:nvSpPr>
          <p:cNvPr id="4" name="Slide Number Placeholder 3"/>
          <p:cNvSpPr>
            <a:spLocks noGrp="1"/>
          </p:cNvSpPr>
          <p:nvPr>
            <p:ph type="sldNum" sz="quarter" idx="5"/>
          </p:nvPr>
        </p:nvSpPr>
        <p:spPr/>
        <p:txBody>
          <a:bodyPr/>
          <a:lstStyle/>
          <a:p>
            <a:fld id="{605CB872-BD4F-48F3-B358-B48343967C30}" type="slidenum">
              <a:rPr lang="en-ID" smtClean="0"/>
              <a:t>21</a:t>
            </a:fld>
            <a:endParaRPr lang="en-ID"/>
          </a:p>
        </p:txBody>
      </p:sp>
    </p:spTree>
    <p:extLst>
      <p:ext uri="{BB962C8B-B14F-4D97-AF65-F5344CB8AC3E}">
        <p14:creationId xmlns:p14="http://schemas.microsoft.com/office/powerpoint/2010/main" val="20842725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anose="05000000000000000000" pitchFamily="2" charset="2"/>
              <a:buChar char="q"/>
            </a:pPr>
            <a:r>
              <a:rPr lang="en-US" sz="1200"/>
              <a:t>Tujuan : Melobi PBB untuk membuat Global UFO Task Force</a:t>
            </a:r>
          </a:p>
          <a:p>
            <a:pPr>
              <a:buFont typeface="Wingdings" panose="05000000000000000000" pitchFamily="2" charset="2"/>
              <a:buChar char="q"/>
            </a:pPr>
            <a:r>
              <a:rPr lang="en-US" sz="1200"/>
              <a:t>Tanggal : 15 Oktober 2018</a:t>
            </a:r>
          </a:p>
          <a:p>
            <a:pPr>
              <a:buFont typeface="Wingdings" panose="05000000000000000000" pitchFamily="2" charset="2"/>
              <a:buChar char="q"/>
            </a:pPr>
            <a:r>
              <a:rPr lang="en-US" sz="1200"/>
              <a:t>Tempat : Moskow, Rusia</a:t>
            </a:r>
          </a:p>
          <a:p>
            <a:pPr>
              <a:buFont typeface="Wingdings" panose="05000000000000000000" pitchFamily="2" charset="2"/>
              <a:buChar char="q"/>
            </a:pPr>
            <a:r>
              <a:rPr lang="en-US" sz="1200"/>
              <a:t>Inisiator : RRC</a:t>
            </a:r>
          </a:p>
          <a:p>
            <a:pPr>
              <a:buFont typeface="Wingdings" panose="05000000000000000000" pitchFamily="2" charset="2"/>
              <a:buChar char="q"/>
            </a:pPr>
            <a:r>
              <a:rPr lang="en-US" sz="1200"/>
              <a:t>Peserta : Dari 35 Negara</a:t>
            </a:r>
          </a:p>
          <a:p>
            <a:pPr>
              <a:buFont typeface="Wingdings" panose="05000000000000000000" pitchFamily="2" charset="2"/>
              <a:buChar char="q"/>
            </a:pPr>
            <a:r>
              <a:rPr lang="en-US" sz="1200"/>
              <a:t>Markas (Rencana) : Heze, RRC</a:t>
            </a:r>
          </a:p>
          <a:p>
            <a:pPr>
              <a:buFont typeface="Wingdings" panose="05000000000000000000" pitchFamily="2" charset="2"/>
              <a:buChar char="q"/>
            </a:pPr>
            <a:r>
              <a:rPr lang="en-US" sz="1200"/>
              <a:t>Kelanjutan : Menjadi wadah inkubator untuk ICER (International Coalition for Extraterrestrial Research)</a:t>
            </a:r>
            <a:endParaRPr lang="en-ID" sz="1200"/>
          </a:p>
          <a:p>
            <a:endParaRPr lang="en-ID"/>
          </a:p>
        </p:txBody>
      </p:sp>
      <p:sp>
        <p:nvSpPr>
          <p:cNvPr id="4" name="Slide Number Placeholder 3"/>
          <p:cNvSpPr>
            <a:spLocks noGrp="1"/>
          </p:cNvSpPr>
          <p:nvPr>
            <p:ph type="sldNum" sz="quarter" idx="5"/>
          </p:nvPr>
        </p:nvSpPr>
        <p:spPr/>
        <p:txBody>
          <a:bodyPr/>
          <a:lstStyle/>
          <a:p>
            <a:fld id="{605CB872-BD4F-48F3-B358-B48343967C30}" type="slidenum">
              <a:rPr lang="en-ID" smtClean="0"/>
              <a:t>24</a:t>
            </a:fld>
            <a:endParaRPr lang="en-ID"/>
          </a:p>
        </p:txBody>
      </p:sp>
    </p:spTree>
    <p:extLst>
      <p:ext uri="{BB962C8B-B14F-4D97-AF65-F5344CB8AC3E}">
        <p14:creationId xmlns:p14="http://schemas.microsoft.com/office/powerpoint/2010/main" val="28230213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D" sz="1200" i="1">
                <a:solidFill>
                  <a:srgbClr val="FFFFFF"/>
                </a:solidFill>
              </a:rPr>
              <a:t>Saya merasa sepertinya fakta terpenting bagi kami dan masyarakat Amerika  secara keseluruhan adalah fakta yang belum dikatakan hari ini dan alasan mengapa hal-hal tersebut belum dikatakan adalah karena hal-hal tersebut sebagian besar diklasifikasikan (sebagai informasi yang bersifat rahasia) dan alasan yang penting adalah bahwa masyarakat Amerika tidak tahu sama sekali  tentang besarnya ancaman dari luar angkasa dan saya membuat komentar ini dalam konteks pengaturan klasifikasi (informasi yang bersifat rahasia), yang saya inginkan adalah masyarakat Amerika bisa hadir dalam ruangan ini bukan ruangan ini  tapi  untuk menanyakan apakah karena musuh kita tahu apa yang “mereka” lakukan, kita tahu apa yang “mereka” lakukan,  “mereka” tahu kita tahu apa yang mereka lakukan, tetapi masyarakat Amerika tidak tahu dan sehingga diskusi dan debat ini akan memiliki sangat sedikit kepentingan terhadap publik di Amerika ....</a:t>
            </a:r>
          </a:p>
          <a:p>
            <a:endParaRPr lang="en-ID"/>
          </a:p>
        </p:txBody>
      </p:sp>
      <p:sp>
        <p:nvSpPr>
          <p:cNvPr id="4" name="Slide Number Placeholder 3"/>
          <p:cNvSpPr>
            <a:spLocks noGrp="1"/>
          </p:cNvSpPr>
          <p:nvPr>
            <p:ph type="sldNum" sz="quarter" idx="5"/>
          </p:nvPr>
        </p:nvSpPr>
        <p:spPr/>
        <p:txBody>
          <a:bodyPr/>
          <a:lstStyle/>
          <a:p>
            <a:fld id="{605CB872-BD4F-48F3-B358-B48343967C30}" type="slidenum">
              <a:rPr lang="en-ID" smtClean="0"/>
              <a:t>25</a:t>
            </a:fld>
            <a:endParaRPr lang="en-ID"/>
          </a:p>
        </p:txBody>
      </p:sp>
    </p:spTree>
    <p:extLst>
      <p:ext uri="{BB962C8B-B14F-4D97-AF65-F5344CB8AC3E}">
        <p14:creationId xmlns:p14="http://schemas.microsoft.com/office/powerpoint/2010/main" val="302338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anose="05000000000000000000" pitchFamily="2" charset="2"/>
              <a:buChar char="q"/>
            </a:pPr>
            <a:r>
              <a:rPr lang="en-US" sz="1400">
                <a:solidFill>
                  <a:srgbClr val="FFFFFF"/>
                </a:solidFill>
              </a:rPr>
              <a:t>2004 (Chris Mellon)</a:t>
            </a:r>
          </a:p>
          <a:p>
            <a:pPr lvl="1">
              <a:buFont typeface="Wingdings" panose="05000000000000000000" pitchFamily="2" charset="2"/>
              <a:buChar char="ü"/>
            </a:pPr>
            <a:r>
              <a:rPr lang="en-ID" sz="1400">
                <a:solidFill>
                  <a:srgbClr val="FFFFFF"/>
                </a:solidFill>
                <a:latin typeface="Arial" panose="020B0604020202020204" pitchFamily="34" charset="0"/>
              </a:rPr>
              <a:t>November 14, 2004</a:t>
            </a:r>
          </a:p>
          <a:p>
            <a:pPr lvl="1">
              <a:buFont typeface="Wingdings" panose="05000000000000000000" pitchFamily="2" charset="2"/>
              <a:buChar char="ü"/>
            </a:pPr>
            <a:r>
              <a:rPr lang="en-ID" sz="1400" i="0">
                <a:solidFill>
                  <a:srgbClr val="FFFFFF"/>
                </a:solidFill>
                <a:latin typeface="Arial" panose="020B0604020202020204" pitchFamily="34" charset="0"/>
              </a:rPr>
              <a:t>Commander David Fravor</a:t>
            </a:r>
            <a:endParaRPr lang="en-US" sz="1400" i="0">
              <a:solidFill>
                <a:srgbClr val="FFFFFF"/>
              </a:solidFill>
              <a:latin typeface="Arial" panose="020B0604020202020204" pitchFamily="34" charset="0"/>
            </a:endParaRPr>
          </a:p>
          <a:p>
            <a:pPr lvl="1">
              <a:buFont typeface="Wingdings" panose="05000000000000000000" pitchFamily="2" charset="2"/>
              <a:buChar char="ü"/>
            </a:pPr>
            <a:r>
              <a:rPr lang="en-US" sz="1400">
                <a:solidFill>
                  <a:srgbClr val="FFFFFF"/>
                </a:solidFill>
              </a:rPr>
              <a:t>USS Nimitz </a:t>
            </a:r>
          </a:p>
          <a:p>
            <a:pPr lvl="1">
              <a:buFont typeface="Wingdings" panose="05000000000000000000" pitchFamily="2" charset="2"/>
              <a:buChar char="ü"/>
            </a:pPr>
            <a:r>
              <a:rPr lang="en-US" sz="1400">
                <a:solidFill>
                  <a:srgbClr val="FFFFFF"/>
                </a:solidFill>
              </a:rPr>
              <a:t>Coast of Southern California</a:t>
            </a:r>
          </a:p>
          <a:p>
            <a:pPr lvl="1">
              <a:buFont typeface="Wingdings" panose="05000000000000000000" pitchFamily="2" charset="2"/>
              <a:buChar char="ü"/>
            </a:pPr>
            <a:r>
              <a:rPr lang="en-US" sz="1400">
                <a:solidFill>
                  <a:srgbClr val="FFFFFF"/>
                </a:solidFill>
              </a:rPr>
              <a:t>FLIR (Tic Tac) Video</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1400">
                <a:solidFill>
                  <a:srgbClr val="FFFFFF"/>
                </a:solidFill>
              </a:rPr>
              <a:t>2014-2015 (Chris Mellon)</a:t>
            </a:r>
          </a:p>
          <a:p>
            <a:pPr lvl="1">
              <a:buFont typeface="Wingdings" panose="05000000000000000000" pitchFamily="2" charset="2"/>
              <a:buChar char="ü"/>
            </a:pPr>
            <a:r>
              <a:rPr lang="en-US" sz="1400">
                <a:solidFill>
                  <a:srgbClr val="FFFFFF"/>
                </a:solidFill>
              </a:rPr>
              <a:t> USS Theodore Roosevelt</a:t>
            </a:r>
          </a:p>
          <a:p>
            <a:pPr lvl="1">
              <a:buFont typeface="Wingdings" panose="05000000000000000000" pitchFamily="2" charset="2"/>
              <a:buChar char="ü"/>
            </a:pPr>
            <a:r>
              <a:rPr lang="en-US" sz="1400">
                <a:solidFill>
                  <a:srgbClr val="FFFFFF"/>
                </a:solidFill>
              </a:rPr>
              <a:t>East Coast</a:t>
            </a:r>
          </a:p>
          <a:p>
            <a:pPr lvl="1">
              <a:buFont typeface="Wingdings" panose="05000000000000000000" pitchFamily="2" charset="2"/>
              <a:buChar char="ü"/>
            </a:pPr>
            <a:r>
              <a:rPr lang="en-US" sz="1400">
                <a:solidFill>
                  <a:srgbClr val="FFFFFF"/>
                </a:solidFill>
              </a:rPr>
              <a:t>GIMBAL Video</a:t>
            </a:r>
          </a:p>
          <a:p>
            <a:pPr lvl="1">
              <a:buFont typeface="Wingdings" panose="05000000000000000000" pitchFamily="2" charset="2"/>
              <a:buChar char="ü"/>
            </a:pPr>
            <a:r>
              <a:rPr lang="en-US" sz="1400">
                <a:solidFill>
                  <a:srgbClr val="FFFFFF"/>
                </a:solidFill>
              </a:rPr>
              <a:t>GOFAST Video</a:t>
            </a:r>
          </a:p>
          <a:p>
            <a:pPr>
              <a:buFont typeface="Wingdings" panose="05000000000000000000" pitchFamily="2" charset="2"/>
              <a:buChar char="q"/>
            </a:pPr>
            <a:r>
              <a:rPr lang="en-US" sz="1400">
                <a:solidFill>
                  <a:srgbClr val="FFFFFF"/>
                </a:solidFill>
              </a:rPr>
              <a:t>2019 (Jeremy Corbell, teman dekat George Knapp)</a:t>
            </a:r>
          </a:p>
          <a:p>
            <a:pPr lvl="1">
              <a:buFont typeface="Wingdings" panose="05000000000000000000" pitchFamily="2" charset="2"/>
              <a:buChar char="ü"/>
            </a:pPr>
            <a:r>
              <a:rPr lang="en-US" sz="1400">
                <a:solidFill>
                  <a:srgbClr val="FFFFFF"/>
                </a:solidFill>
              </a:rPr>
              <a:t>USS Russel</a:t>
            </a:r>
          </a:p>
          <a:p>
            <a:pPr lvl="2">
              <a:buFont typeface="Wingdings" panose="05000000000000000000" pitchFamily="2" charset="2"/>
              <a:buChar char="Ø"/>
            </a:pPr>
            <a:r>
              <a:rPr lang="en-US" sz="1400">
                <a:solidFill>
                  <a:srgbClr val="FFFFFF"/>
                </a:solidFill>
              </a:rPr>
              <a:t>Pyramidal, Sphere, Acorn, Metallic Blimp, </a:t>
            </a:r>
          </a:p>
          <a:p>
            <a:pPr lvl="1">
              <a:buFont typeface="Wingdings" panose="05000000000000000000" pitchFamily="2" charset="2"/>
              <a:buChar char="ü"/>
            </a:pPr>
            <a:r>
              <a:rPr lang="en-US" sz="1400">
                <a:solidFill>
                  <a:srgbClr val="FFFFFF"/>
                </a:solidFill>
              </a:rPr>
              <a:t>USS Omaha</a:t>
            </a:r>
          </a:p>
          <a:p>
            <a:pPr lvl="2">
              <a:buFont typeface="Wingdings" panose="05000000000000000000" pitchFamily="2" charset="2"/>
              <a:buChar char="Ø"/>
            </a:pPr>
            <a:r>
              <a:rPr lang="en-US" sz="1400">
                <a:solidFill>
                  <a:srgbClr val="FFFFFF"/>
                </a:solidFill>
              </a:rPr>
              <a:t>Sphere</a:t>
            </a:r>
          </a:p>
          <a:p>
            <a:endParaRPr lang="en-ID"/>
          </a:p>
          <a:p>
            <a:endParaRPr lang="en-ID"/>
          </a:p>
        </p:txBody>
      </p:sp>
      <p:sp>
        <p:nvSpPr>
          <p:cNvPr id="4" name="Slide Number Placeholder 3"/>
          <p:cNvSpPr>
            <a:spLocks noGrp="1"/>
          </p:cNvSpPr>
          <p:nvPr>
            <p:ph type="sldNum" sz="quarter" idx="5"/>
          </p:nvPr>
        </p:nvSpPr>
        <p:spPr/>
        <p:txBody>
          <a:bodyPr/>
          <a:lstStyle/>
          <a:p>
            <a:fld id="{605CB872-BD4F-48F3-B358-B48343967C30}" type="slidenum">
              <a:rPr lang="en-ID" smtClean="0"/>
              <a:t>4</a:t>
            </a:fld>
            <a:endParaRPr lang="en-ID"/>
          </a:p>
        </p:txBody>
      </p:sp>
    </p:spTree>
    <p:extLst>
      <p:ext uri="{BB962C8B-B14F-4D97-AF65-F5344CB8AC3E}">
        <p14:creationId xmlns:p14="http://schemas.microsoft.com/office/powerpoint/2010/main" val="27371265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Aft>
                <a:spcPts val="600"/>
              </a:spcAft>
            </a:pPr>
            <a:r>
              <a:rPr lang="en-US" sz="1200" b="1" i="0" u="none" strike="noStrike">
                <a:effectLst>
                  <a:outerShdw blurRad="38100" dist="38100" dir="2700000" algn="tl">
                    <a:srgbClr val="000000">
                      <a:alpha val="43137"/>
                    </a:srgbClr>
                  </a:outerShdw>
                </a:effectLst>
              </a:rPr>
              <a:t>Departemen Pertahanan AS telah mengizinkan untuk mengeluarkan secara resmi tiga video Angkatan Laut yang tidak diklasifikasikan, satu diambil pada bulan November 2004 dan dua lainnya pada bulan Januari 2015, video-video itu  telah beredar di domain publik setelah dirilis secara tidak sah pada tahun 2007 dan 2017. Angkatan Laut AS sebelumnya mengakui bahwa ini video yang beredar di ranah publik memang video Angkatan Laut. Setelah peninjauan menyeluruh, departemen telah menentukan bahwa keluaran resmi dari video yang tidak dirahasiakan ini tidak mengungkapkan kemampuan atau sistem sensitif apa pun, dan tidak mengganggu penyelidikan selanjutnya dari serangan ruang udara militer oleh fenomena udara tak dikenal. DOD merilis video untuk menjernihkan kesalahpahaman publik tentang apakah rekaman yang beredar itu nyata atau tidak, atau ada lebih banyak video. Fenomena udara yang diamati dalam video tetap dicirikan sebagai "tidak teridentifikasi." Video yang dirilis dapat ditemukan di Ruang Baca FOIA Komando Sistem Udara Angkatan Laut: </a:t>
            </a:r>
            <a:endParaRPr lang="en-US" sz="1200" b="1" i="0" u="none" strike="noStrike">
              <a:effectLst>
                <a:outerShdw blurRad="38100" dist="38100" dir="2700000" algn="tl">
                  <a:srgbClr val="000000">
                    <a:alpha val="43137"/>
                  </a:srgbClr>
                </a:outerShdw>
              </a:effectLst>
              <a:hlinkClick r:id="rId3">
                <a:extLst>
                  <a:ext uri="{A12FA001-AC4F-418D-AE19-62706E023703}">
                    <ahyp:hlinkClr xmlns:ahyp="http://schemas.microsoft.com/office/drawing/2018/hyperlinkcolor" val="tx"/>
                  </a:ext>
                </a:extLst>
              </a:hlinkClick>
            </a:endParaRPr>
          </a:p>
          <a:p>
            <a:pPr>
              <a:lnSpc>
                <a:spcPct val="90000"/>
              </a:lnSpc>
              <a:spcAft>
                <a:spcPts val="600"/>
              </a:spcAft>
            </a:pPr>
            <a:r>
              <a:rPr lang="en-US" sz="1200" b="1" i="0" u="none" strike="noStrike">
                <a:effectLst>
                  <a:outerShdw blurRad="38100" dist="38100" dir="2700000" algn="tl">
                    <a:srgbClr val="000000">
                      <a:alpha val="43137"/>
                    </a:srgbClr>
                  </a:outerShdw>
                </a:effectLst>
                <a:hlinkClick r:id="rId3">
                  <a:extLst>
                    <a:ext uri="{A12FA001-AC4F-418D-AE19-62706E023703}">
                      <ahyp:hlinkClr xmlns:ahyp="http://schemas.microsoft.com/office/drawing/2018/hyperlinkcolor" val="tx"/>
                    </a:ext>
                  </a:extLst>
                </a:hlinkClick>
              </a:rPr>
              <a:t>https</a:t>
            </a:r>
            <a:r>
              <a:rPr lang="en-US" sz="1200" b="1" i="0" u="none" strike="noStrike">
                <a:solidFill>
                  <a:srgbClr val="0563C1"/>
                </a:solidFill>
                <a:effectLst>
                  <a:outerShdw blurRad="38100" dist="38100" dir="2700000" algn="tl">
                    <a:srgbClr val="000000">
                      <a:alpha val="43137"/>
                    </a:srgbClr>
                  </a:outerShdw>
                </a:effectLst>
                <a:hlinkClick r:id="rId3">
                  <a:extLst>
                    <a:ext uri="{A12FA001-AC4F-418D-AE19-62706E023703}">
                      <ahyp:hlinkClr xmlns:ahyp="http://schemas.microsoft.com/office/drawing/2018/hyperlinkcolor" val="tx"/>
                    </a:ext>
                  </a:extLst>
                </a:hlinkClick>
              </a:rPr>
              <a:t>://www.navair.navy.mil/foia/documents</a:t>
            </a:r>
            <a:r>
              <a:rPr lang="en-US" sz="1200" b="1" i="0">
                <a:effectLst>
                  <a:outerShdw blurRad="38100" dist="38100" dir="2700000" algn="tl">
                    <a:srgbClr val="000000">
                      <a:alpha val="43137"/>
                    </a:srgbClr>
                  </a:outerShdw>
                </a:effectLst>
              </a:rPr>
              <a:t>.</a:t>
            </a:r>
            <a:endParaRPr lang="en-US" sz="1200" b="1">
              <a:effectLst>
                <a:outerShdw blurRad="38100" dist="38100" dir="2700000" algn="tl">
                  <a:srgbClr val="000000">
                    <a:alpha val="43137"/>
                  </a:srgbClr>
                </a:outerShdw>
              </a:effectLst>
            </a:endParaRPr>
          </a:p>
          <a:p>
            <a:endParaRPr lang="en-ID"/>
          </a:p>
        </p:txBody>
      </p:sp>
      <p:sp>
        <p:nvSpPr>
          <p:cNvPr id="4" name="Slide Number Placeholder 3"/>
          <p:cNvSpPr>
            <a:spLocks noGrp="1"/>
          </p:cNvSpPr>
          <p:nvPr>
            <p:ph type="sldNum" sz="quarter" idx="5"/>
          </p:nvPr>
        </p:nvSpPr>
        <p:spPr/>
        <p:txBody>
          <a:bodyPr/>
          <a:lstStyle/>
          <a:p>
            <a:fld id="{605CB872-BD4F-48F3-B358-B48343967C30}" type="slidenum">
              <a:rPr lang="en-ID" smtClean="0"/>
              <a:t>31</a:t>
            </a:fld>
            <a:endParaRPr lang="en-ID"/>
          </a:p>
        </p:txBody>
      </p:sp>
    </p:spTree>
    <p:extLst>
      <p:ext uri="{BB962C8B-B14F-4D97-AF65-F5344CB8AC3E}">
        <p14:creationId xmlns:p14="http://schemas.microsoft.com/office/powerpoint/2010/main" val="17800508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ID" sz="1200"/>
              <a:t>Advanced Aerial Threat</a:t>
            </a:r>
          </a:p>
          <a:p>
            <a:pPr marL="0" indent="0">
              <a:buNone/>
            </a:pPr>
            <a:r>
              <a:rPr lang="en-ID" sz="1200"/>
              <a:t>Komite mendukung upaya  Unidentified Aerial Phenomena Task Force di Kantor Intelijen Angkatan Laut untuk menstandarkan pengumpulan dan pelaporan unidentified aerial phenomena, menganalisa hubungan apa pun yang mereka miliki dengan pemerintah asing yang menjadi musuh AS, dan ancaman yang mereka timbulkan terhadap aset dan instalasi militer AS. Namun, Komite tetap prihatin bahwa tidak ada proses terpadu dan komprehensif di dalam Pemerintah Federal untuk mengumpulkan dan menganalisis data intelijen tentang unidentified aerial phenomena, meskipun ada potensi ancaman. Panitia mengerti bahwa data intelijen yang relevan mungkin sensitif; namun demikian, Komite menemukan bahwa proses berbagi informasi dan koordinasi di seluruh Komunitas Intelijen tidak konsisten, dan  masalah ini kurang mendapat</a:t>
            </a:r>
          </a:p>
          <a:p>
            <a:pPr marL="0" indent="0">
              <a:buNone/>
            </a:pPr>
            <a:r>
              <a:rPr lang="en-ID" sz="1200"/>
              <a:t> perhatian dari para pemimpin senior.</a:t>
            </a:r>
          </a:p>
          <a:p>
            <a:pPr marL="0" indent="0">
              <a:buNone/>
            </a:pPr>
            <a:r>
              <a:rPr lang="en-ID" sz="1200"/>
              <a:t>Oleh karena itu, Komite mengarahkan DNI, berkonsultasi dengan Menteri Pertahanan dan kepala badan-badan lain yang oleh Direktur (DNI) dan Menteri Pertahanan bersama-sama dianggap relevan, untuk menyampaikan laporan dalam waktu 180 hari sejak tanggal berlakunya Undang-undang ini, kepada intelijen kongres dan komite layanan bersenjata tentang unidentified aerial phenomena (juga dikenal sebagai ''anomalous aerial vehicle''), termasuk objek udara yang diamati yang belum diidentifikasi.</a:t>
            </a:r>
          </a:p>
          <a:p>
            <a:pPr marL="0" indent="0">
              <a:buNone/>
            </a:pPr>
            <a:r>
              <a:rPr lang="en-ID" sz="1200"/>
              <a:t>Komite selanjutnya mengarahkan laporan untuk memasukkan:</a:t>
            </a:r>
          </a:p>
          <a:p>
            <a:pPr marL="0" indent="0">
              <a:buNone/>
            </a:pPr>
            <a:r>
              <a:rPr lang="en-ID" sz="1200"/>
              <a:t>1. Analisis rinci data fenomena udara tak dikenal dan pelaporan intelijen yang dikumpulkan atau dipegang oleh Kantor Intelijen Angkatan Laut, termasuk pelaporan data dan intelijen yang diselenggarakan oleh Unidentified Aerial Phenomena Task Force ;</a:t>
            </a:r>
          </a:p>
          <a:p>
            <a:pPr marL="0" indent="0">
              <a:buNone/>
            </a:pPr>
            <a:r>
              <a:rPr lang="en-ID" sz="1200"/>
              <a:t>2. Analisis rinci data fenomena tak dikenal yang dikumpulkan oleh:</a:t>
            </a:r>
          </a:p>
          <a:p>
            <a:pPr marL="0" indent="0">
              <a:buNone/>
            </a:pPr>
            <a:r>
              <a:rPr lang="en-ID" sz="1200"/>
              <a:t>a. intelijen geospasial; </a:t>
            </a:r>
          </a:p>
          <a:p>
            <a:pPr marL="0" indent="0">
              <a:buNone/>
            </a:pPr>
            <a:r>
              <a:rPr lang="en-ID" sz="1200"/>
              <a:t>b. sinyal intelijen;</a:t>
            </a:r>
          </a:p>
          <a:p>
            <a:pPr marL="0" indent="0">
              <a:buNone/>
            </a:pPr>
            <a:r>
              <a:rPr lang="en-ID" sz="1200"/>
              <a:t>c. intelijen manusia; dan</a:t>
            </a:r>
          </a:p>
          <a:p>
            <a:pPr marL="0" indent="0">
              <a:buNone/>
            </a:pPr>
            <a:r>
              <a:rPr lang="en-ID" sz="1200"/>
              <a:t>d. pengukuran dan kecerdasan sinyal;</a:t>
            </a:r>
          </a:p>
          <a:p>
            <a:pPr marL="0" indent="0">
              <a:buNone/>
            </a:pPr>
            <a:r>
              <a:rPr lang="en-ID" sz="1200"/>
              <a:t>3. Analisis detail data FBI, yang diturunkan dari data investigasi unidentified aerial phenomena yang memasuki daerah wilayah udara Amerika Serikat yang terlarang;</a:t>
            </a:r>
          </a:p>
          <a:p>
            <a:pPr marL="0" indent="0">
              <a:buNone/>
            </a:pPr>
            <a:endParaRPr lang="en-ID" sz="1200"/>
          </a:p>
          <a:p>
            <a:pPr marL="0" indent="0">
              <a:buNone/>
            </a:pPr>
            <a:r>
              <a:rPr lang="en-ID" sz="1200"/>
              <a:t>4. Penjelasan rinci tentang proses antar lembaga untuk memastikan pengumpulan data yang tepat waktu dan analisis terpusat dari semua pelaporan unidentified aerial phenomena untuk Pemerintah Federal, terlepas dari layanan atau lembaga mana yang memperoleh informasi tersebut;</a:t>
            </a:r>
          </a:p>
          <a:p>
            <a:pPr marL="0" indent="0">
              <a:buNone/>
            </a:pPr>
            <a:r>
              <a:rPr lang="en-ID" sz="1200"/>
              <a:t>5. Identifikasi pejabat yang bertanggung jawab untuk proses yang dijelaskan dalam paragraf 4;</a:t>
            </a:r>
          </a:p>
          <a:p>
            <a:pPr marL="0" indent="0">
              <a:buNone/>
            </a:pPr>
            <a:r>
              <a:rPr lang="en-ID" sz="1200"/>
              <a:t>6. Identifikasi potensi kedirgantaraan atau ancaman lain yang ditimbulkan oleh unidentified aerial phenomena untuk keamanan nasional, dan penilaian apakah aktifias unidentified aerial phenomena ini dapat dikaitkan dengan satu atau lebih musuh dari negara asing;</a:t>
            </a:r>
          </a:p>
          <a:p>
            <a:pPr marL="0" indent="0">
              <a:buNone/>
            </a:pPr>
            <a:r>
              <a:rPr lang="en-ID" sz="1200"/>
              <a:t>7. Identifikasi setiap insiden atau pola yang mengindikasikan potensi keberadaan musuh  yang mungkin telah mencapai terobosan kemampuan teknologi kedirgantaraan yang dapat menempatkan kekuatan strategis atau konvensional Amerika Serikat dalam keadaan bahaya;</a:t>
            </a:r>
          </a:p>
          <a:p>
            <a:pPr marL="0" indent="0">
              <a:buNone/>
            </a:pPr>
            <a:r>
              <a:rPr lang="en-ID" sz="1200"/>
              <a:t>8. Rekomendasi mengenai peningkatan pengumpulan data, peningkatan penelitian dan pengembangan, dan pendanaan tambahan dan sumber daya lainnya.</a:t>
            </a:r>
          </a:p>
          <a:p>
            <a:pPr marL="0" indent="0">
              <a:buNone/>
            </a:pPr>
            <a:r>
              <a:rPr lang="en-ID" sz="1200"/>
              <a:t>Laporan harus diserahkan dalam bentuk yang tidak terklasifikasi, tetapi dapat mencakup lampiran rahasia.</a:t>
            </a:r>
          </a:p>
          <a:p>
            <a:pPr marL="0" indent="0">
              <a:buNone/>
            </a:pPr>
            <a:endParaRPr lang="en-ID" sz="1200"/>
          </a:p>
          <a:p>
            <a:endParaRPr lang="en-ID"/>
          </a:p>
        </p:txBody>
      </p:sp>
      <p:sp>
        <p:nvSpPr>
          <p:cNvPr id="4" name="Slide Number Placeholder 3"/>
          <p:cNvSpPr>
            <a:spLocks noGrp="1"/>
          </p:cNvSpPr>
          <p:nvPr>
            <p:ph type="sldNum" sz="quarter" idx="5"/>
          </p:nvPr>
        </p:nvSpPr>
        <p:spPr/>
        <p:txBody>
          <a:bodyPr/>
          <a:lstStyle/>
          <a:p>
            <a:fld id="{605CB872-BD4F-48F3-B358-B48343967C30}" type="slidenum">
              <a:rPr lang="en-ID" smtClean="0"/>
              <a:t>33</a:t>
            </a:fld>
            <a:endParaRPr lang="en-ID"/>
          </a:p>
        </p:txBody>
      </p:sp>
    </p:spTree>
    <p:extLst>
      <p:ext uri="{BB962C8B-B14F-4D97-AF65-F5344CB8AC3E}">
        <p14:creationId xmlns:p14="http://schemas.microsoft.com/office/powerpoint/2010/main" val="8380647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https://www.dni.gov/files/ODNI/documents/assessments/Prelimary-Assessment-UAP-20210625.pdf</a:t>
            </a:r>
          </a:p>
          <a:p>
            <a:endParaRPr lang="en-US"/>
          </a:p>
          <a:p>
            <a:r>
              <a:rPr lang="en-US"/>
              <a:t>Date : June 25 2021</a:t>
            </a:r>
          </a:p>
          <a:p>
            <a:r>
              <a:rPr lang="en-US"/>
              <a:t>Title : "Preliminary Assessment: Unidentified Aerial Phenomena"</a:t>
            </a:r>
          </a:p>
          <a:p>
            <a:r>
              <a:rPr lang="en-US"/>
              <a:t>From : ODNI (Office of the Director of National Intelligence)</a:t>
            </a:r>
          </a:p>
          <a:p>
            <a:r>
              <a:rPr lang="en-US"/>
              <a:t>To : Congresional Intelligence and Armed Services Committees</a:t>
            </a:r>
          </a:p>
          <a:p>
            <a:r>
              <a:rPr lang="en-US"/>
              <a:t>Creator : UAPTF(Unidentified Aerial Phenomena Task Force), ODNI National Intelligence Manager for Aviation </a:t>
            </a:r>
          </a:p>
          <a:p>
            <a:r>
              <a:rPr lang="en-US"/>
              <a:t>Input : USD(I&amp;S), DIA, FBI, NRO, NGA, NSA, Air Force, Army, Navy, Navy/ONI, DARPA, FAA, NOAA, ODNI/NIM-Emerging &amp; Disruptive Tech., ODNI/National CounterIntel. &amp; Sec. Center, ODNI/National Intel. Council</a:t>
            </a:r>
          </a:p>
          <a:p>
            <a:r>
              <a:rPr lang="en-US"/>
              <a:t>Data : Military Reports 2004-2021</a:t>
            </a:r>
          </a:p>
          <a:p>
            <a:r>
              <a:rPr lang="en-US"/>
              <a:t>Highlights: </a:t>
            </a:r>
          </a:p>
          <a:p>
            <a:pPr lvl="1"/>
            <a:r>
              <a:rPr lang="en-US"/>
              <a:t>144 Reports from USG, 80 reports (55%) with multiple sensors</a:t>
            </a:r>
          </a:p>
          <a:p>
            <a:pPr lvl="1"/>
            <a:r>
              <a:rPr lang="en-US"/>
              <a:t>18 incidents (in 21 Reports (14.5%)) with Unusual Movement Patterns &amp; Characteristics</a:t>
            </a:r>
          </a:p>
          <a:p>
            <a:r>
              <a:rPr lang="en-US"/>
              <a:t>Threats :</a:t>
            </a:r>
          </a:p>
          <a:p>
            <a:pPr lvl="1"/>
            <a:r>
              <a:rPr lang="en-US"/>
              <a:t>Flight Safety (11 Reports (7.6%) of Near Misses)</a:t>
            </a:r>
          </a:p>
          <a:p>
            <a:pPr lvl="1"/>
            <a:r>
              <a:rPr lang="en-US"/>
              <a:t>National Security : Lack of Data to indicate Foreign Adversary Origin</a:t>
            </a:r>
          </a:p>
          <a:p>
            <a:r>
              <a:rPr lang="en-US"/>
              <a:t>Possible Explanations :</a:t>
            </a:r>
          </a:p>
          <a:p>
            <a:pPr lvl="1"/>
            <a:r>
              <a:rPr lang="en-US"/>
              <a:t>Airborne Clutter : Balloons etc...</a:t>
            </a:r>
          </a:p>
          <a:p>
            <a:pPr lvl="1"/>
            <a:r>
              <a:rPr lang="en-US"/>
              <a:t>Natural Atmospheric Phenomena : Ice Crytals etc...</a:t>
            </a:r>
          </a:p>
          <a:p>
            <a:pPr lvl="1"/>
            <a:r>
              <a:rPr lang="en-US"/>
              <a:t>USG or Industry Development Programs (Not Able To Confirm)</a:t>
            </a:r>
          </a:p>
          <a:p>
            <a:pPr lvl="1"/>
            <a:r>
              <a:rPr lang="en-US"/>
              <a:t>Foreign Adversary Systems (Lack of Data to Confirm)</a:t>
            </a:r>
          </a:p>
          <a:p>
            <a:pPr lvl="1"/>
            <a:r>
              <a:rPr lang="en-US"/>
              <a:t>Other : Most of the Unidentified UAP is in this Category. UAPTF Focus on UAP with  unusual flight characteristics or signature management.</a:t>
            </a:r>
          </a:p>
          <a:p>
            <a:r>
              <a:rPr lang="en-US"/>
              <a:t>Bottom Line : </a:t>
            </a:r>
          </a:p>
          <a:p>
            <a:pPr lvl="1"/>
            <a:r>
              <a:rPr lang="en-US"/>
              <a:t>Explaining UAP will require analytic, collection and resource investment</a:t>
            </a:r>
          </a:p>
          <a:p>
            <a:endParaRPr lang="en-ID"/>
          </a:p>
          <a:p>
            <a:endParaRPr lang="en-ID"/>
          </a:p>
        </p:txBody>
      </p:sp>
      <p:sp>
        <p:nvSpPr>
          <p:cNvPr id="4" name="Slide Number Placeholder 3"/>
          <p:cNvSpPr>
            <a:spLocks noGrp="1"/>
          </p:cNvSpPr>
          <p:nvPr>
            <p:ph type="sldNum" sz="quarter" idx="5"/>
          </p:nvPr>
        </p:nvSpPr>
        <p:spPr/>
        <p:txBody>
          <a:bodyPr/>
          <a:lstStyle/>
          <a:p>
            <a:fld id="{605CB872-BD4F-48F3-B358-B48343967C30}" type="slidenum">
              <a:rPr lang="en-ID" smtClean="0"/>
              <a:t>35</a:t>
            </a:fld>
            <a:endParaRPr lang="en-ID"/>
          </a:p>
        </p:txBody>
      </p:sp>
    </p:spTree>
    <p:extLst>
      <p:ext uri="{BB962C8B-B14F-4D97-AF65-F5344CB8AC3E}">
        <p14:creationId xmlns:p14="http://schemas.microsoft.com/office/powerpoint/2010/main" val="33507345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https://media.defense.gov/2021/Jun/25/2002749916/-1/-1/1/DEPUTY-SECRETARY-OF-DEFENSE-MEMORANDUM-ON-UNIDENTIFIED-AERIAL-PHENOMENA-ASSESSMENTS.PDF</a:t>
            </a:r>
          </a:p>
          <a:p>
            <a:br>
              <a:rPr lang="en-US"/>
            </a:br>
            <a:r>
              <a:rPr lang="en-US"/>
              <a:t>Date : 25 June 2021</a:t>
            </a:r>
          </a:p>
          <a:p>
            <a:r>
              <a:rPr lang="en-US"/>
              <a:t>From : Deputy Secretary Of Defense</a:t>
            </a:r>
          </a:p>
          <a:p>
            <a:r>
              <a:rPr lang="en-US"/>
              <a:t>Type : Memorandum</a:t>
            </a:r>
          </a:p>
          <a:p>
            <a:r>
              <a:rPr lang="en-US"/>
              <a:t>To: Senior Pentagon Leadership, Commanders of the Combatant Commands, Defense Agency and DOD Field Activity Directors</a:t>
            </a:r>
          </a:p>
          <a:p>
            <a:r>
              <a:rPr lang="en-US"/>
              <a:t>Subject : Unidentified Aerial Phenomena Assessments</a:t>
            </a:r>
          </a:p>
          <a:p>
            <a:r>
              <a:rPr lang="en-US"/>
              <a:t>Plan :</a:t>
            </a:r>
          </a:p>
          <a:p>
            <a:r>
              <a:rPr lang="en-US"/>
              <a:t>-Establish  Procedures related to UAP and security recommendations for military test  and training ranges</a:t>
            </a:r>
          </a:p>
          <a:p>
            <a:r>
              <a:rPr lang="en-US"/>
              <a:t>-Identify Requirements for the establishment and operation of the new activity</a:t>
            </a:r>
          </a:p>
          <a:p>
            <a:r>
              <a:rPr lang="en-US"/>
              <a:t>-In coordination with Principal Staff Assistants, the Chairman of the</a:t>
            </a:r>
          </a:p>
          <a:p>
            <a:r>
              <a:rPr lang="en-US"/>
              <a:t>Joint Chiefs of Staff, the Secretaries of the Military Departments, and the</a:t>
            </a:r>
          </a:p>
          <a:p>
            <a:r>
              <a:rPr lang="en-US"/>
              <a:t>Commanders of the Combatant Commands and with the DNI and other relevant</a:t>
            </a:r>
          </a:p>
          <a:p>
            <a:r>
              <a:rPr lang="en-US"/>
              <a:t>interagency partners.</a:t>
            </a:r>
          </a:p>
          <a:p>
            <a:r>
              <a:rPr lang="en-US"/>
              <a:t>Bottom Line : All members of the Department will utilize these processes to ensure that the UAPTF, or</a:t>
            </a:r>
          </a:p>
          <a:p>
            <a:r>
              <a:rPr lang="en-US"/>
              <a:t>its follow-on activity, has reports of UAP observations within two weeks of an occurrence.</a:t>
            </a:r>
            <a:endParaRPr lang="en-ID"/>
          </a:p>
        </p:txBody>
      </p:sp>
      <p:sp>
        <p:nvSpPr>
          <p:cNvPr id="4" name="Slide Number Placeholder 3"/>
          <p:cNvSpPr>
            <a:spLocks noGrp="1"/>
          </p:cNvSpPr>
          <p:nvPr>
            <p:ph type="sldNum" sz="quarter" idx="5"/>
          </p:nvPr>
        </p:nvSpPr>
        <p:spPr/>
        <p:txBody>
          <a:bodyPr/>
          <a:lstStyle/>
          <a:p>
            <a:fld id="{605CB872-BD4F-48F3-B358-B48343967C30}" type="slidenum">
              <a:rPr lang="en-ID" smtClean="0"/>
              <a:t>36</a:t>
            </a:fld>
            <a:endParaRPr lang="en-ID"/>
          </a:p>
        </p:txBody>
      </p:sp>
    </p:spTree>
    <p:extLst>
      <p:ext uri="{BB962C8B-B14F-4D97-AF65-F5344CB8AC3E}">
        <p14:creationId xmlns:p14="http://schemas.microsoft.com/office/powerpoint/2010/main" val="16940060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D"/>
              <a:t>https://betaufoindonesia.blogspot.com/</a:t>
            </a:r>
          </a:p>
          <a:p>
            <a:endParaRPr lang="en-ID"/>
          </a:p>
          <a:p>
            <a:r>
              <a:rPr lang="en-ID"/>
              <a:t>https://www.facebook.com/groups/betaufofb</a:t>
            </a:r>
          </a:p>
        </p:txBody>
      </p:sp>
      <p:sp>
        <p:nvSpPr>
          <p:cNvPr id="4" name="Slide Number Placeholder 3"/>
          <p:cNvSpPr>
            <a:spLocks noGrp="1"/>
          </p:cNvSpPr>
          <p:nvPr>
            <p:ph type="sldNum" sz="quarter" idx="5"/>
          </p:nvPr>
        </p:nvSpPr>
        <p:spPr/>
        <p:txBody>
          <a:bodyPr/>
          <a:lstStyle/>
          <a:p>
            <a:fld id="{605CB872-BD4F-48F3-B358-B48343967C30}" type="slidenum">
              <a:rPr lang="en-ID" smtClean="0"/>
              <a:t>39</a:t>
            </a:fld>
            <a:endParaRPr lang="en-ID"/>
          </a:p>
        </p:txBody>
      </p:sp>
    </p:spTree>
    <p:extLst>
      <p:ext uri="{BB962C8B-B14F-4D97-AF65-F5344CB8AC3E}">
        <p14:creationId xmlns:p14="http://schemas.microsoft.com/office/powerpoint/2010/main" val="4093417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anose="05000000000000000000" pitchFamily="2" charset="2"/>
              <a:buChar char="q"/>
            </a:pPr>
            <a:r>
              <a:rPr lang="en-US" sz="1400">
                <a:solidFill>
                  <a:srgbClr val="FFFFFF"/>
                </a:solidFill>
              </a:rPr>
              <a:t>2004 (Chris Mellon)</a:t>
            </a:r>
          </a:p>
          <a:p>
            <a:pPr lvl="1">
              <a:buFont typeface="Wingdings" panose="05000000000000000000" pitchFamily="2" charset="2"/>
              <a:buChar char="ü"/>
            </a:pPr>
            <a:r>
              <a:rPr lang="en-ID" sz="1400">
                <a:solidFill>
                  <a:srgbClr val="FFFFFF"/>
                </a:solidFill>
                <a:latin typeface="Arial" panose="020B0604020202020204" pitchFamily="34" charset="0"/>
              </a:rPr>
              <a:t>November 14, 2004</a:t>
            </a:r>
          </a:p>
          <a:p>
            <a:pPr lvl="1">
              <a:buFont typeface="Wingdings" panose="05000000000000000000" pitchFamily="2" charset="2"/>
              <a:buChar char="ü"/>
            </a:pPr>
            <a:r>
              <a:rPr lang="en-ID" sz="1400" i="0">
                <a:solidFill>
                  <a:srgbClr val="FFFFFF"/>
                </a:solidFill>
                <a:latin typeface="Arial" panose="020B0604020202020204" pitchFamily="34" charset="0"/>
              </a:rPr>
              <a:t>Commander David Fravor</a:t>
            </a:r>
            <a:endParaRPr lang="en-US" sz="1400" i="0">
              <a:solidFill>
                <a:srgbClr val="FFFFFF"/>
              </a:solidFill>
              <a:latin typeface="Arial" panose="020B0604020202020204" pitchFamily="34" charset="0"/>
            </a:endParaRPr>
          </a:p>
          <a:p>
            <a:pPr lvl="1">
              <a:buFont typeface="Wingdings" panose="05000000000000000000" pitchFamily="2" charset="2"/>
              <a:buChar char="ü"/>
            </a:pPr>
            <a:r>
              <a:rPr lang="en-US" sz="1400">
                <a:solidFill>
                  <a:srgbClr val="FFFFFF"/>
                </a:solidFill>
              </a:rPr>
              <a:t>USS Nimitz </a:t>
            </a:r>
          </a:p>
          <a:p>
            <a:pPr lvl="1">
              <a:buFont typeface="Wingdings" panose="05000000000000000000" pitchFamily="2" charset="2"/>
              <a:buChar char="ü"/>
            </a:pPr>
            <a:r>
              <a:rPr lang="en-US" sz="1400">
                <a:solidFill>
                  <a:srgbClr val="FFFFFF"/>
                </a:solidFill>
              </a:rPr>
              <a:t>Coast of Southern California</a:t>
            </a:r>
          </a:p>
          <a:p>
            <a:pPr lvl="1">
              <a:buFont typeface="Wingdings" panose="05000000000000000000" pitchFamily="2" charset="2"/>
              <a:buChar char="ü"/>
            </a:pPr>
            <a:r>
              <a:rPr lang="en-US" sz="1400">
                <a:solidFill>
                  <a:srgbClr val="FFFFFF"/>
                </a:solidFill>
              </a:rPr>
              <a:t>FLIR (Tic Tac) Video</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1400">
                <a:solidFill>
                  <a:srgbClr val="FFFFFF"/>
                </a:solidFill>
              </a:rPr>
              <a:t>2014-2015 (Chris Mellon)</a:t>
            </a:r>
          </a:p>
          <a:p>
            <a:pPr lvl="1">
              <a:buFont typeface="Wingdings" panose="05000000000000000000" pitchFamily="2" charset="2"/>
              <a:buChar char="ü"/>
            </a:pPr>
            <a:r>
              <a:rPr lang="en-US" sz="1400">
                <a:solidFill>
                  <a:srgbClr val="FFFFFF"/>
                </a:solidFill>
              </a:rPr>
              <a:t> USS Theodore Roosevelt</a:t>
            </a:r>
          </a:p>
          <a:p>
            <a:pPr lvl="1">
              <a:buFont typeface="Wingdings" panose="05000000000000000000" pitchFamily="2" charset="2"/>
              <a:buChar char="ü"/>
            </a:pPr>
            <a:r>
              <a:rPr lang="en-US" sz="1400">
                <a:solidFill>
                  <a:srgbClr val="FFFFFF"/>
                </a:solidFill>
              </a:rPr>
              <a:t>East Coast</a:t>
            </a:r>
          </a:p>
          <a:p>
            <a:pPr lvl="1">
              <a:buFont typeface="Wingdings" panose="05000000000000000000" pitchFamily="2" charset="2"/>
              <a:buChar char="ü"/>
            </a:pPr>
            <a:r>
              <a:rPr lang="en-US" sz="1400">
                <a:solidFill>
                  <a:srgbClr val="FFFFFF"/>
                </a:solidFill>
              </a:rPr>
              <a:t>GIMBAL Video</a:t>
            </a:r>
          </a:p>
          <a:p>
            <a:pPr lvl="1">
              <a:buFont typeface="Wingdings" panose="05000000000000000000" pitchFamily="2" charset="2"/>
              <a:buChar char="ü"/>
            </a:pPr>
            <a:r>
              <a:rPr lang="en-US" sz="1400">
                <a:solidFill>
                  <a:srgbClr val="FFFFFF"/>
                </a:solidFill>
              </a:rPr>
              <a:t>GOFAST Video</a:t>
            </a:r>
          </a:p>
          <a:p>
            <a:pPr>
              <a:buFont typeface="Wingdings" panose="05000000000000000000" pitchFamily="2" charset="2"/>
              <a:buChar char="q"/>
            </a:pPr>
            <a:r>
              <a:rPr lang="en-US" sz="1400">
                <a:solidFill>
                  <a:srgbClr val="FFFFFF"/>
                </a:solidFill>
              </a:rPr>
              <a:t>2019 (Jeremy Corbell, teman dekat George Knapp)</a:t>
            </a:r>
          </a:p>
          <a:p>
            <a:pPr lvl="1">
              <a:buFont typeface="Wingdings" panose="05000000000000000000" pitchFamily="2" charset="2"/>
              <a:buChar char="ü"/>
            </a:pPr>
            <a:r>
              <a:rPr lang="en-US" sz="1400">
                <a:solidFill>
                  <a:srgbClr val="FFFFFF"/>
                </a:solidFill>
              </a:rPr>
              <a:t>USS Russel</a:t>
            </a:r>
          </a:p>
          <a:p>
            <a:pPr lvl="2">
              <a:buFont typeface="Wingdings" panose="05000000000000000000" pitchFamily="2" charset="2"/>
              <a:buChar char="Ø"/>
            </a:pPr>
            <a:r>
              <a:rPr lang="en-US" sz="1400">
                <a:solidFill>
                  <a:srgbClr val="FFFFFF"/>
                </a:solidFill>
              </a:rPr>
              <a:t>Pyramidal, Sphere, Acorn, Metallic Blimp, </a:t>
            </a:r>
          </a:p>
          <a:p>
            <a:pPr lvl="1">
              <a:buFont typeface="Wingdings" panose="05000000000000000000" pitchFamily="2" charset="2"/>
              <a:buChar char="ü"/>
            </a:pPr>
            <a:r>
              <a:rPr lang="en-US" sz="1400">
                <a:solidFill>
                  <a:srgbClr val="FFFFFF"/>
                </a:solidFill>
              </a:rPr>
              <a:t>USS Omaha</a:t>
            </a:r>
          </a:p>
          <a:p>
            <a:pPr lvl="2">
              <a:buFont typeface="Wingdings" panose="05000000000000000000" pitchFamily="2" charset="2"/>
              <a:buChar char="Ø"/>
            </a:pPr>
            <a:r>
              <a:rPr lang="en-US" sz="1400">
                <a:solidFill>
                  <a:srgbClr val="FFFFFF"/>
                </a:solidFill>
              </a:rPr>
              <a:t>Sphere</a:t>
            </a:r>
          </a:p>
          <a:p>
            <a:endParaRPr lang="en-ID"/>
          </a:p>
          <a:p>
            <a:endParaRPr lang="en-ID"/>
          </a:p>
        </p:txBody>
      </p:sp>
      <p:sp>
        <p:nvSpPr>
          <p:cNvPr id="4" name="Slide Number Placeholder 3"/>
          <p:cNvSpPr>
            <a:spLocks noGrp="1"/>
          </p:cNvSpPr>
          <p:nvPr>
            <p:ph type="sldNum" sz="quarter" idx="5"/>
          </p:nvPr>
        </p:nvSpPr>
        <p:spPr/>
        <p:txBody>
          <a:bodyPr/>
          <a:lstStyle/>
          <a:p>
            <a:fld id="{605CB872-BD4F-48F3-B358-B48343967C30}" type="slidenum">
              <a:rPr lang="en-ID" smtClean="0"/>
              <a:t>5</a:t>
            </a:fld>
            <a:endParaRPr lang="en-ID"/>
          </a:p>
        </p:txBody>
      </p:sp>
    </p:spTree>
    <p:extLst>
      <p:ext uri="{BB962C8B-B14F-4D97-AF65-F5344CB8AC3E}">
        <p14:creationId xmlns:p14="http://schemas.microsoft.com/office/powerpoint/2010/main" val="23722447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anose="05000000000000000000" pitchFamily="2" charset="2"/>
              <a:buChar char="q"/>
            </a:pPr>
            <a:r>
              <a:rPr lang="en-US" sz="1400">
                <a:solidFill>
                  <a:srgbClr val="FFFFFF"/>
                </a:solidFill>
              </a:rPr>
              <a:t>2004 (Chris Mellon)</a:t>
            </a:r>
          </a:p>
          <a:p>
            <a:pPr lvl="1">
              <a:buFont typeface="Wingdings" panose="05000000000000000000" pitchFamily="2" charset="2"/>
              <a:buChar char="ü"/>
            </a:pPr>
            <a:r>
              <a:rPr lang="en-ID" sz="1400">
                <a:solidFill>
                  <a:srgbClr val="FFFFFF"/>
                </a:solidFill>
                <a:latin typeface="Arial" panose="020B0604020202020204" pitchFamily="34" charset="0"/>
              </a:rPr>
              <a:t>November 14, 2004</a:t>
            </a:r>
          </a:p>
          <a:p>
            <a:pPr lvl="1">
              <a:buFont typeface="Wingdings" panose="05000000000000000000" pitchFamily="2" charset="2"/>
              <a:buChar char="ü"/>
            </a:pPr>
            <a:r>
              <a:rPr lang="en-ID" sz="1400" i="0">
                <a:solidFill>
                  <a:srgbClr val="FFFFFF"/>
                </a:solidFill>
                <a:latin typeface="Arial" panose="020B0604020202020204" pitchFamily="34" charset="0"/>
              </a:rPr>
              <a:t>Commander David Fravor</a:t>
            </a:r>
            <a:endParaRPr lang="en-US" sz="1400" i="0">
              <a:solidFill>
                <a:srgbClr val="FFFFFF"/>
              </a:solidFill>
              <a:latin typeface="Arial" panose="020B0604020202020204" pitchFamily="34" charset="0"/>
            </a:endParaRPr>
          </a:p>
          <a:p>
            <a:pPr lvl="1">
              <a:buFont typeface="Wingdings" panose="05000000000000000000" pitchFamily="2" charset="2"/>
              <a:buChar char="ü"/>
            </a:pPr>
            <a:r>
              <a:rPr lang="en-US" sz="1400">
                <a:solidFill>
                  <a:srgbClr val="FFFFFF"/>
                </a:solidFill>
              </a:rPr>
              <a:t>USS Nimitz </a:t>
            </a:r>
          </a:p>
          <a:p>
            <a:pPr lvl="1">
              <a:buFont typeface="Wingdings" panose="05000000000000000000" pitchFamily="2" charset="2"/>
              <a:buChar char="ü"/>
            </a:pPr>
            <a:r>
              <a:rPr lang="en-US" sz="1400">
                <a:solidFill>
                  <a:srgbClr val="FFFFFF"/>
                </a:solidFill>
              </a:rPr>
              <a:t>Coast of Southern California</a:t>
            </a:r>
          </a:p>
          <a:p>
            <a:pPr lvl="1">
              <a:buFont typeface="Wingdings" panose="05000000000000000000" pitchFamily="2" charset="2"/>
              <a:buChar char="ü"/>
            </a:pPr>
            <a:r>
              <a:rPr lang="en-US" sz="1400">
                <a:solidFill>
                  <a:srgbClr val="FFFFFF"/>
                </a:solidFill>
              </a:rPr>
              <a:t>FLIR (Tic Tac) Video</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1400">
                <a:solidFill>
                  <a:srgbClr val="FFFFFF"/>
                </a:solidFill>
              </a:rPr>
              <a:t>2014-2015 (Chris Mellon)</a:t>
            </a:r>
          </a:p>
          <a:p>
            <a:pPr lvl="1">
              <a:buFont typeface="Wingdings" panose="05000000000000000000" pitchFamily="2" charset="2"/>
              <a:buChar char="ü"/>
            </a:pPr>
            <a:r>
              <a:rPr lang="en-US" sz="1400">
                <a:solidFill>
                  <a:srgbClr val="FFFFFF"/>
                </a:solidFill>
              </a:rPr>
              <a:t> USS Theodore Roosevelt</a:t>
            </a:r>
          </a:p>
          <a:p>
            <a:pPr lvl="1">
              <a:buFont typeface="Wingdings" panose="05000000000000000000" pitchFamily="2" charset="2"/>
              <a:buChar char="ü"/>
            </a:pPr>
            <a:r>
              <a:rPr lang="en-US" sz="1400">
                <a:solidFill>
                  <a:srgbClr val="FFFFFF"/>
                </a:solidFill>
              </a:rPr>
              <a:t>East Coast</a:t>
            </a:r>
          </a:p>
          <a:p>
            <a:pPr lvl="1">
              <a:buFont typeface="Wingdings" panose="05000000000000000000" pitchFamily="2" charset="2"/>
              <a:buChar char="ü"/>
            </a:pPr>
            <a:r>
              <a:rPr lang="en-US" sz="1400">
                <a:solidFill>
                  <a:srgbClr val="FFFFFF"/>
                </a:solidFill>
              </a:rPr>
              <a:t>GIMBAL Video</a:t>
            </a:r>
          </a:p>
          <a:p>
            <a:pPr lvl="1">
              <a:buFont typeface="Wingdings" panose="05000000000000000000" pitchFamily="2" charset="2"/>
              <a:buChar char="ü"/>
            </a:pPr>
            <a:r>
              <a:rPr lang="en-US" sz="1400">
                <a:solidFill>
                  <a:srgbClr val="FFFFFF"/>
                </a:solidFill>
              </a:rPr>
              <a:t>GOFAST Video</a:t>
            </a:r>
          </a:p>
          <a:p>
            <a:pPr>
              <a:buFont typeface="Wingdings" panose="05000000000000000000" pitchFamily="2" charset="2"/>
              <a:buChar char="q"/>
            </a:pPr>
            <a:r>
              <a:rPr lang="en-US" sz="1400">
                <a:solidFill>
                  <a:srgbClr val="FFFFFF"/>
                </a:solidFill>
              </a:rPr>
              <a:t>2019 (Jeremy Corbell, teman dekat George Knapp)</a:t>
            </a:r>
          </a:p>
          <a:p>
            <a:pPr lvl="1">
              <a:buFont typeface="Wingdings" panose="05000000000000000000" pitchFamily="2" charset="2"/>
              <a:buChar char="ü"/>
            </a:pPr>
            <a:r>
              <a:rPr lang="en-US" sz="1400">
                <a:solidFill>
                  <a:srgbClr val="FFFFFF"/>
                </a:solidFill>
              </a:rPr>
              <a:t>USS Russel</a:t>
            </a:r>
          </a:p>
          <a:p>
            <a:pPr lvl="2">
              <a:buFont typeface="Wingdings" panose="05000000000000000000" pitchFamily="2" charset="2"/>
              <a:buChar char="Ø"/>
            </a:pPr>
            <a:r>
              <a:rPr lang="en-US" sz="1400">
                <a:solidFill>
                  <a:srgbClr val="FFFFFF"/>
                </a:solidFill>
              </a:rPr>
              <a:t>Pyramidal, Sphere, Acorn, Metallic Blimp, </a:t>
            </a:r>
          </a:p>
          <a:p>
            <a:pPr lvl="1">
              <a:buFont typeface="Wingdings" panose="05000000000000000000" pitchFamily="2" charset="2"/>
              <a:buChar char="ü"/>
            </a:pPr>
            <a:r>
              <a:rPr lang="en-US" sz="1400">
                <a:solidFill>
                  <a:srgbClr val="FFFFFF"/>
                </a:solidFill>
              </a:rPr>
              <a:t>USS Omaha</a:t>
            </a:r>
          </a:p>
          <a:p>
            <a:pPr lvl="2">
              <a:buFont typeface="Wingdings" panose="05000000000000000000" pitchFamily="2" charset="2"/>
              <a:buChar char="Ø"/>
            </a:pPr>
            <a:r>
              <a:rPr lang="en-US" sz="1400">
                <a:solidFill>
                  <a:srgbClr val="FFFFFF"/>
                </a:solidFill>
              </a:rPr>
              <a:t>Sphere</a:t>
            </a:r>
          </a:p>
          <a:p>
            <a:endParaRPr lang="en-ID"/>
          </a:p>
          <a:p>
            <a:endParaRPr lang="en-ID"/>
          </a:p>
        </p:txBody>
      </p:sp>
      <p:sp>
        <p:nvSpPr>
          <p:cNvPr id="4" name="Slide Number Placeholder 3"/>
          <p:cNvSpPr>
            <a:spLocks noGrp="1"/>
          </p:cNvSpPr>
          <p:nvPr>
            <p:ph type="sldNum" sz="quarter" idx="5"/>
          </p:nvPr>
        </p:nvSpPr>
        <p:spPr/>
        <p:txBody>
          <a:bodyPr/>
          <a:lstStyle/>
          <a:p>
            <a:fld id="{605CB872-BD4F-48F3-B358-B48343967C30}" type="slidenum">
              <a:rPr lang="en-ID" smtClean="0"/>
              <a:t>6</a:t>
            </a:fld>
            <a:endParaRPr lang="en-ID"/>
          </a:p>
        </p:txBody>
      </p:sp>
    </p:spTree>
    <p:extLst>
      <p:ext uri="{BB962C8B-B14F-4D97-AF65-F5344CB8AC3E}">
        <p14:creationId xmlns:p14="http://schemas.microsoft.com/office/powerpoint/2010/main" val="31586003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anose="05000000000000000000" pitchFamily="2" charset="2"/>
              <a:buChar char="q"/>
            </a:pPr>
            <a:r>
              <a:rPr lang="en-US" sz="1400">
                <a:solidFill>
                  <a:srgbClr val="FFFFFF"/>
                </a:solidFill>
              </a:rPr>
              <a:t>2004 (Chris Mellon)</a:t>
            </a:r>
          </a:p>
          <a:p>
            <a:pPr lvl="1">
              <a:buFont typeface="Wingdings" panose="05000000000000000000" pitchFamily="2" charset="2"/>
              <a:buChar char="ü"/>
            </a:pPr>
            <a:r>
              <a:rPr lang="en-ID" sz="1400">
                <a:solidFill>
                  <a:srgbClr val="FFFFFF"/>
                </a:solidFill>
                <a:latin typeface="Arial" panose="020B0604020202020204" pitchFamily="34" charset="0"/>
              </a:rPr>
              <a:t>November 14, 2004</a:t>
            </a:r>
          </a:p>
          <a:p>
            <a:pPr lvl="1">
              <a:buFont typeface="Wingdings" panose="05000000000000000000" pitchFamily="2" charset="2"/>
              <a:buChar char="ü"/>
            </a:pPr>
            <a:r>
              <a:rPr lang="en-ID" sz="1400" i="0">
                <a:solidFill>
                  <a:srgbClr val="FFFFFF"/>
                </a:solidFill>
                <a:latin typeface="Arial" panose="020B0604020202020204" pitchFamily="34" charset="0"/>
              </a:rPr>
              <a:t>Commander David Fravor</a:t>
            </a:r>
            <a:endParaRPr lang="en-US" sz="1400" i="0">
              <a:solidFill>
                <a:srgbClr val="FFFFFF"/>
              </a:solidFill>
              <a:latin typeface="Arial" panose="020B0604020202020204" pitchFamily="34" charset="0"/>
            </a:endParaRPr>
          </a:p>
          <a:p>
            <a:pPr lvl="1">
              <a:buFont typeface="Wingdings" panose="05000000000000000000" pitchFamily="2" charset="2"/>
              <a:buChar char="ü"/>
            </a:pPr>
            <a:r>
              <a:rPr lang="en-US" sz="1400">
                <a:solidFill>
                  <a:srgbClr val="FFFFFF"/>
                </a:solidFill>
              </a:rPr>
              <a:t>USS Nimitz </a:t>
            </a:r>
          </a:p>
          <a:p>
            <a:pPr lvl="1">
              <a:buFont typeface="Wingdings" panose="05000000000000000000" pitchFamily="2" charset="2"/>
              <a:buChar char="ü"/>
            </a:pPr>
            <a:r>
              <a:rPr lang="en-US" sz="1400">
                <a:solidFill>
                  <a:srgbClr val="FFFFFF"/>
                </a:solidFill>
              </a:rPr>
              <a:t>Coast of Southern California</a:t>
            </a:r>
          </a:p>
          <a:p>
            <a:pPr lvl="1">
              <a:buFont typeface="Wingdings" panose="05000000000000000000" pitchFamily="2" charset="2"/>
              <a:buChar char="ü"/>
            </a:pPr>
            <a:r>
              <a:rPr lang="en-US" sz="1400">
                <a:solidFill>
                  <a:srgbClr val="FFFFFF"/>
                </a:solidFill>
              </a:rPr>
              <a:t>FLIR (Tic Tac) Video</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1400">
                <a:solidFill>
                  <a:srgbClr val="FFFFFF"/>
                </a:solidFill>
              </a:rPr>
              <a:t>2014-2015 (Chris Mellon)</a:t>
            </a:r>
          </a:p>
          <a:p>
            <a:pPr lvl="1">
              <a:buFont typeface="Wingdings" panose="05000000000000000000" pitchFamily="2" charset="2"/>
              <a:buChar char="ü"/>
            </a:pPr>
            <a:r>
              <a:rPr lang="en-US" sz="1400">
                <a:solidFill>
                  <a:srgbClr val="FFFFFF"/>
                </a:solidFill>
              </a:rPr>
              <a:t> USS Theodore Roosevelt</a:t>
            </a:r>
          </a:p>
          <a:p>
            <a:pPr lvl="1">
              <a:buFont typeface="Wingdings" panose="05000000000000000000" pitchFamily="2" charset="2"/>
              <a:buChar char="ü"/>
            </a:pPr>
            <a:r>
              <a:rPr lang="en-US" sz="1400">
                <a:solidFill>
                  <a:srgbClr val="FFFFFF"/>
                </a:solidFill>
              </a:rPr>
              <a:t>East Coast</a:t>
            </a:r>
          </a:p>
          <a:p>
            <a:pPr lvl="1">
              <a:buFont typeface="Wingdings" panose="05000000000000000000" pitchFamily="2" charset="2"/>
              <a:buChar char="ü"/>
            </a:pPr>
            <a:r>
              <a:rPr lang="en-US" sz="1400">
                <a:solidFill>
                  <a:srgbClr val="FFFFFF"/>
                </a:solidFill>
              </a:rPr>
              <a:t>GIMBAL Video</a:t>
            </a:r>
          </a:p>
          <a:p>
            <a:pPr lvl="1">
              <a:buFont typeface="Wingdings" panose="05000000000000000000" pitchFamily="2" charset="2"/>
              <a:buChar char="ü"/>
            </a:pPr>
            <a:r>
              <a:rPr lang="en-US" sz="1400">
                <a:solidFill>
                  <a:srgbClr val="FFFFFF"/>
                </a:solidFill>
              </a:rPr>
              <a:t>GOFAST Video</a:t>
            </a:r>
          </a:p>
          <a:p>
            <a:pPr>
              <a:buFont typeface="Wingdings" panose="05000000000000000000" pitchFamily="2" charset="2"/>
              <a:buChar char="q"/>
            </a:pPr>
            <a:r>
              <a:rPr lang="en-US" sz="1400">
                <a:solidFill>
                  <a:srgbClr val="FFFFFF"/>
                </a:solidFill>
              </a:rPr>
              <a:t>2019 (Jeremy Corbell, teman dekat George Knapp)</a:t>
            </a:r>
          </a:p>
          <a:p>
            <a:pPr lvl="1">
              <a:buFont typeface="Wingdings" panose="05000000000000000000" pitchFamily="2" charset="2"/>
              <a:buChar char="ü"/>
            </a:pPr>
            <a:r>
              <a:rPr lang="en-US" sz="1400">
                <a:solidFill>
                  <a:srgbClr val="FFFFFF"/>
                </a:solidFill>
              </a:rPr>
              <a:t>USS Russel</a:t>
            </a:r>
          </a:p>
          <a:p>
            <a:pPr lvl="2">
              <a:buFont typeface="Wingdings" panose="05000000000000000000" pitchFamily="2" charset="2"/>
              <a:buChar char="Ø"/>
            </a:pPr>
            <a:r>
              <a:rPr lang="en-US" sz="1400">
                <a:solidFill>
                  <a:srgbClr val="FFFFFF"/>
                </a:solidFill>
              </a:rPr>
              <a:t>Pyramidal, Sphere, Acorn, Metallic Blimp, </a:t>
            </a:r>
          </a:p>
          <a:p>
            <a:pPr lvl="1">
              <a:buFont typeface="Wingdings" panose="05000000000000000000" pitchFamily="2" charset="2"/>
              <a:buChar char="ü"/>
            </a:pPr>
            <a:r>
              <a:rPr lang="en-US" sz="1400">
                <a:solidFill>
                  <a:srgbClr val="FFFFFF"/>
                </a:solidFill>
              </a:rPr>
              <a:t>USS Omaha</a:t>
            </a:r>
          </a:p>
          <a:p>
            <a:pPr lvl="2">
              <a:buFont typeface="Wingdings" panose="05000000000000000000" pitchFamily="2" charset="2"/>
              <a:buChar char="Ø"/>
            </a:pPr>
            <a:r>
              <a:rPr lang="en-US" sz="1400">
                <a:solidFill>
                  <a:srgbClr val="FFFFFF"/>
                </a:solidFill>
              </a:rPr>
              <a:t>Sphere</a:t>
            </a:r>
          </a:p>
          <a:p>
            <a:endParaRPr lang="en-ID"/>
          </a:p>
          <a:p>
            <a:endParaRPr lang="en-ID"/>
          </a:p>
        </p:txBody>
      </p:sp>
      <p:sp>
        <p:nvSpPr>
          <p:cNvPr id="4" name="Slide Number Placeholder 3"/>
          <p:cNvSpPr>
            <a:spLocks noGrp="1"/>
          </p:cNvSpPr>
          <p:nvPr>
            <p:ph type="sldNum" sz="quarter" idx="5"/>
          </p:nvPr>
        </p:nvSpPr>
        <p:spPr/>
        <p:txBody>
          <a:bodyPr/>
          <a:lstStyle/>
          <a:p>
            <a:fld id="{605CB872-BD4F-48F3-B358-B48343967C30}" type="slidenum">
              <a:rPr lang="en-ID" smtClean="0"/>
              <a:t>7</a:t>
            </a:fld>
            <a:endParaRPr lang="en-ID"/>
          </a:p>
        </p:txBody>
      </p:sp>
    </p:spTree>
    <p:extLst>
      <p:ext uri="{BB962C8B-B14F-4D97-AF65-F5344CB8AC3E}">
        <p14:creationId xmlns:p14="http://schemas.microsoft.com/office/powerpoint/2010/main" val="4034961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anose="05000000000000000000" pitchFamily="2" charset="2"/>
              <a:buChar char="q"/>
            </a:pPr>
            <a:r>
              <a:rPr lang="en-US" sz="1400">
                <a:solidFill>
                  <a:srgbClr val="FFFFFF"/>
                </a:solidFill>
              </a:rPr>
              <a:t>2004 (Chris Mellon)</a:t>
            </a:r>
          </a:p>
          <a:p>
            <a:pPr lvl="1">
              <a:buFont typeface="Wingdings" panose="05000000000000000000" pitchFamily="2" charset="2"/>
              <a:buChar char="ü"/>
            </a:pPr>
            <a:r>
              <a:rPr lang="en-ID" sz="1400">
                <a:solidFill>
                  <a:srgbClr val="FFFFFF"/>
                </a:solidFill>
                <a:latin typeface="Arial" panose="020B0604020202020204" pitchFamily="34" charset="0"/>
              </a:rPr>
              <a:t>November 14, 2004</a:t>
            </a:r>
          </a:p>
          <a:p>
            <a:pPr lvl="1">
              <a:buFont typeface="Wingdings" panose="05000000000000000000" pitchFamily="2" charset="2"/>
              <a:buChar char="ü"/>
            </a:pPr>
            <a:r>
              <a:rPr lang="en-ID" sz="1400" i="0">
                <a:solidFill>
                  <a:srgbClr val="FFFFFF"/>
                </a:solidFill>
                <a:latin typeface="Arial" panose="020B0604020202020204" pitchFamily="34" charset="0"/>
              </a:rPr>
              <a:t>Commander David Fravor</a:t>
            </a:r>
            <a:endParaRPr lang="en-US" sz="1400" i="0">
              <a:solidFill>
                <a:srgbClr val="FFFFFF"/>
              </a:solidFill>
              <a:latin typeface="Arial" panose="020B0604020202020204" pitchFamily="34" charset="0"/>
            </a:endParaRPr>
          </a:p>
          <a:p>
            <a:pPr lvl="1">
              <a:buFont typeface="Wingdings" panose="05000000000000000000" pitchFamily="2" charset="2"/>
              <a:buChar char="ü"/>
            </a:pPr>
            <a:r>
              <a:rPr lang="en-US" sz="1400">
                <a:solidFill>
                  <a:srgbClr val="FFFFFF"/>
                </a:solidFill>
              </a:rPr>
              <a:t>USS Nimitz </a:t>
            </a:r>
          </a:p>
          <a:p>
            <a:pPr lvl="1">
              <a:buFont typeface="Wingdings" panose="05000000000000000000" pitchFamily="2" charset="2"/>
              <a:buChar char="ü"/>
            </a:pPr>
            <a:r>
              <a:rPr lang="en-US" sz="1400">
                <a:solidFill>
                  <a:srgbClr val="FFFFFF"/>
                </a:solidFill>
              </a:rPr>
              <a:t>Coast of Southern California</a:t>
            </a:r>
          </a:p>
          <a:p>
            <a:pPr lvl="1">
              <a:buFont typeface="Wingdings" panose="05000000000000000000" pitchFamily="2" charset="2"/>
              <a:buChar char="ü"/>
            </a:pPr>
            <a:r>
              <a:rPr lang="en-US" sz="1400">
                <a:solidFill>
                  <a:srgbClr val="FFFFFF"/>
                </a:solidFill>
              </a:rPr>
              <a:t>FLIR (Tic Tac) Video</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1400">
                <a:solidFill>
                  <a:srgbClr val="FFFFFF"/>
                </a:solidFill>
              </a:rPr>
              <a:t>2014-2015 (Chris Mellon)</a:t>
            </a:r>
          </a:p>
          <a:p>
            <a:pPr lvl="1">
              <a:buFont typeface="Wingdings" panose="05000000000000000000" pitchFamily="2" charset="2"/>
              <a:buChar char="ü"/>
            </a:pPr>
            <a:r>
              <a:rPr lang="en-US" sz="1400">
                <a:solidFill>
                  <a:srgbClr val="FFFFFF"/>
                </a:solidFill>
              </a:rPr>
              <a:t> USS Theodore Roosevelt</a:t>
            </a:r>
          </a:p>
          <a:p>
            <a:pPr lvl="1">
              <a:buFont typeface="Wingdings" panose="05000000000000000000" pitchFamily="2" charset="2"/>
              <a:buChar char="ü"/>
            </a:pPr>
            <a:r>
              <a:rPr lang="en-US" sz="1400">
                <a:solidFill>
                  <a:srgbClr val="FFFFFF"/>
                </a:solidFill>
              </a:rPr>
              <a:t>East Coast</a:t>
            </a:r>
          </a:p>
          <a:p>
            <a:pPr lvl="1">
              <a:buFont typeface="Wingdings" panose="05000000000000000000" pitchFamily="2" charset="2"/>
              <a:buChar char="ü"/>
            </a:pPr>
            <a:r>
              <a:rPr lang="en-US" sz="1400">
                <a:solidFill>
                  <a:srgbClr val="FFFFFF"/>
                </a:solidFill>
              </a:rPr>
              <a:t>GIMBAL Video</a:t>
            </a:r>
          </a:p>
          <a:p>
            <a:pPr lvl="1">
              <a:buFont typeface="Wingdings" panose="05000000000000000000" pitchFamily="2" charset="2"/>
              <a:buChar char="ü"/>
            </a:pPr>
            <a:r>
              <a:rPr lang="en-US" sz="1400">
                <a:solidFill>
                  <a:srgbClr val="FFFFFF"/>
                </a:solidFill>
              </a:rPr>
              <a:t>GOFAST Video</a:t>
            </a:r>
          </a:p>
          <a:p>
            <a:pPr>
              <a:buFont typeface="Wingdings" panose="05000000000000000000" pitchFamily="2" charset="2"/>
              <a:buChar char="q"/>
            </a:pPr>
            <a:r>
              <a:rPr lang="en-US" sz="1400">
                <a:solidFill>
                  <a:srgbClr val="FFFFFF"/>
                </a:solidFill>
              </a:rPr>
              <a:t>2019 (Jeremy Corbell, teman dekat George Knapp)</a:t>
            </a:r>
          </a:p>
          <a:p>
            <a:pPr lvl="1">
              <a:buFont typeface="Wingdings" panose="05000000000000000000" pitchFamily="2" charset="2"/>
              <a:buChar char="ü"/>
            </a:pPr>
            <a:r>
              <a:rPr lang="en-US" sz="1400">
                <a:solidFill>
                  <a:srgbClr val="FFFFFF"/>
                </a:solidFill>
              </a:rPr>
              <a:t>USS Russel</a:t>
            </a:r>
          </a:p>
          <a:p>
            <a:pPr lvl="2">
              <a:buFont typeface="Wingdings" panose="05000000000000000000" pitchFamily="2" charset="2"/>
              <a:buChar char="Ø"/>
            </a:pPr>
            <a:r>
              <a:rPr lang="en-US" sz="1400">
                <a:solidFill>
                  <a:srgbClr val="FFFFFF"/>
                </a:solidFill>
              </a:rPr>
              <a:t>Pyramidal, Sphere, Acorn, Metallic Blimp, </a:t>
            </a:r>
          </a:p>
          <a:p>
            <a:pPr lvl="1">
              <a:buFont typeface="Wingdings" panose="05000000000000000000" pitchFamily="2" charset="2"/>
              <a:buChar char="ü"/>
            </a:pPr>
            <a:r>
              <a:rPr lang="en-US" sz="1400">
                <a:solidFill>
                  <a:srgbClr val="FFFFFF"/>
                </a:solidFill>
              </a:rPr>
              <a:t>USS Omaha</a:t>
            </a:r>
          </a:p>
          <a:p>
            <a:pPr lvl="2">
              <a:buFont typeface="Wingdings" panose="05000000000000000000" pitchFamily="2" charset="2"/>
              <a:buChar char="Ø"/>
            </a:pPr>
            <a:r>
              <a:rPr lang="en-US" sz="1400">
                <a:solidFill>
                  <a:srgbClr val="FFFFFF"/>
                </a:solidFill>
              </a:rPr>
              <a:t>Sphere</a:t>
            </a:r>
          </a:p>
          <a:p>
            <a:endParaRPr lang="en-ID"/>
          </a:p>
          <a:p>
            <a:endParaRPr lang="en-ID"/>
          </a:p>
        </p:txBody>
      </p:sp>
      <p:sp>
        <p:nvSpPr>
          <p:cNvPr id="4" name="Slide Number Placeholder 3"/>
          <p:cNvSpPr>
            <a:spLocks noGrp="1"/>
          </p:cNvSpPr>
          <p:nvPr>
            <p:ph type="sldNum" sz="quarter" idx="5"/>
          </p:nvPr>
        </p:nvSpPr>
        <p:spPr/>
        <p:txBody>
          <a:bodyPr/>
          <a:lstStyle/>
          <a:p>
            <a:fld id="{605CB872-BD4F-48F3-B358-B48343967C30}" type="slidenum">
              <a:rPr lang="en-ID" smtClean="0"/>
              <a:t>8</a:t>
            </a:fld>
            <a:endParaRPr lang="en-ID"/>
          </a:p>
        </p:txBody>
      </p:sp>
    </p:spTree>
    <p:extLst>
      <p:ext uri="{BB962C8B-B14F-4D97-AF65-F5344CB8AC3E}">
        <p14:creationId xmlns:p14="http://schemas.microsoft.com/office/powerpoint/2010/main" val="2797405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anose="05000000000000000000" pitchFamily="2" charset="2"/>
              <a:buChar char="q"/>
            </a:pPr>
            <a:r>
              <a:rPr lang="en-ID" sz="1200"/>
              <a:t>1945 Lahir tanggal 12 Mei 1945 di Las Vegas, Nevada</a:t>
            </a:r>
          </a:p>
          <a:p>
            <a:pPr>
              <a:buFont typeface="Wingdings" panose="05000000000000000000" pitchFamily="2" charset="2"/>
              <a:buChar char="q"/>
            </a:pPr>
            <a:r>
              <a:rPr lang="en-ID" sz="1200"/>
              <a:t>1947 Kakek dan Neneknya melihat penampakan UFO berupa bola bercahaya berwarna oranye. Pada usia yang sangat muda Bigelow juga pernah melihat penampakan UFO (yang tidak pernah mau diceritakannya secara detil)</a:t>
            </a:r>
          </a:p>
          <a:p>
            <a:pPr>
              <a:buFont typeface="Wingdings" panose="05000000000000000000" pitchFamily="2" charset="2"/>
              <a:buChar char="q"/>
            </a:pPr>
            <a:r>
              <a:rPr lang="en-ID" sz="1200"/>
              <a:t>1962 Belajar Perbankan dan Real Estate di University of Nevada, Reno</a:t>
            </a:r>
          </a:p>
          <a:p>
            <a:pPr>
              <a:buFont typeface="Wingdings" panose="05000000000000000000" pitchFamily="2" charset="2"/>
              <a:buChar char="q"/>
            </a:pPr>
            <a:r>
              <a:rPr lang="en-ID" sz="1200"/>
              <a:t>1967 Lulus dari Arizona State University</a:t>
            </a:r>
          </a:p>
          <a:p>
            <a:pPr>
              <a:buFont typeface="Wingdings" panose="05000000000000000000" pitchFamily="2" charset="2"/>
              <a:buChar char="q"/>
            </a:pPr>
            <a:r>
              <a:rPr lang="en-ID" sz="1200"/>
              <a:t>1960-1990an. Berbisnis di Hotel, Motel dan Apartemen Real Estat Komersial (bernilai 1 Milyar Dolar)</a:t>
            </a:r>
          </a:p>
          <a:p>
            <a:pPr>
              <a:buFont typeface="Wingdings" panose="05000000000000000000" pitchFamily="2" charset="2"/>
              <a:buChar char="q"/>
            </a:pPr>
            <a:r>
              <a:rPr lang="en-ID" sz="1200"/>
              <a:t>1991 Dengan berbagai pihak mengadakan Alien Abduction Survey (Roper Poll)</a:t>
            </a:r>
          </a:p>
          <a:p>
            <a:pPr>
              <a:buFont typeface="Wingdings" panose="05000000000000000000" pitchFamily="2" charset="2"/>
              <a:buChar char="q"/>
            </a:pPr>
            <a:r>
              <a:rPr lang="en-ID" sz="1200"/>
              <a:t>1993 Mendanai pendirian acara radio bernama Area 2000 dengan Art Bell, George Knapp dan Linda Molten Howe (akhirnya acara ini dinamakan Coast To Coast AM)</a:t>
            </a:r>
          </a:p>
          <a:p>
            <a:pPr>
              <a:buFont typeface="Wingdings" panose="05000000000000000000" pitchFamily="2" charset="2"/>
              <a:buChar char="q"/>
            </a:pPr>
            <a:r>
              <a:rPr lang="en-ID" sz="1200"/>
              <a:t>1994 Bigelow membantu membuat koalisi riset UFO antara MUFON, CUFOS, dan FUFOR, dengan kegiatan antara lain The Ambient Monitoring Project yang mengukur perubahan lingkungan pada kasus penculikan yang terus menerus terjadi. Namun koalisi ini tidak bisa berjalan lama.</a:t>
            </a:r>
          </a:p>
          <a:p>
            <a:pPr>
              <a:buFont typeface="Wingdings" panose="05000000000000000000" pitchFamily="2" charset="2"/>
              <a:buChar char="q"/>
            </a:pPr>
            <a:r>
              <a:rPr lang="en-ID" sz="1200"/>
              <a:t>1995-2004 Mendirikan National Institute for Discovery Science (NIDS). Mengajak antara lain John Alexander, Edgar Mitchell, Harold Puthoff dan Jacques Vallee untuk bergabung di NIDS. Senator John Glenn, Senator Harry Reid, dan George Knapp juga sering bergabung dalam diskusi-diskusi NIDS.</a:t>
            </a:r>
          </a:p>
          <a:p>
            <a:pPr>
              <a:buFont typeface="Wingdings" panose="05000000000000000000" pitchFamily="2" charset="2"/>
              <a:buChar char="q"/>
            </a:pPr>
            <a:r>
              <a:rPr lang="en-ID" sz="1200"/>
              <a:t>1996 Membeli Skinwalker Ranch, Utah, US</a:t>
            </a:r>
          </a:p>
          <a:p>
            <a:pPr>
              <a:buFont typeface="Wingdings" panose="05000000000000000000" pitchFamily="2" charset="2"/>
              <a:buChar char="q"/>
            </a:pPr>
            <a:r>
              <a:rPr lang="en-ID" sz="1200"/>
              <a:t>1999 Mendirikan Bigelow Aero Space dan kemudian Bigelow Aerospace Advanced Space Studies (BAASS). Bigelow mengajak Jacques Vallee untuk bergabung ke BAASS Scientific Advisory Board.</a:t>
            </a:r>
          </a:p>
          <a:p>
            <a:pPr>
              <a:buFont typeface="Wingdings" panose="05000000000000000000" pitchFamily="2" charset="2"/>
              <a:buChar char="q"/>
            </a:pPr>
            <a:r>
              <a:rPr lang="en-ID" sz="1200"/>
              <a:t>2001 FAA (Federal Aviation Administration) mulai meneruskan semua laporan penampakan UFO ke BAASS dan NIDS</a:t>
            </a:r>
          </a:p>
          <a:p>
            <a:pPr>
              <a:buFont typeface="Wingdings" panose="05000000000000000000" pitchFamily="2" charset="2"/>
              <a:buChar char="q"/>
            </a:pPr>
            <a:r>
              <a:rPr lang="en-ID" sz="1200"/>
              <a:t>2007 Mendorong Senator Harry Reid (dibantu oleh Senator Ted Stevens beserta Senator Daniel Inouye) untuk membentuk Advanced Aerospace Threat Identification Program (AATIP). BAASS yang dikontrak AATIP membuat laporan setebal 494 halaman yang mendokumentasikan penampakan UFO di seluruh dunia selama puluhan tahun. BAASS juga membantu membuat 38 laporan riset ilmiah yang diserahkan AATIP untuk DIA (Defense Intelligence Agency).</a:t>
            </a:r>
          </a:p>
          <a:p>
            <a:pPr>
              <a:buFont typeface="Wingdings" panose="05000000000000000000" pitchFamily="2" charset="2"/>
              <a:buChar char="q"/>
            </a:pPr>
            <a:r>
              <a:rPr lang="en-ID" sz="1200"/>
              <a:t>2008 Bekerjasama dengan MUFON (Field Investigators) dan 50 Ilmuwan untuk membuat program yang akan melakukan investigasi dan riset untuk insiden-insiden UFO.</a:t>
            </a:r>
          </a:p>
          <a:p>
            <a:pPr>
              <a:buFont typeface="Wingdings" panose="05000000000000000000" pitchFamily="2" charset="2"/>
              <a:buChar char="q"/>
            </a:pPr>
            <a:r>
              <a:rPr lang="en-ID" sz="1200"/>
              <a:t>2017 Bigelow dianggap berada di balik pembentukan "To The Stars Academy Art &amp; Science“ (TTSA) karena  diduga Tom DeLonge dan Bigelow adalah teman dekat  selain itu ada pendiri dan anggota TTSA yang merupakan mantan anggota-anggota NIDS yaitu Harold Puthoff dan Jacques Vallee.</a:t>
            </a:r>
          </a:p>
          <a:p>
            <a:pPr>
              <a:buFont typeface="Wingdings" panose="05000000000000000000" pitchFamily="2" charset="2"/>
              <a:buChar char="q"/>
            </a:pPr>
            <a:r>
              <a:rPr lang="en-ID" sz="1200"/>
              <a:t>2017 Merencanakan untuk membuat "Hotel Luar Angkasa"</a:t>
            </a:r>
          </a:p>
          <a:p>
            <a:pPr>
              <a:buFont typeface="Wingdings" panose="05000000000000000000" pitchFamily="2" charset="2"/>
              <a:buChar char="q"/>
            </a:pPr>
            <a:r>
              <a:rPr lang="en-ID" sz="1200"/>
              <a:t>2020 Bigelow Aerospace melepaskan semua anggota staff dan menghentikan operasi </a:t>
            </a:r>
          </a:p>
          <a:p>
            <a:pPr>
              <a:buFont typeface="Wingdings" panose="05000000000000000000" pitchFamily="2" charset="2"/>
              <a:buChar char="q"/>
            </a:pPr>
            <a:r>
              <a:rPr lang="en-ID" sz="1200"/>
              <a:t>2020 Mendirikan Bigelow Institute for Consciousness Studies</a:t>
            </a:r>
          </a:p>
          <a:p>
            <a:pPr>
              <a:buFont typeface="Wingdings" panose="05000000000000000000" pitchFamily="2" charset="2"/>
              <a:buChar char="q"/>
            </a:pPr>
            <a:r>
              <a:rPr lang="en-ID" sz="1200"/>
              <a:t>2021 History Channel Ancient Aliens menyebutnya " sebagai pengusaha bisnis yang mendanai kolonisasi planet lain"</a:t>
            </a:r>
          </a:p>
          <a:p>
            <a:pPr>
              <a:buFont typeface="Wingdings" panose="05000000000000000000" pitchFamily="2" charset="2"/>
              <a:buNone/>
            </a:pPr>
            <a:endParaRPr lang="en-ID" sz="1200"/>
          </a:p>
          <a:p>
            <a:endParaRPr lang="en-ID"/>
          </a:p>
        </p:txBody>
      </p:sp>
      <p:sp>
        <p:nvSpPr>
          <p:cNvPr id="4" name="Slide Number Placeholder 3"/>
          <p:cNvSpPr>
            <a:spLocks noGrp="1"/>
          </p:cNvSpPr>
          <p:nvPr>
            <p:ph type="sldNum" sz="quarter" idx="5"/>
          </p:nvPr>
        </p:nvSpPr>
        <p:spPr/>
        <p:txBody>
          <a:bodyPr/>
          <a:lstStyle/>
          <a:p>
            <a:fld id="{605CB872-BD4F-48F3-B358-B48343967C30}" type="slidenum">
              <a:rPr lang="en-ID" smtClean="0"/>
              <a:t>10</a:t>
            </a:fld>
            <a:endParaRPr lang="en-ID"/>
          </a:p>
        </p:txBody>
      </p:sp>
    </p:spTree>
    <p:extLst>
      <p:ext uri="{BB962C8B-B14F-4D97-AF65-F5344CB8AC3E}">
        <p14:creationId xmlns:p14="http://schemas.microsoft.com/office/powerpoint/2010/main" val="35690112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anose="05000000000000000000" pitchFamily="2" charset="2"/>
              <a:buChar char="q"/>
            </a:pPr>
            <a:r>
              <a:rPr lang="en-ID" sz="1200"/>
              <a:t>National Institute for Discovery Science (NIDS) adalah lembaga sains didanai swasta yang terlibat dalam penelitian fenomena UFO, mutilasi hewan, dan fenomena anomali terkait lainnya.</a:t>
            </a:r>
          </a:p>
          <a:p>
            <a:pPr>
              <a:buFont typeface="Wingdings" panose="05000000000000000000" pitchFamily="2" charset="2"/>
              <a:buChar char="q"/>
            </a:pPr>
            <a:r>
              <a:rPr lang="en-ID" sz="1200"/>
              <a:t>NIDS  mempunyai database yang besar terkait aktivitas anomali dan selalu menyelidiki laporan bila memungkinkan. NIDS menggunakan kombinasi investigasi tim mantan penegak hukum berkualitas tinggi dan penelitian-penelitian yang disubkontrakkan yang melibatkan laboratorium-laboratorium terakreditasi nasional di bidang veteriner, biologi (termasuk bakteriologis, virologi dan DNA), kimia, dan ilmu material. </a:t>
            </a:r>
          </a:p>
          <a:p>
            <a:pPr>
              <a:buFont typeface="Wingdings" panose="05000000000000000000" pitchFamily="2" charset="2"/>
              <a:buChar char="q"/>
            </a:pPr>
            <a:r>
              <a:rPr lang="en-ID" sz="1200"/>
              <a:t>Hasil-hasil investigasi diterbitkan dalam jurnal peer review dan di situs NIDS.</a:t>
            </a:r>
          </a:p>
          <a:p>
            <a:pPr>
              <a:buFont typeface="Wingdings" panose="05000000000000000000" pitchFamily="2" charset="2"/>
              <a:buChar char="q"/>
            </a:pPr>
            <a:r>
              <a:rPr lang="en-ID" sz="2000"/>
              <a:t>Science Advisory Board:       </a:t>
            </a:r>
          </a:p>
          <a:p>
            <a:pPr lvl="1">
              <a:buFont typeface="Wingdings" panose="05000000000000000000" pitchFamily="2" charset="2"/>
              <a:buChar char="q"/>
            </a:pPr>
            <a:r>
              <a:rPr lang="en-ID" sz="1800"/>
              <a:t>John Alexander, Ph.D.</a:t>
            </a:r>
          </a:p>
          <a:p>
            <a:pPr lvl="1">
              <a:buFont typeface="Wingdings" panose="05000000000000000000" pitchFamily="2" charset="2"/>
              <a:buChar char="q"/>
            </a:pPr>
            <a:r>
              <a:rPr lang="en-ID" sz="1800"/>
              <a:t>Warren Burggren, Ph.D.</a:t>
            </a:r>
          </a:p>
          <a:p>
            <a:pPr lvl="1">
              <a:buFont typeface="Wingdings" panose="05000000000000000000" pitchFamily="2" charset="2"/>
              <a:buChar char="q"/>
            </a:pPr>
            <a:r>
              <a:rPr lang="en-ID" sz="1800"/>
              <a:t>Douglas P. Ferraro, Ph.D.</a:t>
            </a:r>
          </a:p>
          <a:p>
            <a:pPr lvl="1">
              <a:buFont typeface="Wingdings" panose="05000000000000000000" pitchFamily="2" charset="2"/>
              <a:buChar char="q"/>
            </a:pPr>
            <a:r>
              <a:rPr lang="en-ID" sz="1800"/>
              <a:t>Albert A. Harrison, Ph.D.</a:t>
            </a:r>
          </a:p>
          <a:p>
            <a:pPr lvl="1">
              <a:buFont typeface="Wingdings" panose="05000000000000000000" pitchFamily="2" charset="2"/>
              <a:buChar char="q"/>
            </a:pPr>
            <a:r>
              <a:rPr lang="en-ID" sz="1800"/>
              <a:t>Edgar Mitchell, Ph.D.</a:t>
            </a:r>
          </a:p>
          <a:p>
            <a:pPr lvl="1">
              <a:buFont typeface="Wingdings" panose="05000000000000000000" pitchFamily="2" charset="2"/>
              <a:buChar char="q"/>
            </a:pPr>
            <a:r>
              <a:rPr lang="en-ID" sz="1800"/>
              <a:t>Melvin Morse, M.D.</a:t>
            </a:r>
          </a:p>
          <a:p>
            <a:pPr lvl="1">
              <a:buFont typeface="Wingdings" panose="05000000000000000000" pitchFamily="2" charset="2"/>
              <a:buChar char="q"/>
            </a:pPr>
            <a:r>
              <a:rPr lang="en-ID" sz="1800"/>
              <a:t>Martin Piltch, Ph.D.</a:t>
            </a:r>
          </a:p>
          <a:p>
            <a:pPr lvl="1">
              <a:buFont typeface="Wingdings" panose="05000000000000000000" pitchFamily="2" charset="2"/>
              <a:buChar char="q"/>
            </a:pPr>
            <a:r>
              <a:rPr lang="en-ID" sz="1800"/>
              <a:t>Harold E. Puthoff, Ph.D. (Chairman of the Board)</a:t>
            </a:r>
          </a:p>
          <a:p>
            <a:pPr lvl="1">
              <a:buFont typeface="Wingdings" panose="05000000000000000000" pitchFamily="2" charset="2"/>
              <a:buChar char="q"/>
            </a:pPr>
            <a:r>
              <a:rPr lang="en-ID" sz="1800"/>
              <a:t>Theodore (Ted) Rockwell, D.Sc.</a:t>
            </a:r>
          </a:p>
          <a:p>
            <a:pPr lvl="1">
              <a:buFont typeface="Wingdings" panose="05000000000000000000" pitchFamily="2" charset="2"/>
              <a:buChar char="q"/>
            </a:pPr>
            <a:r>
              <a:rPr lang="en-ID" sz="1800"/>
              <a:t>John F. Schuessler, M.S.</a:t>
            </a:r>
          </a:p>
          <a:p>
            <a:pPr lvl="1">
              <a:buFont typeface="Wingdings" panose="05000000000000000000" pitchFamily="2" charset="2"/>
              <a:buChar char="q"/>
            </a:pPr>
            <a:r>
              <a:rPr lang="en-ID" sz="1800"/>
              <a:t>Jessica Utts, Ph.D.</a:t>
            </a:r>
          </a:p>
          <a:p>
            <a:pPr lvl="1">
              <a:buFont typeface="Wingdings" panose="05000000000000000000" pitchFamily="2" charset="2"/>
              <a:buChar char="q"/>
            </a:pPr>
            <a:r>
              <a:rPr lang="en-ID" sz="1800"/>
              <a:t>Jacques Vallee, Ph.D.</a:t>
            </a:r>
          </a:p>
          <a:p>
            <a:pPr lvl="1">
              <a:buFont typeface="Wingdings" panose="05000000000000000000" pitchFamily="2" charset="2"/>
              <a:buChar char="q"/>
            </a:pPr>
            <a:r>
              <a:rPr lang="en-ID" sz="1800"/>
              <a:t>Jim Whinnery, M.D., Ph.D.</a:t>
            </a:r>
          </a:p>
          <a:p>
            <a:pPr>
              <a:buFont typeface="Wingdings" panose="05000000000000000000" pitchFamily="2" charset="2"/>
              <a:buChar char="q"/>
            </a:pPr>
            <a:r>
              <a:rPr lang="en-ID" sz="2000"/>
              <a:t>Staff:</a:t>
            </a:r>
          </a:p>
          <a:p>
            <a:pPr lvl="1">
              <a:buFont typeface="Wingdings" panose="05000000000000000000" pitchFamily="2" charset="2"/>
              <a:buChar char="q"/>
            </a:pPr>
            <a:r>
              <a:rPr lang="en-ID" sz="1800"/>
              <a:t>Robert T. Bigelow (President and Founder)</a:t>
            </a:r>
          </a:p>
          <a:p>
            <a:pPr lvl="1">
              <a:buFont typeface="Wingdings" panose="05000000000000000000" pitchFamily="2" charset="2"/>
              <a:buChar char="q"/>
            </a:pPr>
            <a:r>
              <a:rPr lang="en-ID" sz="1800"/>
              <a:t>Colm A. Kelleher, Ph.D. </a:t>
            </a:r>
            <a:r>
              <a:rPr lang="en-ID" sz="1200"/>
              <a:t>(Administrator, Molecular Biology &amp; Biochemistry)</a:t>
            </a:r>
            <a:endParaRPr lang="en-ID" sz="1800"/>
          </a:p>
          <a:p>
            <a:pPr lvl="1">
              <a:buFont typeface="Wingdings" panose="05000000000000000000" pitchFamily="2" charset="2"/>
              <a:buChar char="q"/>
            </a:pPr>
            <a:r>
              <a:rPr lang="en-ID" sz="1800"/>
              <a:t>Mary Allman                                                                                                                                            </a:t>
            </a:r>
          </a:p>
          <a:p>
            <a:pPr>
              <a:buFont typeface="Wingdings" panose="05000000000000000000" pitchFamily="2" charset="2"/>
              <a:buChar char="q"/>
            </a:pPr>
            <a:endParaRPr lang="en-ID" sz="1200"/>
          </a:p>
          <a:p>
            <a:endParaRPr lang="en-ID"/>
          </a:p>
        </p:txBody>
      </p:sp>
      <p:sp>
        <p:nvSpPr>
          <p:cNvPr id="4" name="Slide Number Placeholder 3"/>
          <p:cNvSpPr>
            <a:spLocks noGrp="1"/>
          </p:cNvSpPr>
          <p:nvPr>
            <p:ph type="sldNum" sz="quarter" idx="5"/>
          </p:nvPr>
        </p:nvSpPr>
        <p:spPr/>
        <p:txBody>
          <a:bodyPr/>
          <a:lstStyle/>
          <a:p>
            <a:fld id="{605CB872-BD4F-48F3-B358-B48343967C30}" type="slidenum">
              <a:rPr lang="en-ID" smtClean="0"/>
              <a:t>11</a:t>
            </a:fld>
            <a:endParaRPr lang="en-ID"/>
          </a:p>
        </p:txBody>
      </p:sp>
    </p:spTree>
    <p:extLst>
      <p:ext uri="{BB962C8B-B14F-4D97-AF65-F5344CB8AC3E}">
        <p14:creationId xmlns:p14="http://schemas.microsoft.com/office/powerpoint/2010/main" val="2724221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anose="05000000000000000000" pitchFamily="2" charset="2"/>
              <a:buChar char="q"/>
            </a:pPr>
            <a:r>
              <a:rPr lang="en-ID" sz="1200"/>
              <a:t>Anggota Band Blink-182</a:t>
            </a:r>
          </a:p>
          <a:p>
            <a:pPr>
              <a:buFont typeface="Wingdings" panose="05000000000000000000" pitchFamily="2" charset="2"/>
              <a:buChar char="q"/>
            </a:pPr>
            <a:r>
              <a:rPr lang="en-ID" sz="1200"/>
              <a:t>Tertarik dengan fenomena UFO dan Paranormal sejak muda.</a:t>
            </a:r>
          </a:p>
          <a:p>
            <a:pPr>
              <a:buFont typeface="Wingdings" panose="05000000000000000000" pitchFamily="2" charset="2"/>
              <a:buChar char="q"/>
            </a:pPr>
            <a:r>
              <a:rPr lang="en-ID" sz="1200"/>
              <a:t>Pernah membuat tim pencarian untuk menemukan Bigfoot.</a:t>
            </a:r>
          </a:p>
          <a:p>
            <a:pPr>
              <a:buFont typeface="Wingdings" panose="05000000000000000000" pitchFamily="2" charset="2"/>
              <a:buChar char="q"/>
            </a:pPr>
            <a:r>
              <a:rPr lang="en-ID" sz="1200"/>
              <a:t>Sering berkomunikasi dengan John Pondesta mantan Kepala Staff Gedung Putih di era Presiden Bill Clinton.</a:t>
            </a:r>
          </a:p>
          <a:p>
            <a:pPr>
              <a:buFont typeface="Wingdings" panose="05000000000000000000" pitchFamily="2" charset="2"/>
              <a:buChar char="q"/>
            </a:pPr>
            <a:r>
              <a:rPr lang="en-ID" sz="1200"/>
              <a:t>Sering berkunjung ke CIA, US Navy dan Advanced Development Program Division di Lockheed Martin.</a:t>
            </a:r>
          </a:p>
          <a:p>
            <a:pPr>
              <a:buFont typeface="Wingdings" panose="05000000000000000000" pitchFamily="2" charset="2"/>
              <a:buChar char="q"/>
            </a:pPr>
            <a:r>
              <a:rPr lang="en-ID" sz="1200"/>
              <a:t>Di rumahnya terdapat beberapa foto dirinya dengan Robert Bigelow.</a:t>
            </a:r>
          </a:p>
          <a:p>
            <a:pPr>
              <a:buFont typeface="Wingdings" panose="05000000000000000000" pitchFamily="2" charset="2"/>
              <a:buChar char="q"/>
            </a:pPr>
            <a:r>
              <a:rPr lang="en-ID" sz="1200"/>
              <a:t>Pada tahun 2015, mendirikan sebuah perusahaan hiburan bernama To The Stars, Inc. yang pada tahun 2017  bergabung ke To the Stars Academy of Arts &amp; Sciences yang lebih besar. Selain divisi Entertainment, perusahaan baru ini memiliki divisi Science and Aerospace yang didedikasikan untuk ufologi dan meneliti proposal frontier science dari Harold Puthoff. Tom DeLonge juga mengajak Jacques Valle untuk bergabung ke To The Stars Academy sebagai Scientific Advisor.</a:t>
            </a:r>
          </a:p>
          <a:p>
            <a:pPr>
              <a:buFont typeface="Wingdings" panose="05000000000000000000" pitchFamily="2" charset="2"/>
              <a:buChar char="q"/>
            </a:pPr>
            <a:r>
              <a:rPr lang="en-ID" sz="1200"/>
              <a:t>Pada tahun 2019, TTSA memproduksi acara televisi History Channel Unidentified: Inside America's UFO Investigation, tentang insiden UFO USS Nimitz dan USS Theodore Rosevelt.</a:t>
            </a:r>
          </a:p>
          <a:p>
            <a:pPr>
              <a:buFont typeface="Wingdings" panose="05000000000000000000" pitchFamily="2" charset="2"/>
              <a:buChar char="q"/>
            </a:pPr>
            <a:r>
              <a:rPr lang="en-ID" sz="1200"/>
              <a:t>Pada April 2020, Pentagon mendeklasifikasi tiga video UFO yang sebelumnya telah dirilis oleh TTSA pada tahun 2017. </a:t>
            </a:r>
          </a:p>
          <a:p>
            <a:pPr>
              <a:buFont typeface="Wingdings" panose="05000000000000000000" pitchFamily="2" charset="2"/>
              <a:buChar char="q"/>
            </a:pPr>
            <a:endParaRPr lang="en-ID" sz="1100"/>
          </a:p>
          <a:p>
            <a:endParaRPr lang="en-ID"/>
          </a:p>
        </p:txBody>
      </p:sp>
      <p:sp>
        <p:nvSpPr>
          <p:cNvPr id="4" name="Slide Number Placeholder 3"/>
          <p:cNvSpPr>
            <a:spLocks noGrp="1"/>
          </p:cNvSpPr>
          <p:nvPr>
            <p:ph type="sldNum" sz="quarter" idx="5"/>
          </p:nvPr>
        </p:nvSpPr>
        <p:spPr/>
        <p:txBody>
          <a:bodyPr/>
          <a:lstStyle/>
          <a:p>
            <a:fld id="{605CB872-BD4F-48F3-B358-B48343967C30}" type="slidenum">
              <a:rPr lang="en-ID" smtClean="0"/>
              <a:t>13</a:t>
            </a:fld>
            <a:endParaRPr lang="en-ID"/>
          </a:p>
        </p:txBody>
      </p:sp>
    </p:spTree>
    <p:extLst>
      <p:ext uri="{BB962C8B-B14F-4D97-AF65-F5344CB8AC3E}">
        <p14:creationId xmlns:p14="http://schemas.microsoft.com/office/powerpoint/2010/main" val="30404888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28947-E995-4E77-AF3B-5F1217E5179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D"/>
          </a:p>
        </p:txBody>
      </p:sp>
      <p:sp>
        <p:nvSpPr>
          <p:cNvPr id="3" name="Subtitle 2">
            <a:extLst>
              <a:ext uri="{FF2B5EF4-FFF2-40B4-BE49-F238E27FC236}">
                <a16:creationId xmlns:a16="http://schemas.microsoft.com/office/drawing/2014/main" id="{B703D2C3-03BC-4BB3-A91A-D89968A577F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D"/>
          </a:p>
        </p:txBody>
      </p:sp>
      <p:sp>
        <p:nvSpPr>
          <p:cNvPr id="4" name="Date Placeholder 3">
            <a:extLst>
              <a:ext uri="{FF2B5EF4-FFF2-40B4-BE49-F238E27FC236}">
                <a16:creationId xmlns:a16="http://schemas.microsoft.com/office/drawing/2014/main" id="{EE7B2E57-212B-48E2-8C82-8C8D1044704B}"/>
              </a:ext>
            </a:extLst>
          </p:cNvPr>
          <p:cNvSpPr>
            <a:spLocks noGrp="1"/>
          </p:cNvSpPr>
          <p:nvPr>
            <p:ph type="dt" sz="half" idx="10"/>
          </p:nvPr>
        </p:nvSpPr>
        <p:spPr/>
        <p:txBody>
          <a:bodyPr/>
          <a:lstStyle/>
          <a:p>
            <a:fld id="{69483589-A35F-4999-8742-60CDB2E30FD6}" type="datetimeFigureOut">
              <a:rPr lang="en-ID" smtClean="0"/>
              <a:t>11/08/2021</a:t>
            </a:fld>
            <a:endParaRPr lang="en-ID"/>
          </a:p>
        </p:txBody>
      </p:sp>
      <p:sp>
        <p:nvSpPr>
          <p:cNvPr id="5" name="Footer Placeholder 4">
            <a:extLst>
              <a:ext uri="{FF2B5EF4-FFF2-40B4-BE49-F238E27FC236}">
                <a16:creationId xmlns:a16="http://schemas.microsoft.com/office/drawing/2014/main" id="{EFBCF13F-D349-42E5-A433-B0BB3D9D91B2}"/>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46D46A95-31C8-410E-AD20-2BA023C8128B}"/>
              </a:ext>
            </a:extLst>
          </p:cNvPr>
          <p:cNvSpPr>
            <a:spLocks noGrp="1"/>
          </p:cNvSpPr>
          <p:nvPr>
            <p:ph type="sldNum" sz="quarter" idx="12"/>
          </p:nvPr>
        </p:nvSpPr>
        <p:spPr/>
        <p:txBody>
          <a:bodyPr/>
          <a:lstStyle/>
          <a:p>
            <a:fld id="{707BEF16-1119-46DC-A34F-27C96383755F}" type="slidenum">
              <a:rPr lang="en-ID" smtClean="0"/>
              <a:t>‹#›</a:t>
            </a:fld>
            <a:endParaRPr lang="en-ID"/>
          </a:p>
        </p:txBody>
      </p:sp>
    </p:spTree>
    <p:extLst>
      <p:ext uri="{BB962C8B-B14F-4D97-AF65-F5344CB8AC3E}">
        <p14:creationId xmlns:p14="http://schemas.microsoft.com/office/powerpoint/2010/main" val="2853365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DFA7D3-AEE2-4FBE-95E6-2387B227CCCF}"/>
              </a:ext>
            </a:extLst>
          </p:cNvPr>
          <p:cNvSpPr>
            <a:spLocks noGrp="1"/>
          </p:cNvSpPr>
          <p:nvPr>
            <p:ph type="title"/>
          </p:nvPr>
        </p:nvSpPr>
        <p:spPr/>
        <p:txBody>
          <a:bodyPr/>
          <a:lstStyle/>
          <a:p>
            <a:r>
              <a:rPr lang="en-US"/>
              <a:t>Click to edit Master title style</a:t>
            </a:r>
            <a:endParaRPr lang="en-ID"/>
          </a:p>
        </p:txBody>
      </p:sp>
      <p:sp>
        <p:nvSpPr>
          <p:cNvPr id="3" name="Vertical Text Placeholder 2">
            <a:extLst>
              <a:ext uri="{FF2B5EF4-FFF2-40B4-BE49-F238E27FC236}">
                <a16:creationId xmlns:a16="http://schemas.microsoft.com/office/drawing/2014/main" id="{1A8D0CB3-8100-4FD3-8D5A-50035D2A53E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AFF3C681-EB28-40CA-83CF-501AB8FFCA58}"/>
              </a:ext>
            </a:extLst>
          </p:cNvPr>
          <p:cNvSpPr>
            <a:spLocks noGrp="1"/>
          </p:cNvSpPr>
          <p:nvPr>
            <p:ph type="dt" sz="half" idx="10"/>
          </p:nvPr>
        </p:nvSpPr>
        <p:spPr/>
        <p:txBody>
          <a:bodyPr/>
          <a:lstStyle/>
          <a:p>
            <a:fld id="{69483589-A35F-4999-8742-60CDB2E30FD6}" type="datetimeFigureOut">
              <a:rPr lang="en-ID" smtClean="0"/>
              <a:t>11/08/2021</a:t>
            </a:fld>
            <a:endParaRPr lang="en-ID"/>
          </a:p>
        </p:txBody>
      </p:sp>
      <p:sp>
        <p:nvSpPr>
          <p:cNvPr id="5" name="Footer Placeholder 4">
            <a:extLst>
              <a:ext uri="{FF2B5EF4-FFF2-40B4-BE49-F238E27FC236}">
                <a16:creationId xmlns:a16="http://schemas.microsoft.com/office/drawing/2014/main" id="{DD0D42C5-3F66-4E9C-8A1F-C978DD885D46}"/>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F7D495DB-9A58-4131-9CFD-98BBA0F3B550}"/>
              </a:ext>
            </a:extLst>
          </p:cNvPr>
          <p:cNvSpPr>
            <a:spLocks noGrp="1"/>
          </p:cNvSpPr>
          <p:nvPr>
            <p:ph type="sldNum" sz="quarter" idx="12"/>
          </p:nvPr>
        </p:nvSpPr>
        <p:spPr/>
        <p:txBody>
          <a:bodyPr/>
          <a:lstStyle/>
          <a:p>
            <a:fld id="{707BEF16-1119-46DC-A34F-27C96383755F}" type="slidenum">
              <a:rPr lang="en-ID" smtClean="0"/>
              <a:t>‹#›</a:t>
            </a:fld>
            <a:endParaRPr lang="en-ID"/>
          </a:p>
        </p:txBody>
      </p:sp>
    </p:spTree>
    <p:extLst>
      <p:ext uri="{BB962C8B-B14F-4D97-AF65-F5344CB8AC3E}">
        <p14:creationId xmlns:p14="http://schemas.microsoft.com/office/powerpoint/2010/main" val="11794272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4B3E6B3-56D0-4253-AC17-7FE483F52F4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D"/>
          </a:p>
        </p:txBody>
      </p:sp>
      <p:sp>
        <p:nvSpPr>
          <p:cNvPr id="3" name="Vertical Text Placeholder 2">
            <a:extLst>
              <a:ext uri="{FF2B5EF4-FFF2-40B4-BE49-F238E27FC236}">
                <a16:creationId xmlns:a16="http://schemas.microsoft.com/office/drawing/2014/main" id="{02F5E738-2B08-4E87-AB97-77AFB3AFBCF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14490C10-9914-45CC-A677-7F0680CB8485}"/>
              </a:ext>
            </a:extLst>
          </p:cNvPr>
          <p:cNvSpPr>
            <a:spLocks noGrp="1"/>
          </p:cNvSpPr>
          <p:nvPr>
            <p:ph type="dt" sz="half" idx="10"/>
          </p:nvPr>
        </p:nvSpPr>
        <p:spPr/>
        <p:txBody>
          <a:bodyPr/>
          <a:lstStyle/>
          <a:p>
            <a:fld id="{69483589-A35F-4999-8742-60CDB2E30FD6}" type="datetimeFigureOut">
              <a:rPr lang="en-ID" smtClean="0"/>
              <a:t>11/08/2021</a:t>
            </a:fld>
            <a:endParaRPr lang="en-ID"/>
          </a:p>
        </p:txBody>
      </p:sp>
      <p:sp>
        <p:nvSpPr>
          <p:cNvPr id="5" name="Footer Placeholder 4">
            <a:extLst>
              <a:ext uri="{FF2B5EF4-FFF2-40B4-BE49-F238E27FC236}">
                <a16:creationId xmlns:a16="http://schemas.microsoft.com/office/drawing/2014/main" id="{72388267-0C6B-4088-9C5F-B42C7CBB6271}"/>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77458C33-0FCD-4DA4-9B94-EBFE49BB6792}"/>
              </a:ext>
            </a:extLst>
          </p:cNvPr>
          <p:cNvSpPr>
            <a:spLocks noGrp="1"/>
          </p:cNvSpPr>
          <p:nvPr>
            <p:ph type="sldNum" sz="quarter" idx="12"/>
          </p:nvPr>
        </p:nvSpPr>
        <p:spPr/>
        <p:txBody>
          <a:bodyPr/>
          <a:lstStyle/>
          <a:p>
            <a:fld id="{707BEF16-1119-46DC-A34F-27C96383755F}" type="slidenum">
              <a:rPr lang="en-ID" smtClean="0"/>
              <a:t>‹#›</a:t>
            </a:fld>
            <a:endParaRPr lang="en-ID"/>
          </a:p>
        </p:txBody>
      </p:sp>
    </p:spTree>
    <p:extLst>
      <p:ext uri="{BB962C8B-B14F-4D97-AF65-F5344CB8AC3E}">
        <p14:creationId xmlns:p14="http://schemas.microsoft.com/office/powerpoint/2010/main" val="35918157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53ED0-4E20-4E38-A491-A6597719AB6C}"/>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id="{38DF974A-1713-48DF-9396-B0EA0191A52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879C3557-F093-4A37-B94E-7D89966CD5FA}"/>
              </a:ext>
            </a:extLst>
          </p:cNvPr>
          <p:cNvSpPr>
            <a:spLocks noGrp="1"/>
          </p:cNvSpPr>
          <p:nvPr>
            <p:ph type="dt" sz="half" idx="10"/>
          </p:nvPr>
        </p:nvSpPr>
        <p:spPr/>
        <p:txBody>
          <a:bodyPr/>
          <a:lstStyle/>
          <a:p>
            <a:fld id="{69483589-A35F-4999-8742-60CDB2E30FD6}" type="datetimeFigureOut">
              <a:rPr lang="en-ID" smtClean="0"/>
              <a:t>11/08/2021</a:t>
            </a:fld>
            <a:endParaRPr lang="en-ID"/>
          </a:p>
        </p:txBody>
      </p:sp>
      <p:sp>
        <p:nvSpPr>
          <p:cNvPr id="5" name="Footer Placeholder 4">
            <a:extLst>
              <a:ext uri="{FF2B5EF4-FFF2-40B4-BE49-F238E27FC236}">
                <a16:creationId xmlns:a16="http://schemas.microsoft.com/office/drawing/2014/main" id="{2A223D9A-832F-46F5-8939-9EB792A9DA6B}"/>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31A64A08-FA19-4C7C-B9E5-44DA32AB6542}"/>
              </a:ext>
            </a:extLst>
          </p:cNvPr>
          <p:cNvSpPr>
            <a:spLocks noGrp="1"/>
          </p:cNvSpPr>
          <p:nvPr>
            <p:ph type="sldNum" sz="quarter" idx="12"/>
          </p:nvPr>
        </p:nvSpPr>
        <p:spPr/>
        <p:txBody>
          <a:bodyPr/>
          <a:lstStyle/>
          <a:p>
            <a:fld id="{707BEF16-1119-46DC-A34F-27C96383755F}" type="slidenum">
              <a:rPr lang="en-ID" smtClean="0"/>
              <a:t>‹#›</a:t>
            </a:fld>
            <a:endParaRPr lang="en-ID"/>
          </a:p>
        </p:txBody>
      </p:sp>
    </p:spTree>
    <p:extLst>
      <p:ext uri="{BB962C8B-B14F-4D97-AF65-F5344CB8AC3E}">
        <p14:creationId xmlns:p14="http://schemas.microsoft.com/office/powerpoint/2010/main" val="30202401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B8FA0-54CE-42FC-90DE-403A0253DF7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D"/>
          </a:p>
        </p:txBody>
      </p:sp>
      <p:sp>
        <p:nvSpPr>
          <p:cNvPr id="3" name="Text Placeholder 2">
            <a:extLst>
              <a:ext uri="{FF2B5EF4-FFF2-40B4-BE49-F238E27FC236}">
                <a16:creationId xmlns:a16="http://schemas.microsoft.com/office/drawing/2014/main" id="{B6C66127-F673-4C32-879B-32E3EC5B1D2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F40CA5-0F2B-42E4-BE9C-7D6B4393F25E}"/>
              </a:ext>
            </a:extLst>
          </p:cNvPr>
          <p:cNvSpPr>
            <a:spLocks noGrp="1"/>
          </p:cNvSpPr>
          <p:nvPr>
            <p:ph type="dt" sz="half" idx="10"/>
          </p:nvPr>
        </p:nvSpPr>
        <p:spPr/>
        <p:txBody>
          <a:bodyPr/>
          <a:lstStyle/>
          <a:p>
            <a:fld id="{69483589-A35F-4999-8742-60CDB2E30FD6}" type="datetimeFigureOut">
              <a:rPr lang="en-ID" smtClean="0"/>
              <a:t>11/08/2021</a:t>
            </a:fld>
            <a:endParaRPr lang="en-ID"/>
          </a:p>
        </p:txBody>
      </p:sp>
      <p:sp>
        <p:nvSpPr>
          <p:cNvPr id="5" name="Footer Placeholder 4">
            <a:extLst>
              <a:ext uri="{FF2B5EF4-FFF2-40B4-BE49-F238E27FC236}">
                <a16:creationId xmlns:a16="http://schemas.microsoft.com/office/drawing/2014/main" id="{F5EDD017-D962-4691-9973-0FE1759948D8}"/>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A97FA9E7-9741-446E-BB6F-D3718A30AC30}"/>
              </a:ext>
            </a:extLst>
          </p:cNvPr>
          <p:cNvSpPr>
            <a:spLocks noGrp="1"/>
          </p:cNvSpPr>
          <p:nvPr>
            <p:ph type="sldNum" sz="quarter" idx="12"/>
          </p:nvPr>
        </p:nvSpPr>
        <p:spPr/>
        <p:txBody>
          <a:bodyPr/>
          <a:lstStyle/>
          <a:p>
            <a:fld id="{707BEF16-1119-46DC-A34F-27C96383755F}" type="slidenum">
              <a:rPr lang="en-ID" smtClean="0"/>
              <a:t>‹#›</a:t>
            </a:fld>
            <a:endParaRPr lang="en-ID"/>
          </a:p>
        </p:txBody>
      </p:sp>
    </p:spTree>
    <p:extLst>
      <p:ext uri="{BB962C8B-B14F-4D97-AF65-F5344CB8AC3E}">
        <p14:creationId xmlns:p14="http://schemas.microsoft.com/office/powerpoint/2010/main" val="9210806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92C1E-E986-430B-9151-C8860EC11FD4}"/>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id="{50A84EC8-04E7-4377-8274-89D46C430FF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Content Placeholder 3">
            <a:extLst>
              <a:ext uri="{FF2B5EF4-FFF2-40B4-BE49-F238E27FC236}">
                <a16:creationId xmlns:a16="http://schemas.microsoft.com/office/drawing/2014/main" id="{C53399D4-EC12-4A8F-B2FC-B30EC73F1BC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5" name="Date Placeholder 4">
            <a:extLst>
              <a:ext uri="{FF2B5EF4-FFF2-40B4-BE49-F238E27FC236}">
                <a16:creationId xmlns:a16="http://schemas.microsoft.com/office/drawing/2014/main" id="{87C9A531-7CC9-4B46-B0E5-FE3DF856AD0E}"/>
              </a:ext>
            </a:extLst>
          </p:cNvPr>
          <p:cNvSpPr>
            <a:spLocks noGrp="1"/>
          </p:cNvSpPr>
          <p:nvPr>
            <p:ph type="dt" sz="half" idx="10"/>
          </p:nvPr>
        </p:nvSpPr>
        <p:spPr/>
        <p:txBody>
          <a:bodyPr/>
          <a:lstStyle/>
          <a:p>
            <a:fld id="{69483589-A35F-4999-8742-60CDB2E30FD6}" type="datetimeFigureOut">
              <a:rPr lang="en-ID" smtClean="0"/>
              <a:t>11/08/2021</a:t>
            </a:fld>
            <a:endParaRPr lang="en-ID"/>
          </a:p>
        </p:txBody>
      </p:sp>
      <p:sp>
        <p:nvSpPr>
          <p:cNvPr id="6" name="Footer Placeholder 5">
            <a:extLst>
              <a:ext uri="{FF2B5EF4-FFF2-40B4-BE49-F238E27FC236}">
                <a16:creationId xmlns:a16="http://schemas.microsoft.com/office/drawing/2014/main" id="{B1C15AF3-B94E-45DC-A770-9A597101C440}"/>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id="{E217AD89-E6D5-4932-8D4C-5EDB6122548B}"/>
              </a:ext>
            </a:extLst>
          </p:cNvPr>
          <p:cNvSpPr>
            <a:spLocks noGrp="1"/>
          </p:cNvSpPr>
          <p:nvPr>
            <p:ph type="sldNum" sz="quarter" idx="12"/>
          </p:nvPr>
        </p:nvSpPr>
        <p:spPr/>
        <p:txBody>
          <a:bodyPr/>
          <a:lstStyle/>
          <a:p>
            <a:fld id="{707BEF16-1119-46DC-A34F-27C96383755F}" type="slidenum">
              <a:rPr lang="en-ID" smtClean="0"/>
              <a:t>‹#›</a:t>
            </a:fld>
            <a:endParaRPr lang="en-ID"/>
          </a:p>
        </p:txBody>
      </p:sp>
    </p:spTree>
    <p:extLst>
      <p:ext uri="{BB962C8B-B14F-4D97-AF65-F5344CB8AC3E}">
        <p14:creationId xmlns:p14="http://schemas.microsoft.com/office/powerpoint/2010/main" val="1316670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F9168-83D7-41AC-BC3F-EC4F04E4A6C8}"/>
              </a:ext>
            </a:extLst>
          </p:cNvPr>
          <p:cNvSpPr>
            <a:spLocks noGrp="1"/>
          </p:cNvSpPr>
          <p:nvPr>
            <p:ph type="title"/>
          </p:nvPr>
        </p:nvSpPr>
        <p:spPr>
          <a:xfrm>
            <a:off x="839788" y="365125"/>
            <a:ext cx="10515600" cy="1325563"/>
          </a:xfrm>
        </p:spPr>
        <p:txBody>
          <a:bodyPr/>
          <a:lstStyle/>
          <a:p>
            <a:r>
              <a:rPr lang="en-US"/>
              <a:t>Click to edit Master title style</a:t>
            </a:r>
            <a:endParaRPr lang="en-ID"/>
          </a:p>
        </p:txBody>
      </p:sp>
      <p:sp>
        <p:nvSpPr>
          <p:cNvPr id="3" name="Text Placeholder 2">
            <a:extLst>
              <a:ext uri="{FF2B5EF4-FFF2-40B4-BE49-F238E27FC236}">
                <a16:creationId xmlns:a16="http://schemas.microsoft.com/office/drawing/2014/main" id="{3F0F4B77-DE5E-4441-B434-15850275671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384C1FC-5B2A-4B44-852A-5BEDB71AABD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5" name="Text Placeholder 4">
            <a:extLst>
              <a:ext uri="{FF2B5EF4-FFF2-40B4-BE49-F238E27FC236}">
                <a16:creationId xmlns:a16="http://schemas.microsoft.com/office/drawing/2014/main" id="{0A94965D-FD36-406D-AFE6-83D5A0BBC4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14FA1C2-221C-4A48-8EAE-80C9F228D03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7" name="Date Placeholder 6">
            <a:extLst>
              <a:ext uri="{FF2B5EF4-FFF2-40B4-BE49-F238E27FC236}">
                <a16:creationId xmlns:a16="http://schemas.microsoft.com/office/drawing/2014/main" id="{E2216694-85A7-422E-8DC6-E65A35E00005}"/>
              </a:ext>
            </a:extLst>
          </p:cNvPr>
          <p:cNvSpPr>
            <a:spLocks noGrp="1"/>
          </p:cNvSpPr>
          <p:nvPr>
            <p:ph type="dt" sz="half" idx="10"/>
          </p:nvPr>
        </p:nvSpPr>
        <p:spPr/>
        <p:txBody>
          <a:bodyPr/>
          <a:lstStyle/>
          <a:p>
            <a:fld id="{69483589-A35F-4999-8742-60CDB2E30FD6}" type="datetimeFigureOut">
              <a:rPr lang="en-ID" smtClean="0"/>
              <a:t>11/08/2021</a:t>
            </a:fld>
            <a:endParaRPr lang="en-ID"/>
          </a:p>
        </p:txBody>
      </p:sp>
      <p:sp>
        <p:nvSpPr>
          <p:cNvPr id="8" name="Footer Placeholder 7">
            <a:extLst>
              <a:ext uri="{FF2B5EF4-FFF2-40B4-BE49-F238E27FC236}">
                <a16:creationId xmlns:a16="http://schemas.microsoft.com/office/drawing/2014/main" id="{A2C3387A-4AE4-45F0-878A-EF9629D33C22}"/>
              </a:ext>
            </a:extLst>
          </p:cNvPr>
          <p:cNvSpPr>
            <a:spLocks noGrp="1"/>
          </p:cNvSpPr>
          <p:nvPr>
            <p:ph type="ftr" sz="quarter" idx="11"/>
          </p:nvPr>
        </p:nvSpPr>
        <p:spPr/>
        <p:txBody>
          <a:bodyPr/>
          <a:lstStyle/>
          <a:p>
            <a:endParaRPr lang="en-ID"/>
          </a:p>
        </p:txBody>
      </p:sp>
      <p:sp>
        <p:nvSpPr>
          <p:cNvPr id="9" name="Slide Number Placeholder 8">
            <a:extLst>
              <a:ext uri="{FF2B5EF4-FFF2-40B4-BE49-F238E27FC236}">
                <a16:creationId xmlns:a16="http://schemas.microsoft.com/office/drawing/2014/main" id="{84C33B5C-6159-4171-8FA9-2A02429F90E4}"/>
              </a:ext>
            </a:extLst>
          </p:cNvPr>
          <p:cNvSpPr>
            <a:spLocks noGrp="1"/>
          </p:cNvSpPr>
          <p:nvPr>
            <p:ph type="sldNum" sz="quarter" idx="12"/>
          </p:nvPr>
        </p:nvSpPr>
        <p:spPr/>
        <p:txBody>
          <a:bodyPr/>
          <a:lstStyle/>
          <a:p>
            <a:fld id="{707BEF16-1119-46DC-A34F-27C96383755F}" type="slidenum">
              <a:rPr lang="en-ID" smtClean="0"/>
              <a:t>‹#›</a:t>
            </a:fld>
            <a:endParaRPr lang="en-ID"/>
          </a:p>
        </p:txBody>
      </p:sp>
    </p:spTree>
    <p:extLst>
      <p:ext uri="{BB962C8B-B14F-4D97-AF65-F5344CB8AC3E}">
        <p14:creationId xmlns:p14="http://schemas.microsoft.com/office/powerpoint/2010/main" val="11970634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2D13F-7C93-4997-A034-84E2F6E9B43F}"/>
              </a:ext>
            </a:extLst>
          </p:cNvPr>
          <p:cNvSpPr>
            <a:spLocks noGrp="1"/>
          </p:cNvSpPr>
          <p:nvPr>
            <p:ph type="title"/>
          </p:nvPr>
        </p:nvSpPr>
        <p:spPr/>
        <p:txBody>
          <a:bodyPr/>
          <a:lstStyle/>
          <a:p>
            <a:r>
              <a:rPr lang="en-US"/>
              <a:t>Click to edit Master title style</a:t>
            </a:r>
            <a:endParaRPr lang="en-ID"/>
          </a:p>
        </p:txBody>
      </p:sp>
      <p:sp>
        <p:nvSpPr>
          <p:cNvPr id="3" name="Date Placeholder 2">
            <a:extLst>
              <a:ext uri="{FF2B5EF4-FFF2-40B4-BE49-F238E27FC236}">
                <a16:creationId xmlns:a16="http://schemas.microsoft.com/office/drawing/2014/main" id="{B3E9E227-E69C-41CD-993F-B29B87D5240E}"/>
              </a:ext>
            </a:extLst>
          </p:cNvPr>
          <p:cNvSpPr>
            <a:spLocks noGrp="1"/>
          </p:cNvSpPr>
          <p:nvPr>
            <p:ph type="dt" sz="half" idx="10"/>
          </p:nvPr>
        </p:nvSpPr>
        <p:spPr/>
        <p:txBody>
          <a:bodyPr/>
          <a:lstStyle/>
          <a:p>
            <a:fld id="{69483589-A35F-4999-8742-60CDB2E30FD6}" type="datetimeFigureOut">
              <a:rPr lang="en-ID" smtClean="0"/>
              <a:t>11/08/2021</a:t>
            </a:fld>
            <a:endParaRPr lang="en-ID"/>
          </a:p>
        </p:txBody>
      </p:sp>
      <p:sp>
        <p:nvSpPr>
          <p:cNvPr id="4" name="Footer Placeholder 3">
            <a:extLst>
              <a:ext uri="{FF2B5EF4-FFF2-40B4-BE49-F238E27FC236}">
                <a16:creationId xmlns:a16="http://schemas.microsoft.com/office/drawing/2014/main" id="{EEA203B9-E3B1-496D-9C7F-8317F91C108B}"/>
              </a:ext>
            </a:extLst>
          </p:cNvPr>
          <p:cNvSpPr>
            <a:spLocks noGrp="1"/>
          </p:cNvSpPr>
          <p:nvPr>
            <p:ph type="ftr" sz="quarter" idx="11"/>
          </p:nvPr>
        </p:nvSpPr>
        <p:spPr/>
        <p:txBody>
          <a:bodyPr/>
          <a:lstStyle/>
          <a:p>
            <a:endParaRPr lang="en-ID"/>
          </a:p>
        </p:txBody>
      </p:sp>
      <p:sp>
        <p:nvSpPr>
          <p:cNvPr id="5" name="Slide Number Placeholder 4">
            <a:extLst>
              <a:ext uri="{FF2B5EF4-FFF2-40B4-BE49-F238E27FC236}">
                <a16:creationId xmlns:a16="http://schemas.microsoft.com/office/drawing/2014/main" id="{A3571EEF-36D3-4F08-9DB6-8DC845F775A2}"/>
              </a:ext>
            </a:extLst>
          </p:cNvPr>
          <p:cNvSpPr>
            <a:spLocks noGrp="1"/>
          </p:cNvSpPr>
          <p:nvPr>
            <p:ph type="sldNum" sz="quarter" idx="12"/>
          </p:nvPr>
        </p:nvSpPr>
        <p:spPr/>
        <p:txBody>
          <a:bodyPr/>
          <a:lstStyle/>
          <a:p>
            <a:fld id="{707BEF16-1119-46DC-A34F-27C96383755F}" type="slidenum">
              <a:rPr lang="en-ID" smtClean="0"/>
              <a:t>‹#›</a:t>
            </a:fld>
            <a:endParaRPr lang="en-ID"/>
          </a:p>
        </p:txBody>
      </p:sp>
    </p:spTree>
    <p:extLst>
      <p:ext uri="{BB962C8B-B14F-4D97-AF65-F5344CB8AC3E}">
        <p14:creationId xmlns:p14="http://schemas.microsoft.com/office/powerpoint/2010/main" val="1849456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7D82628-549C-4851-B52A-A6DECA86870A}"/>
              </a:ext>
            </a:extLst>
          </p:cNvPr>
          <p:cNvSpPr>
            <a:spLocks noGrp="1"/>
          </p:cNvSpPr>
          <p:nvPr>
            <p:ph type="dt" sz="half" idx="10"/>
          </p:nvPr>
        </p:nvSpPr>
        <p:spPr/>
        <p:txBody>
          <a:bodyPr/>
          <a:lstStyle/>
          <a:p>
            <a:fld id="{69483589-A35F-4999-8742-60CDB2E30FD6}" type="datetimeFigureOut">
              <a:rPr lang="en-ID" smtClean="0"/>
              <a:t>11/08/2021</a:t>
            </a:fld>
            <a:endParaRPr lang="en-ID"/>
          </a:p>
        </p:txBody>
      </p:sp>
      <p:sp>
        <p:nvSpPr>
          <p:cNvPr id="3" name="Footer Placeholder 2">
            <a:extLst>
              <a:ext uri="{FF2B5EF4-FFF2-40B4-BE49-F238E27FC236}">
                <a16:creationId xmlns:a16="http://schemas.microsoft.com/office/drawing/2014/main" id="{9FB3E969-A735-4BB2-97EF-175ED6FFB4A7}"/>
              </a:ext>
            </a:extLst>
          </p:cNvPr>
          <p:cNvSpPr>
            <a:spLocks noGrp="1"/>
          </p:cNvSpPr>
          <p:nvPr>
            <p:ph type="ftr" sz="quarter" idx="11"/>
          </p:nvPr>
        </p:nvSpPr>
        <p:spPr/>
        <p:txBody>
          <a:bodyPr/>
          <a:lstStyle/>
          <a:p>
            <a:endParaRPr lang="en-ID"/>
          </a:p>
        </p:txBody>
      </p:sp>
      <p:sp>
        <p:nvSpPr>
          <p:cNvPr id="4" name="Slide Number Placeholder 3">
            <a:extLst>
              <a:ext uri="{FF2B5EF4-FFF2-40B4-BE49-F238E27FC236}">
                <a16:creationId xmlns:a16="http://schemas.microsoft.com/office/drawing/2014/main" id="{41D20EBD-5DE5-442B-8657-61C9F03D1A35}"/>
              </a:ext>
            </a:extLst>
          </p:cNvPr>
          <p:cNvSpPr>
            <a:spLocks noGrp="1"/>
          </p:cNvSpPr>
          <p:nvPr>
            <p:ph type="sldNum" sz="quarter" idx="12"/>
          </p:nvPr>
        </p:nvSpPr>
        <p:spPr/>
        <p:txBody>
          <a:bodyPr/>
          <a:lstStyle/>
          <a:p>
            <a:fld id="{707BEF16-1119-46DC-A34F-27C96383755F}" type="slidenum">
              <a:rPr lang="en-ID" smtClean="0"/>
              <a:t>‹#›</a:t>
            </a:fld>
            <a:endParaRPr lang="en-ID"/>
          </a:p>
        </p:txBody>
      </p:sp>
    </p:spTree>
    <p:extLst>
      <p:ext uri="{BB962C8B-B14F-4D97-AF65-F5344CB8AC3E}">
        <p14:creationId xmlns:p14="http://schemas.microsoft.com/office/powerpoint/2010/main" val="76479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66639-665E-4C60-A7F4-19C564D21F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D"/>
          </a:p>
        </p:txBody>
      </p:sp>
      <p:sp>
        <p:nvSpPr>
          <p:cNvPr id="3" name="Content Placeholder 2">
            <a:extLst>
              <a:ext uri="{FF2B5EF4-FFF2-40B4-BE49-F238E27FC236}">
                <a16:creationId xmlns:a16="http://schemas.microsoft.com/office/drawing/2014/main" id="{F594052D-D232-4026-84E8-1F68364F1F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Text Placeholder 3">
            <a:extLst>
              <a:ext uri="{FF2B5EF4-FFF2-40B4-BE49-F238E27FC236}">
                <a16:creationId xmlns:a16="http://schemas.microsoft.com/office/drawing/2014/main" id="{9F59998A-BD24-43C6-8EC6-BA9592503B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BC7F35D-47C1-44CD-A949-744000FA223D}"/>
              </a:ext>
            </a:extLst>
          </p:cNvPr>
          <p:cNvSpPr>
            <a:spLocks noGrp="1"/>
          </p:cNvSpPr>
          <p:nvPr>
            <p:ph type="dt" sz="half" idx="10"/>
          </p:nvPr>
        </p:nvSpPr>
        <p:spPr/>
        <p:txBody>
          <a:bodyPr/>
          <a:lstStyle/>
          <a:p>
            <a:fld id="{69483589-A35F-4999-8742-60CDB2E30FD6}" type="datetimeFigureOut">
              <a:rPr lang="en-ID" smtClean="0"/>
              <a:t>11/08/2021</a:t>
            </a:fld>
            <a:endParaRPr lang="en-ID"/>
          </a:p>
        </p:txBody>
      </p:sp>
      <p:sp>
        <p:nvSpPr>
          <p:cNvPr id="6" name="Footer Placeholder 5">
            <a:extLst>
              <a:ext uri="{FF2B5EF4-FFF2-40B4-BE49-F238E27FC236}">
                <a16:creationId xmlns:a16="http://schemas.microsoft.com/office/drawing/2014/main" id="{63A28BFB-CA67-469F-91DB-E56D214DB650}"/>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id="{41AB7F95-6990-47F7-9DCE-D4711D5B599A}"/>
              </a:ext>
            </a:extLst>
          </p:cNvPr>
          <p:cNvSpPr>
            <a:spLocks noGrp="1"/>
          </p:cNvSpPr>
          <p:nvPr>
            <p:ph type="sldNum" sz="quarter" idx="12"/>
          </p:nvPr>
        </p:nvSpPr>
        <p:spPr/>
        <p:txBody>
          <a:bodyPr/>
          <a:lstStyle/>
          <a:p>
            <a:fld id="{707BEF16-1119-46DC-A34F-27C96383755F}" type="slidenum">
              <a:rPr lang="en-ID" smtClean="0"/>
              <a:t>‹#›</a:t>
            </a:fld>
            <a:endParaRPr lang="en-ID"/>
          </a:p>
        </p:txBody>
      </p:sp>
    </p:spTree>
    <p:extLst>
      <p:ext uri="{BB962C8B-B14F-4D97-AF65-F5344CB8AC3E}">
        <p14:creationId xmlns:p14="http://schemas.microsoft.com/office/powerpoint/2010/main" val="37789270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AF474-A41B-4878-B4E0-7DCA3C6C97A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D"/>
          </a:p>
        </p:txBody>
      </p:sp>
      <p:sp>
        <p:nvSpPr>
          <p:cNvPr id="3" name="Picture Placeholder 2">
            <a:extLst>
              <a:ext uri="{FF2B5EF4-FFF2-40B4-BE49-F238E27FC236}">
                <a16:creationId xmlns:a16="http://schemas.microsoft.com/office/drawing/2014/main" id="{11889D6D-2D8F-431F-A11D-C8870659EB2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D"/>
          </a:p>
        </p:txBody>
      </p:sp>
      <p:sp>
        <p:nvSpPr>
          <p:cNvPr id="4" name="Text Placeholder 3">
            <a:extLst>
              <a:ext uri="{FF2B5EF4-FFF2-40B4-BE49-F238E27FC236}">
                <a16:creationId xmlns:a16="http://schemas.microsoft.com/office/drawing/2014/main" id="{88A73E1A-65AA-4192-BF99-C15269EC237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4269C33-9D9A-4BD1-A748-F06235E51093}"/>
              </a:ext>
            </a:extLst>
          </p:cNvPr>
          <p:cNvSpPr>
            <a:spLocks noGrp="1"/>
          </p:cNvSpPr>
          <p:nvPr>
            <p:ph type="dt" sz="half" idx="10"/>
          </p:nvPr>
        </p:nvSpPr>
        <p:spPr/>
        <p:txBody>
          <a:bodyPr/>
          <a:lstStyle/>
          <a:p>
            <a:fld id="{69483589-A35F-4999-8742-60CDB2E30FD6}" type="datetimeFigureOut">
              <a:rPr lang="en-ID" smtClean="0"/>
              <a:t>11/08/2021</a:t>
            </a:fld>
            <a:endParaRPr lang="en-ID"/>
          </a:p>
        </p:txBody>
      </p:sp>
      <p:sp>
        <p:nvSpPr>
          <p:cNvPr id="6" name="Footer Placeholder 5">
            <a:extLst>
              <a:ext uri="{FF2B5EF4-FFF2-40B4-BE49-F238E27FC236}">
                <a16:creationId xmlns:a16="http://schemas.microsoft.com/office/drawing/2014/main" id="{CFD89330-309C-4167-BA84-0C6655D20B55}"/>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id="{78DE56DA-77B3-4DD2-820A-D4ECF0FFE1AD}"/>
              </a:ext>
            </a:extLst>
          </p:cNvPr>
          <p:cNvSpPr>
            <a:spLocks noGrp="1"/>
          </p:cNvSpPr>
          <p:nvPr>
            <p:ph type="sldNum" sz="quarter" idx="12"/>
          </p:nvPr>
        </p:nvSpPr>
        <p:spPr/>
        <p:txBody>
          <a:bodyPr/>
          <a:lstStyle/>
          <a:p>
            <a:fld id="{707BEF16-1119-46DC-A34F-27C96383755F}" type="slidenum">
              <a:rPr lang="en-ID" smtClean="0"/>
              <a:t>‹#›</a:t>
            </a:fld>
            <a:endParaRPr lang="en-ID"/>
          </a:p>
        </p:txBody>
      </p:sp>
    </p:spTree>
    <p:extLst>
      <p:ext uri="{BB962C8B-B14F-4D97-AF65-F5344CB8AC3E}">
        <p14:creationId xmlns:p14="http://schemas.microsoft.com/office/powerpoint/2010/main" val="164530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5000"/>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3349A08-FC4C-40C9-AA0C-391C35854D6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a:extLst>
              <a:ext uri="{FF2B5EF4-FFF2-40B4-BE49-F238E27FC236}">
                <a16:creationId xmlns:a16="http://schemas.microsoft.com/office/drawing/2014/main" id="{8A412CFE-9CF4-4BE1-880F-03945F847D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A80FDEBB-50A3-4222-8B06-DD7B57388C6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483589-A35F-4999-8742-60CDB2E30FD6}" type="datetimeFigureOut">
              <a:rPr lang="en-ID" smtClean="0"/>
              <a:t>11/08/2021</a:t>
            </a:fld>
            <a:endParaRPr lang="en-ID"/>
          </a:p>
        </p:txBody>
      </p:sp>
      <p:sp>
        <p:nvSpPr>
          <p:cNvPr id="5" name="Footer Placeholder 4">
            <a:extLst>
              <a:ext uri="{FF2B5EF4-FFF2-40B4-BE49-F238E27FC236}">
                <a16:creationId xmlns:a16="http://schemas.microsoft.com/office/drawing/2014/main" id="{20EF82E1-3478-403D-A57C-F166613ACB3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a:extLst>
              <a:ext uri="{FF2B5EF4-FFF2-40B4-BE49-F238E27FC236}">
                <a16:creationId xmlns:a16="http://schemas.microsoft.com/office/drawing/2014/main" id="{5CA62728-293D-4734-ADDA-B46AE29E2D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7BEF16-1119-46DC-A34F-27C96383755F}" type="slidenum">
              <a:rPr lang="en-ID" smtClean="0"/>
              <a:t>‹#›</a:t>
            </a:fld>
            <a:endParaRPr lang="en-ID"/>
          </a:p>
        </p:txBody>
      </p:sp>
    </p:spTree>
    <p:extLst>
      <p:ext uri="{BB962C8B-B14F-4D97-AF65-F5344CB8AC3E}">
        <p14:creationId xmlns:p14="http://schemas.microsoft.com/office/powerpoint/2010/main" val="18269388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1" kern="1200">
          <a:solidFill>
            <a:schemeClr val="tx1"/>
          </a:solidFill>
          <a:effectLst>
            <a:outerShdw blurRad="38100" dist="38100" dir="2700000" algn="tl">
              <a:srgbClr val="000000">
                <a:alpha val="43137"/>
              </a:srgbClr>
            </a:outerShdw>
          </a:effectLst>
          <a:latin typeface="Arial Rounded MT Bold" panose="020F07040305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1" kern="1200">
          <a:solidFill>
            <a:schemeClr val="tx1"/>
          </a:solidFill>
          <a:effectLst>
            <a:outerShdw blurRad="38100" dist="38100" dir="2700000" algn="tl">
              <a:srgbClr val="000000">
                <a:alpha val="43137"/>
              </a:srgbClr>
            </a:outerShdw>
          </a:effectLst>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effectLst>
            <a:outerShdw blurRad="38100" dist="38100" dir="2700000" algn="tl">
              <a:srgbClr val="000000">
                <a:alpha val="43137"/>
              </a:srgbClr>
            </a:outerShdw>
          </a:effectLst>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effectLst>
            <a:outerShdw blurRad="38100" dist="38100" dir="2700000" algn="tl">
              <a:srgbClr val="000000">
                <a:alpha val="43137"/>
              </a:srgbClr>
            </a:outerShdw>
          </a:effectLst>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effectLst>
            <a:outerShdw blurRad="38100" dist="38100" dir="2700000" algn="tl">
              <a:srgbClr val="000000">
                <a:alpha val="43137"/>
              </a:srgbClr>
            </a:outerShdw>
          </a:effectLst>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effectLst>
            <a:outerShdw blurRad="38100" dist="38100" dir="2700000" algn="tl">
              <a:srgbClr val="000000">
                <a:alpha val="43137"/>
              </a:srgbClr>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f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s://www.youtube.com/watch?v=-gr-A4ebLeEv" TargetMode="External"/><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2.png"/><Relationship Id="rId7" Type="http://schemas.openxmlformats.org/officeDocument/2006/relationships/diagramColors" Target="../diagrams/colors1.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www.youtube.com/watch?v=SIQ271kwUnA"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edition.cnn.com/2017/12/16/politics/pentagon-ufo-project/index.html"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hyperlink" Target="https://www.youtube.com/watch?v=-2b4qSoMnKE"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documents.theblackvault.com/documents/dia/dia-aatip-reports.pdf" TargetMode="Externa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0.png"/><Relationship Id="rId2" Type="http://schemas.openxmlformats.org/officeDocument/2006/relationships/hyperlink" Target="https://media.lasvegasnow.com/nxsglobal/lasvegasnow/document_dev/2018/05/04/Advanced_Space_Propulsion_1525479713208_41686961_ver1.0.pdf" TargetMode="Externa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hyperlink" Target="https://spherebeingalliance.com/files/get/1600/traversable-wormholes-stargates-negative-energy" TargetMode="External"/><Relationship Id="rId4" Type="http://schemas.openxmlformats.org/officeDocument/2006/relationships/hyperlink" Target="https://spherebeingalliance.com/files/get/1601/warp-drive-dark-energy-the-manipulation-of-extra-dimensions"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4.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s://translate.google.com/translate?sl=auto&amp;tl=id&amp;u=https://ufo.com.br/multimidia/fotos/five-continents-ufo-forum-em-moscou.htmlhttps://translate.google.com/translate?sl=auto&amp;tl=id&amp;u=https://ufo.com.br/multimidia/fotos/five-continents-ufo-forum-em-moscou.html" TargetMode="External"/><Relationship Id="rId5" Type="http://schemas.openxmlformats.org/officeDocument/2006/relationships/image" Target="../media/image33.jpeg"/><Relationship Id="rId4" Type="http://schemas.openxmlformats.org/officeDocument/2006/relationships/image" Target="../media/image32.jpeg"/></Relationships>
</file>

<file path=ppt/slides/_rels/slide25.xml.rels><?xml version="1.0" encoding="UTF-8" standalone="yes"?>
<Relationships xmlns="http://schemas.openxmlformats.org/package/2006/relationships"><Relationship Id="rId3" Type="http://schemas.openxmlformats.org/officeDocument/2006/relationships/hyperlink" Target="https://youtu.be/cb6O4FNlsaw?t=3589"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edition.cnn.com/2019/09/18/politics/navy-confirms-ufo-videos-trnd/index.htmlhttps:/edition.cnn.com/2019/09/18/politics/navy-confirms-ufo-videos-trnd/index.html"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about.bgov.com/news/ufo-group-sharing-exotic-materials-with-army-for-combat-vehicles/" TargetMode="Externa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emf"/><Relationship Id="rId4" Type="http://schemas.openxmlformats.org/officeDocument/2006/relationships/image" Target="../media/image38.emf"/></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31.xml.rels><?xml version="1.0" encoding="UTF-8" standalone="yes"?>
<Relationships xmlns="http://schemas.openxmlformats.org/package/2006/relationships"><Relationship Id="rId3" Type="http://schemas.openxmlformats.org/officeDocument/2006/relationships/hyperlink" Target="https://www.defense.gov/Newsroom/Releases/Release/Article/2165713/statement-by-the-department-of-defense-on-the-release-of-historical-navy-videos/"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hyperlink" Target="https://edition.cnn.com/2019/04/24/politics/us-navy-ufo-guidelines/index.html"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congress.gov/116/crpt/srpt233/CRPT-116srpt233.pdf"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5.xml.rels><?xml version="1.0" encoding="UTF-8" standalone="yes"?>
<Relationships xmlns="http://schemas.openxmlformats.org/package/2006/relationships"><Relationship Id="rId3" Type="http://schemas.openxmlformats.org/officeDocument/2006/relationships/hyperlink" Target="https://www.dni.gov/files/ODNI/documents/assessments/Prelimary-Assessment-UAP-20210625.pdf"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36.xml.rels><?xml version="1.0" encoding="UTF-8" standalone="yes"?>
<Relationships xmlns="http://schemas.openxmlformats.org/package/2006/relationships"><Relationship Id="rId3" Type="http://schemas.openxmlformats.org/officeDocument/2006/relationships/hyperlink" Target="https://media.defense.gov/2021/Jun/25/2002749916/-1/-1/1/DEPUTY-SECRETARY-OF-DEFENSE-MEMORANDUM-ON-UNIDENTIFIED-AERIAL-PHENOMENA-ASSESSMENTS.PDF"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3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hyperlink" Target="https://tinyurl.com/itb-92-webinar-ufo-disclosure"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hyperlink" Target="https://betaufoindonesia.blogspot.com/" TargetMode="External"/><Relationship Id="rId3" Type="http://schemas.openxmlformats.org/officeDocument/2006/relationships/image" Target="../media/image56.jpeg"/><Relationship Id="rId7" Type="http://schemas.openxmlformats.org/officeDocument/2006/relationships/image" Target="../media/image60.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 Id="rId9" Type="http://schemas.openxmlformats.org/officeDocument/2006/relationships/image" Target="../media/image6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ebm"/><Relationship Id="rId1" Type="http://schemas.microsoft.com/office/2007/relationships/media" Target="../media/media1.webm"/><Relationship Id="rId5" Type="http://schemas.openxmlformats.org/officeDocument/2006/relationships/image" Target="../media/image9.png"/><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webm"/><Relationship Id="rId1" Type="http://schemas.microsoft.com/office/2007/relationships/media" Target="../media/media2.webm"/><Relationship Id="rId5" Type="http://schemas.openxmlformats.org/officeDocument/2006/relationships/image" Target="../media/image10.png"/><Relationship Id="rId4"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webm"/><Relationship Id="rId1" Type="http://schemas.microsoft.com/office/2007/relationships/media" Target="../media/media3.webm"/><Relationship Id="rId5" Type="http://schemas.openxmlformats.org/officeDocument/2006/relationships/image" Target="../media/image11.png"/><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12.png"/><Relationship Id="rId4"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13.png"/><Relationship Id="rId4"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a:extLst>
              <a:ext uri="{FF2B5EF4-FFF2-40B4-BE49-F238E27FC236}">
                <a16:creationId xmlns:a16="http://schemas.microsoft.com/office/drawing/2014/main" id="{CDA68B5D-F7D5-449A-8B1A-0FAF8D778A8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D"/>
          </a:p>
        </p:txBody>
      </p:sp>
      <p:pic>
        <p:nvPicPr>
          <p:cNvPr id="6" name="Picture 5" descr="Graphical user interface, application&#10;&#10;Description automatically generated">
            <a:extLst>
              <a:ext uri="{FF2B5EF4-FFF2-40B4-BE49-F238E27FC236}">
                <a16:creationId xmlns:a16="http://schemas.microsoft.com/office/drawing/2014/main" id="{2669F220-3092-46FF-BB09-BEA9E21216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1627896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Freeform: Shape 39">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B90D7058-E5AB-4F43-8851-1AF81555F92C}"/>
              </a:ext>
            </a:extLst>
          </p:cNvPr>
          <p:cNvSpPr>
            <a:spLocks noGrp="1"/>
          </p:cNvSpPr>
          <p:nvPr>
            <p:ph type="title"/>
          </p:nvPr>
        </p:nvSpPr>
        <p:spPr>
          <a:xfrm>
            <a:off x="660041" y="2767106"/>
            <a:ext cx="2880828" cy="3071906"/>
          </a:xfrm>
        </p:spPr>
        <p:txBody>
          <a:bodyPr vert="horz" lIns="91440" tIns="45720" rIns="91440" bIns="45720" rtlCol="0" anchor="t">
            <a:normAutofit/>
          </a:bodyPr>
          <a:lstStyle/>
          <a:p>
            <a:r>
              <a:rPr lang="en-US" sz="4000" kern="1200">
                <a:solidFill>
                  <a:srgbClr val="FFFFFF"/>
                </a:solidFill>
                <a:latin typeface="+mj-lt"/>
                <a:ea typeface="+mj-ea"/>
                <a:cs typeface="+mj-cs"/>
              </a:rPr>
              <a:t>ROBERT BIGELOW</a:t>
            </a:r>
          </a:p>
        </p:txBody>
      </p:sp>
      <p:pic>
        <p:nvPicPr>
          <p:cNvPr id="8" name="Content Placeholder 7" descr="A picture containing text, person, person, suit&#10;&#10;Description automatically generated">
            <a:extLst>
              <a:ext uri="{FF2B5EF4-FFF2-40B4-BE49-F238E27FC236}">
                <a16:creationId xmlns:a16="http://schemas.microsoft.com/office/drawing/2014/main" id="{38D3F890-BE61-47CD-AB76-F2988FD68BE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02428" y="1396758"/>
            <a:ext cx="7225748" cy="4064483"/>
          </a:xfrm>
          <a:prstGeom prst="rect">
            <a:avLst/>
          </a:prstGeom>
        </p:spPr>
      </p:pic>
    </p:spTree>
    <p:extLst>
      <p:ext uri="{BB962C8B-B14F-4D97-AF65-F5344CB8AC3E}">
        <p14:creationId xmlns:p14="http://schemas.microsoft.com/office/powerpoint/2010/main" val="28609601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431BFD4-0DBB-4B7C-979B-EA843107E9DF}"/>
              </a:ext>
            </a:extLst>
          </p:cNvPr>
          <p:cNvSpPr>
            <a:spLocks noGrp="1"/>
          </p:cNvSpPr>
          <p:nvPr>
            <p:ph type="title"/>
          </p:nvPr>
        </p:nvSpPr>
        <p:spPr>
          <a:xfrm>
            <a:off x="466722" y="586855"/>
            <a:ext cx="3201366" cy="3387497"/>
          </a:xfrm>
        </p:spPr>
        <p:txBody>
          <a:bodyPr anchor="b">
            <a:normAutofit/>
          </a:bodyPr>
          <a:lstStyle/>
          <a:p>
            <a:pPr algn="r"/>
            <a:r>
              <a:rPr lang="en-US" sz="7200">
                <a:solidFill>
                  <a:srgbClr val="FFFFFF"/>
                </a:solidFill>
              </a:rPr>
              <a:t>NIDS </a:t>
            </a:r>
            <a:br>
              <a:rPr lang="en-US" sz="7200">
                <a:solidFill>
                  <a:srgbClr val="FFFFFF"/>
                </a:solidFill>
              </a:rPr>
            </a:br>
            <a:r>
              <a:rPr lang="en-US" sz="4000">
                <a:solidFill>
                  <a:srgbClr val="FFFFFF"/>
                </a:solidFill>
              </a:rPr>
              <a:t>(1995-2004)</a:t>
            </a:r>
            <a:endParaRPr lang="en-ID" sz="4000">
              <a:solidFill>
                <a:srgbClr val="FFFFFF"/>
              </a:solidFill>
            </a:endParaRPr>
          </a:p>
        </p:txBody>
      </p:sp>
      <p:sp>
        <p:nvSpPr>
          <p:cNvPr id="3" name="Content Placeholder 2">
            <a:extLst>
              <a:ext uri="{FF2B5EF4-FFF2-40B4-BE49-F238E27FC236}">
                <a16:creationId xmlns:a16="http://schemas.microsoft.com/office/drawing/2014/main" id="{A8765CAE-CEDF-486B-814D-5BEC4B501457}"/>
              </a:ext>
            </a:extLst>
          </p:cNvPr>
          <p:cNvSpPr>
            <a:spLocks noGrp="1"/>
          </p:cNvSpPr>
          <p:nvPr>
            <p:ph idx="1"/>
          </p:nvPr>
        </p:nvSpPr>
        <p:spPr>
          <a:xfrm>
            <a:off x="4810259" y="649480"/>
            <a:ext cx="6555347" cy="5546047"/>
          </a:xfrm>
        </p:spPr>
        <p:txBody>
          <a:bodyPr anchor="ctr">
            <a:normAutofit/>
          </a:bodyPr>
          <a:lstStyle/>
          <a:p>
            <a:pPr marL="0" indent="0">
              <a:buNone/>
            </a:pPr>
            <a:r>
              <a:rPr lang="en-US" sz="6600"/>
              <a:t>NATIONAL INSTITUTE OF DISCOVERY SCIENCE</a:t>
            </a:r>
            <a:endParaRPr lang="en-ID" sz="6600"/>
          </a:p>
        </p:txBody>
      </p:sp>
    </p:spTree>
    <p:extLst>
      <p:ext uri="{BB962C8B-B14F-4D97-AF65-F5344CB8AC3E}">
        <p14:creationId xmlns:p14="http://schemas.microsoft.com/office/powerpoint/2010/main" val="645176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erson with a goatee&#10;&#10;Description automatically generated with medium confidence">
            <a:extLst>
              <a:ext uri="{FF2B5EF4-FFF2-40B4-BE49-F238E27FC236}">
                <a16:creationId xmlns:a16="http://schemas.microsoft.com/office/drawing/2014/main" id="{5195C828-EE26-4522-91EC-49992865794B}"/>
              </a:ext>
            </a:extLst>
          </p:cNvPr>
          <p:cNvPicPr>
            <a:picLocks noChangeAspect="1"/>
          </p:cNvPicPr>
          <p:nvPr/>
        </p:nvPicPr>
        <p:blipFill>
          <a:blip r:embed="rId2"/>
          <a:stretch>
            <a:fillRect/>
          </a:stretch>
        </p:blipFill>
        <p:spPr>
          <a:xfrm>
            <a:off x="642938" y="1690688"/>
            <a:ext cx="3622675" cy="2065338"/>
          </a:xfrm>
          <a:prstGeom prst="rect">
            <a:avLst/>
          </a:prstGeom>
        </p:spPr>
      </p:pic>
      <p:pic>
        <p:nvPicPr>
          <p:cNvPr id="9" name="Picture 8" descr="A person in a suit&#10;&#10;Description automatically generated with medium confidence">
            <a:extLst>
              <a:ext uri="{FF2B5EF4-FFF2-40B4-BE49-F238E27FC236}">
                <a16:creationId xmlns:a16="http://schemas.microsoft.com/office/drawing/2014/main" id="{975147AA-8F31-446C-9242-BABCDA813A7F}"/>
              </a:ext>
            </a:extLst>
          </p:cNvPr>
          <p:cNvPicPr>
            <a:picLocks noChangeAspect="1"/>
          </p:cNvPicPr>
          <p:nvPr/>
        </p:nvPicPr>
        <p:blipFill>
          <a:blip r:embed="rId3"/>
          <a:stretch>
            <a:fillRect/>
          </a:stretch>
        </p:blipFill>
        <p:spPr>
          <a:xfrm>
            <a:off x="642938" y="3830638"/>
            <a:ext cx="3622675" cy="2219325"/>
          </a:xfrm>
          <a:prstGeom prst="rect">
            <a:avLst/>
          </a:prstGeom>
        </p:spPr>
      </p:pic>
      <p:pic>
        <p:nvPicPr>
          <p:cNvPr id="5" name="Picture 4" descr="A person in a suit&#10;&#10;Description automatically generated with medium confidence">
            <a:extLst>
              <a:ext uri="{FF2B5EF4-FFF2-40B4-BE49-F238E27FC236}">
                <a16:creationId xmlns:a16="http://schemas.microsoft.com/office/drawing/2014/main" id="{BD58F8CE-DB7B-48CD-82D2-4B6A9E3CA0A3}"/>
              </a:ext>
            </a:extLst>
          </p:cNvPr>
          <p:cNvPicPr>
            <a:picLocks noChangeAspect="1"/>
          </p:cNvPicPr>
          <p:nvPr/>
        </p:nvPicPr>
        <p:blipFill>
          <a:blip r:embed="rId4"/>
          <a:stretch>
            <a:fillRect/>
          </a:stretch>
        </p:blipFill>
        <p:spPr>
          <a:xfrm>
            <a:off x="4340225" y="1690688"/>
            <a:ext cx="3502025" cy="2228850"/>
          </a:xfrm>
          <a:prstGeom prst="rect">
            <a:avLst/>
          </a:prstGeom>
        </p:spPr>
      </p:pic>
      <p:pic>
        <p:nvPicPr>
          <p:cNvPr id="13" name="Picture 12" descr="A person wearing a suit and tie&#10;&#10;Description automatically generated">
            <a:extLst>
              <a:ext uri="{FF2B5EF4-FFF2-40B4-BE49-F238E27FC236}">
                <a16:creationId xmlns:a16="http://schemas.microsoft.com/office/drawing/2014/main" id="{465D4D4C-D933-4B6E-A77A-303360E253AB}"/>
              </a:ext>
            </a:extLst>
          </p:cNvPr>
          <p:cNvPicPr>
            <a:picLocks noChangeAspect="1"/>
          </p:cNvPicPr>
          <p:nvPr/>
        </p:nvPicPr>
        <p:blipFill>
          <a:blip r:embed="rId5"/>
          <a:stretch>
            <a:fillRect/>
          </a:stretch>
        </p:blipFill>
        <p:spPr>
          <a:xfrm>
            <a:off x="4340225" y="3994150"/>
            <a:ext cx="3502025" cy="2057400"/>
          </a:xfrm>
          <a:prstGeom prst="rect">
            <a:avLst/>
          </a:prstGeom>
        </p:spPr>
      </p:pic>
      <p:pic>
        <p:nvPicPr>
          <p:cNvPr id="7" name="Picture 6" descr="A person in a suit&#10;&#10;Description automatically generated with medium confidence">
            <a:extLst>
              <a:ext uri="{FF2B5EF4-FFF2-40B4-BE49-F238E27FC236}">
                <a16:creationId xmlns:a16="http://schemas.microsoft.com/office/drawing/2014/main" id="{BBB1DDB7-38F7-45CA-B5C4-148938E6FA39}"/>
              </a:ext>
            </a:extLst>
          </p:cNvPr>
          <p:cNvPicPr>
            <a:picLocks noChangeAspect="1"/>
          </p:cNvPicPr>
          <p:nvPr/>
        </p:nvPicPr>
        <p:blipFill>
          <a:blip r:embed="rId6"/>
          <a:stretch>
            <a:fillRect/>
          </a:stretch>
        </p:blipFill>
        <p:spPr>
          <a:xfrm>
            <a:off x="7916863" y="1690688"/>
            <a:ext cx="3630613" cy="2185988"/>
          </a:xfrm>
          <a:prstGeom prst="rect">
            <a:avLst/>
          </a:prstGeom>
        </p:spPr>
      </p:pic>
      <p:pic>
        <p:nvPicPr>
          <p:cNvPr id="11" name="Picture 10" descr="A person wearing headphones&#10;&#10;Description automatically generated">
            <a:extLst>
              <a:ext uri="{FF2B5EF4-FFF2-40B4-BE49-F238E27FC236}">
                <a16:creationId xmlns:a16="http://schemas.microsoft.com/office/drawing/2014/main" id="{D72B35B4-9873-4ABA-BE3C-FEBF1760384B}"/>
              </a:ext>
            </a:extLst>
          </p:cNvPr>
          <p:cNvPicPr>
            <a:picLocks noChangeAspect="1"/>
          </p:cNvPicPr>
          <p:nvPr/>
        </p:nvPicPr>
        <p:blipFill>
          <a:blip r:embed="rId7"/>
          <a:stretch>
            <a:fillRect/>
          </a:stretch>
        </p:blipFill>
        <p:spPr>
          <a:xfrm>
            <a:off x="7916863" y="3951288"/>
            <a:ext cx="3630613" cy="2100263"/>
          </a:xfrm>
          <a:prstGeom prst="rect">
            <a:avLst/>
          </a:prstGeom>
        </p:spPr>
      </p:pic>
      <p:sp>
        <p:nvSpPr>
          <p:cNvPr id="2" name="Title 1">
            <a:extLst>
              <a:ext uri="{FF2B5EF4-FFF2-40B4-BE49-F238E27FC236}">
                <a16:creationId xmlns:a16="http://schemas.microsoft.com/office/drawing/2014/main" id="{7E8EC19A-761F-4CC8-B868-C0E79F550EBB}"/>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a:solidFill>
                  <a:schemeClr val="bg1"/>
                </a:solidFill>
                <a:hlinkClick r:id="rId8">
                  <a:extLst>
                    <a:ext uri="{A12FA001-AC4F-418D-AE19-62706E023703}">
                      <ahyp:hlinkClr xmlns:ahyp="http://schemas.microsoft.com/office/drawing/2018/hyperlinkcolor" val="tx"/>
                    </a:ext>
                  </a:extLst>
                </a:hlinkClick>
              </a:rPr>
              <a:t>TTSA KEY PERSONS</a:t>
            </a:r>
            <a:endParaRPr lang="en-US" sz="3200" kern="1200">
              <a:solidFill>
                <a:schemeClr val="bg1"/>
              </a:solidFill>
            </a:endParaRPr>
          </a:p>
        </p:txBody>
      </p:sp>
    </p:spTree>
    <p:extLst>
      <p:ext uri="{BB962C8B-B14F-4D97-AF65-F5344CB8AC3E}">
        <p14:creationId xmlns:p14="http://schemas.microsoft.com/office/powerpoint/2010/main" val="15584063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A007C-7348-450A-9D37-3752A6C6E706}"/>
              </a:ext>
            </a:extLst>
          </p:cNvPr>
          <p:cNvSpPr>
            <a:spLocks noGrp="1"/>
          </p:cNvSpPr>
          <p:nvPr>
            <p:ph type="title"/>
          </p:nvPr>
        </p:nvSpPr>
        <p:spPr>
          <a:xfrm>
            <a:off x="357146" y="225426"/>
            <a:ext cx="5323715" cy="682388"/>
          </a:xfrm>
        </p:spPr>
        <p:txBody>
          <a:bodyPr anchor="b">
            <a:normAutofit/>
          </a:bodyPr>
          <a:lstStyle/>
          <a:p>
            <a:r>
              <a:rPr lang="en-US" sz="3600"/>
              <a:t>TOM DELONGE</a:t>
            </a:r>
            <a:endParaRPr lang="en-ID" sz="3600"/>
          </a:p>
        </p:txBody>
      </p:sp>
      <p:pic>
        <p:nvPicPr>
          <p:cNvPr id="4" name="Picture 3" descr="A person in a suit&#10;&#10;Description automatically generated with medium confidence">
            <a:extLst>
              <a:ext uri="{FF2B5EF4-FFF2-40B4-BE49-F238E27FC236}">
                <a16:creationId xmlns:a16="http://schemas.microsoft.com/office/drawing/2014/main" id="{1F1FDB56-1DE2-45B5-BEE4-A8C4BC15A95C}"/>
              </a:ext>
            </a:extLst>
          </p:cNvPr>
          <p:cNvPicPr>
            <a:picLocks noChangeAspect="1"/>
          </p:cNvPicPr>
          <p:nvPr/>
        </p:nvPicPr>
        <p:blipFill>
          <a:blip r:embed="rId3"/>
          <a:stretch>
            <a:fillRect/>
          </a:stretch>
        </p:blipFill>
        <p:spPr>
          <a:xfrm>
            <a:off x="2291953" y="1401365"/>
            <a:ext cx="7608094" cy="4893469"/>
          </a:xfrm>
          <a:prstGeom prst="rect">
            <a:avLst/>
          </a:prstGeom>
        </p:spPr>
      </p:pic>
    </p:spTree>
    <p:extLst>
      <p:ext uri="{BB962C8B-B14F-4D97-AF65-F5344CB8AC3E}">
        <p14:creationId xmlns:p14="http://schemas.microsoft.com/office/powerpoint/2010/main" val="1806284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A007C-7348-450A-9D37-3752A6C6E706}"/>
              </a:ext>
            </a:extLst>
          </p:cNvPr>
          <p:cNvSpPr>
            <a:spLocks noGrp="1"/>
          </p:cNvSpPr>
          <p:nvPr>
            <p:ph type="title"/>
          </p:nvPr>
        </p:nvSpPr>
        <p:spPr>
          <a:xfrm>
            <a:off x="1144922" y="366500"/>
            <a:ext cx="5323715" cy="593355"/>
          </a:xfrm>
        </p:spPr>
        <p:txBody>
          <a:bodyPr anchor="b">
            <a:normAutofit fontScale="90000"/>
          </a:bodyPr>
          <a:lstStyle/>
          <a:p>
            <a:r>
              <a:rPr lang="en-US" sz="4000"/>
              <a:t>DR. HAL PUTHOFF</a:t>
            </a:r>
            <a:endParaRPr lang="en-ID" sz="4000"/>
          </a:p>
        </p:txBody>
      </p:sp>
      <p:pic>
        <p:nvPicPr>
          <p:cNvPr id="10" name="Picture 9" descr="A person in a suit&#10;&#10;Description automatically generated with medium confidence">
            <a:extLst>
              <a:ext uri="{FF2B5EF4-FFF2-40B4-BE49-F238E27FC236}">
                <a16:creationId xmlns:a16="http://schemas.microsoft.com/office/drawing/2014/main" id="{3D4B6C1F-B5CC-4FF0-BF60-FCB2CCCB1C6B}"/>
              </a:ext>
            </a:extLst>
          </p:cNvPr>
          <p:cNvPicPr>
            <a:picLocks noChangeAspect="1"/>
          </p:cNvPicPr>
          <p:nvPr/>
        </p:nvPicPr>
        <p:blipFill>
          <a:blip r:embed="rId3"/>
          <a:stretch>
            <a:fillRect/>
          </a:stretch>
        </p:blipFill>
        <p:spPr>
          <a:xfrm>
            <a:off x="2306240" y="1501378"/>
            <a:ext cx="7579519" cy="4693444"/>
          </a:xfrm>
          <a:prstGeom prst="rect">
            <a:avLst/>
          </a:prstGeom>
        </p:spPr>
      </p:pic>
    </p:spTree>
    <p:extLst>
      <p:ext uri="{BB962C8B-B14F-4D97-AF65-F5344CB8AC3E}">
        <p14:creationId xmlns:p14="http://schemas.microsoft.com/office/powerpoint/2010/main" val="35592926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A007C-7348-450A-9D37-3752A6C6E706}"/>
              </a:ext>
            </a:extLst>
          </p:cNvPr>
          <p:cNvSpPr>
            <a:spLocks noGrp="1"/>
          </p:cNvSpPr>
          <p:nvPr>
            <p:ph type="title"/>
          </p:nvPr>
        </p:nvSpPr>
        <p:spPr>
          <a:xfrm>
            <a:off x="1144923" y="576334"/>
            <a:ext cx="5323715" cy="795678"/>
          </a:xfrm>
        </p:spPr>
        <p:txBody>
          <a:bodyPr anchor="b">
            <a:normAutofit/>
          </a:bodyPr>
          <a:lstStyle/>
          <a:p>
            <a:r>
              <a:rPr lang="en-US" sz="4000"/>
              <a:t>LUIS ELIZONDO</a:t>
            </a:r>
            <a:endParaRPr lang="en-ID" sz="4000"/>
          </a:p>
        </p:txBody>
      </p:sp>
      <p:pic>
        <p:nvPicPr>
          <p:cNvPr id="11" name="Picture 10" descr="A person with a goatee&#10;&#10;Description automatically generated with medium confidence">
            <a:extLst>
              <a:ext uri="{FF2B5EF4-FFF2-40B4-BE49-F238E27FC236}">
                <a16:creationId xmlns:a16="http://schemas.microsoft.com/office/drawing/2014/main" id="{DADE0B13-136E-4C8C-A52A-FA6183967B25}"/>
              </a:ext>
            </a:extLst>
          </p:cNvPr>
          <p:cNvPicPr>
            <a:picLocks noChangeAspect="1"/>
          </p:cNvPicPr>
          <p:nvPr/>
        </p:nvPicPr>
        <p:blipFill>
          <a:blip r:embed="rId3"/>
          <a:stretch>
            <a:fillRect/>
          </a:stretch>
        </p:blipFill>
        <p:spPr>
          <a:xfrm>
            <a:off x="2070497" y="1840656"/>
            <a:ext cx="8051006" cy="4650581"/>
          </a:xfrm>
          <a:prstGeom prst="rect">
            <a:avLst/>
          </a:prstGeom>
        </p:spPr>
      </p:pic>
    </p:spTree>
    <p:extLst>
      <p:ext uri="{BB962C8B-B14F-4D97-AF65-F5344CB8AC3E}">
        <p14:creationId xmlns:p14="http://schemas.microsoft.com/office/powerpoint/2010/main" val="2002259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A007C-7348-450A-9D37-3752A6C6E706}"/>
              </a:ext>
            </a:extLst>
          </p:cNvPr>
          <p:cNvSpPr>
            <a:spLocks noGrp="1"/>
          </p:cNvSpPr>
          <p:nvPr>
            <p:ph type="title"/>
          </p:nvPr>
        </p:nvSpPr>
        <p:spPr>
          <a:xfrm>
            <a:off x="1136397" y="391904"/>
            <a:ext cx="5323715" cy="685335"/>
          </a:xfrm>
        </p:spPr>
        <p:txBody>
          <a:bodyPr anchor="b">
            <a:normAutofit/>
          </a:bodyPr>
          <a:lstStyle/>
          <a:p>
            <a:r>
              <a:rPr lang="en-US" sz="4000"/>
              <a:t>CHRIS MELLON</a:t>
            </a:r>
            <a:endParaRPr lang="en-ID" sz="4000"/>
          </a:p>
        </p:txBody>
      </p:sp>
      <p:pic>
        <p:nvPicPr>
          <p:cNvPr id="10" name="Picture 9" descr="A person in a suit&#10;&#10;Description automatically generated with medium confidence">
            <a:extLst>
              <a:ext uri="{FF2B5EF4-FFF2-40B4-BE49-F238E27FC236}">
                <a16:creationId xmlns:a16="http://schemas.microsoft.com/office/drawing/2014/main" id="{73B8151B-CF83-420E-9B06-6C7635FF9F46}"/>
              </a:ext>
            </a:extLst>
          </p:cNvPr>
          <p:cNvPicPr>
            <a:picLocks noChangeAspect="1"/>
          </p:cNvPicPr>
          <p:nvPr/>
        </p:nvPicPr>
        <p:blipFill>
          <a:blip r:embed="rId3"/>
          <a:stretch>
            <a:fillRect/>
          </a:stretch>
        </p:blipFill>
        <p:spPr>
          <a:xfrm>
            <a:off x="2249090" y="1429984"/>
            <a:ext cx="7693819" cy="4693444"/>
          </a:xfrm>
          <a:prstGeom prst="rect">
            <a:avLst/>
          </a:prstGeom>
        </p:spPr>
      </p:pic>
    </p:spTree>
    <p:extLst>
      <p:ext uri="{BB962C8B-B14F-4D97-AF65-F5344CB8AC3E}">
        <p14:creationId xmlns:p14="http://schemas.microsoft.com/office/powerpoint/2010/main" val="1203257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A007C-7348-450A-9D37-3752A6C6E706}"/>
              </a:ext>
            </a:extLst>
          </p:cNvPr>
          <p:cNvSpPr>
            <a:spLocks noGrp="1"/>
          </p:cNvSpPr>
          <p:nvPr>
            <p:ph type="title"/>
          </p:nvPr>
        </p:nvSpPr>
        <p:spPr>
          <a:xfrm>
            <a:off x="1155447" y="438150"/>
            <a:ext cx="5323715" cy="781050"/>
          </a:xfrm>
        </p:spPr>
        <p:txBody>
          <a:bodyPr anchor="b">
            <a:normAutofit/>
          </a:bodyPr>
          <a:lstStyle/>
          <a:p>
            <a:r>
              <a:rPr lang="en-US" sz="4000"/>
              <a:t>STEPHEN JUSTICE</a:t>
            </a:r>
            <a:endParaRPr lang="en-ID" sz="4000"/>
          </a:p>
        </p:txBody>
      </p:sp>
      <p:pic>
        <p:nvPicPr>
          <p:cNvPr id="11" name="Picture 10" descr="A person wearing headphones&#10;&#10;Description automatically generated">
            <a:extLst>
              <a:ext uri="{FF2B5EF4-FFF2-40B4-BE49-F238E27FC236}">
                <a16:creationId xmlns:a16="http://schemas.microsoft.com/office/drawing/2014/main" id="{C8CC4227-DF40-4FD5-8932-3B09BF98EC0D}"/>
              </a:ext>
            </a:extLst>
          </p:cNvPr>
          <p:cNvPicPr>
            <a:picLocks noChangeAspect="1"/>
          </p:cNvPicPr>
          <p:nvPr/>
        </p:nvPicPr>
        <p:blipFill>
          <a:blip r:embed="rId3"/>
          <a:stretch>
            <a:fillRect/>
          </a:stretch>
        </p:blipFill>
        <p:spPr>
          <a:xfrm>
            <a:off x="2184797" y="1686453"/>
            <a:ext cx="7822406" cy="4593431"/>
          </a:xfrm>
          <a:prstGeom prst="rect">
            <a:avLst/>
          </a:prstGeom>
        </p:spPr>
      </p:pic>
    </p:spTree>
    <p:extLst>
      <p:ext uri="{BB962C8B-B14F-4D97-AF65-F5344CB8AC3E}">
        <p14:creationId xmlns:p14="http://schemas.microsoft.com/office/powerpoint/2010/main" val="33374738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A007C-7348-450A-9D37-3752A6C6E706}"/>
              </a:ext>
            </a:extLst>
          </p:cNvPr>
          <p:cNvSpPr>
            <a:spLocks noGrp="1"/>
          </p:cNvSpPr>
          <p:nvPr>
            <p:ph type="title"/>
          </p:nvPr>
        </p:nvSpPr>
        <p:spPr>
          <a:xfrm>
            <a:off x="1136397" y="502020"/>
            <a:ext cx="5323715" cy="736230"/>
          </a:xfrm>
        </p:spPr>
        <p:txBody>
          <a:bodyPr anchor="b">
            <a:normAutofit/>
          </a:bodyPr>
          <a:lstStyle/>
          <a:p>
            <a:r>
              <a:rPr lang="en-US" sz="4000"/>
              <a:t>JIM SEMIVAN</a:t>
            </a:r>
            <a:endParaRPr lang="en-ID" sz="4000"/>
          </a:p>
        </p:txBody>
      </p:sp>
      <p:pic>
        <p:nvPicPr>
          <p:cNvPr id="10" name="Picture 9" descr="A person wearing a suit and tie&#10;&#10;Description automatically generated">
            <a:extLst>
              <a:ext uri="{FF2B5EF4-FFF2-40B4-BE49-F238E27FC236}">
                <a16:creationId xmlns:a16="http://schemas.microsoft.com/office/drawing/2014/main" id="{8005A0B1-6A7D-469D-BCDC-575561E1F383}"/>
              </a:ext>
            </a:extLst>
          </p:cNvPr>
          <p:cNvPicPr>
            <a:picLocks noChangeAspect="1"/>
          </p:cNvPicPr>
          <p:nvPr/>
        </p:nvPicPr>
        <p:blipFill>
          <a:blip r:embed="rId3"/>
          <a:stretch>
            <a:fillRect/>
          </a:stretch>
        </p:blipFill>
        <p:spPr>
          <a:xfrm>
            <a:off x="2606059" y="1762549"/>
            <a:ext cx="7708106" cy="4593431"/>
          </a:xfrm>
          <a:prstGeom prst="rect">
            <a:avLst/>
          </a:prstGeom>
        </p:spPr>
      </p:pic>
    </p:spTree>
    <p:extLst>
      <p:ext uri="{BB962C8B-B14F-4D97-AF65-F5344CB8AC3E}">
        <p14:creationId xmlns:p14="http://schemas.microsoft.com/office/powerpoint/2010/main" val="17290541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E277D57-27A9-437F-9A8D-684DD60AD4A5}"/>
              </a:ext>
            </a:extLst>
          </p:cNvPr>
          <p:cNvSpPr>
            <a:spLocks noGrp="1"/>
          </p:cNvSpPr>
          <p:nvPr>
            <p:ph type="title"/>
          </p:nvPr>
        </p:nvSpPr>
        <p:spPr>
          <a:xfrm>
            <a:off x="572493" y="238539"/>
            <a:ext cx="11018520" cy="1434415"/>
          </a:xfrm>
        </p:spPr>
        <p:txBody>
          <a:bodyPr anchor="b">
            <a:normAutofit/>
          </a:bodyPr>
          <a:lstStyle/>
          <a:p>
            <a:r>
              <a:rPr lang="en-US" sz="5400"/>
              <a:t>TO THE STARS ACADEMY</a:t>
            </a:r>
            <a:endParaRPr lang="en-ID" sz="5400"/>
          </a:p>
        </p:txBody>
      </p:sp>
      <p:sp>
        <p:nvSpPr>
          <p:cNvPr id="73"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a:extLst>
              <a:ext uri="{FF2B5EF4-FFF2-40B4-BE49-F238E27FC236}">
                <a16:creationId xmlns:a16="http://schemas.microsoft.com/office/drawing/2014/main" id="{7BB82AF2-BA03-4111-AFB1-77AB135B80B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946" r="851" b="3"/>
          <a:stretch/>
        </p:blipFill>
        <p:spPr bwMode="auto">
          <a:xfrm>
            <a:off x="7675658" y="2093976"/>
            <a:ext cx="3941064" cy="409651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Content Placeholder 2">
            <a:extLst>
              <a:ext uri="{FF2B5EF4-FFF2-40B4-BE49-F238E27FC236}">
                <a16:creationId xmlns:a16="http://schemas.microsoft.com/office/drawing/2014/main" id="{06E8E4B2-B452-4866-8CB2-2F4143EF950E}"/>
              </a:ext>
            </a:extLst>
          </p:cNvPr>
          <p:cNvGraphicFramePr>
            <a:graphicFrameLocks noGrp="1"/>
          </p:cNvGraphicFramePr>
          <p:nvPr>
            <p:ph idx="1"/>
            <p:extLst>
              <p:ext uri="{D42A27DB-BD31-4B8C-83A1-F6EECF244321}">
                <p14:modId xmlns:p14="http://schemas.microsoft.com/office/powerpoint/2010/main" val="2568912549"/>
              </p:ext>
            </p:extLst>
          </p:nvPr>
        </p:nvGraphicFramePr>
        <p:xfrm>
          <a:off x="572493" y="2071316"/>
          <a:ext cx="6713552" cy="411917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718601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dgm id="{139263B4-3617-45B1-A4CA-28E118E3B2C8}"/>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graphicEl>
                                              <a:dgm id="{0A5BACCD-ECFD-463E-91B5-59B8CC0268ED}"/>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graphicEl>
                                              <a:dgm id="{9363B037-2309-420B-A278-4CB5C644F43D}"/>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graphicEl>
                                              <a:dgm id="{C481BB38-BBB4-4778-A216-4593348DEB8C}"/>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graphicEl>
                                              <a:dgm id="{4BB8F2E8-E8B6-4643-A4F3-94A679B2935D}"/>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88287-164A-4913-8F68-292C1B2E2484}"/>
              </a:ext>
            </a:extLst>
          </p:cNvPr>
          <p:cNvSpPr>
            <a:spLocks noGrp="1"/>
          </p:cNvSpPr>
          <p:nvPr>
            <p:ph type="title"/>
          </p:nvPr>
        </p:nvSpPr>
        <p:spPr/>
        <p:txBody>
          <a:bodyPr/>
          <a:lstStyle/>
          <a:p>
            <a:r>
              <a:rPr lang="en-US"/>
              <a:t>RECORDED VIDEO</a:t>
            </a:r>
            <a:endParaRPr lang="en-ID"/>
          </a:p>
        </p:txBody>
      </p:sp>
      <p:sp>
        <p:nvSpPr>
          <p:cNvPr id="3" name="Content Placeholder 2">
            <a:extLst>
              <a:ext uri="{FF2B5EF4-FFF2-40B4-BE49-F238E27FC236}">
                <a16:creationId xmlns:a16="http://schemas.microsoft.com/office/drawing/2014/main" id="{4596D868-79AE-4B75-9904-72EF53E890CE}"/>
              </a:ext>
            </a:extLst>
          </p:cNvPr>
          <p:cNvSpPr>
            <a:spLocks noGrp="1"/>
          </p:cNvSpPr>
          <p:nvPr>
            <p:ph idx="1"/>
          </p:nvPr>
        </p:nvSpPr>
        <p:spPr>
          <a:xfrm>
            <a:off x="838200" y="1825625"/>
            <a:ext cx="10515600" cy="714375"/>
          </a:xfrm>
        </p:spPr>
        <p:txBody>
          <a:bodyPr/>
          <a:lstStyle/>
          <a:p>
            <a:r>
              <a:rPr lang="en-ID">
                <a:hlinkClick r:id="rId2"/>
              </a:rPr>
              <a:t>https://www.youtube.com/watch?v=SIQ271kwUnA</a:t>
            </a:r>
            <a:endParaRPr lang="en-ID"/>
          </a:p>
          <a:p>
            <a:endParaRPr lang="en-ID"/>
          </a:p>
        </p:txBody>
      </p:sp>
      <p:pic>
        <p:nvPicPr>
          <p:cNvPr id="5" name="Picture 4" descr="A person wearing headphones&#10;&#10;Description automatically generated">
            <a:extLst>
              <a:ext uri="{FF2B5EF4-FFF2-40B4-BE49-F238E27FC236}">
                <a16:creationId xmlns:a16="http://schemas.microsoft.com/office/drawing/2014/main" id="{DD696DFB-15DE-419E-8344-C69A6775B72C}"/>
              </a:ext>
            </a:extLst>
          </p:cNvPr>
          <p:cNvPicPr>
            <a:picLocks noChangeAspect="1"/>
          </p:cNvPicPr>
          <p:nvPr/>
        </p:nvPicPr>
        <p:blipFill>
          <a:blip r:embed="rId3"/>
          <a:stretch>
            <a:fillRect/>
          </a:stretch>
        </p:blipFill>
        <p:spPr>
          <a:xfrm>
            <a:off x="2778918" y="2674937"/>
            <a:ext cx="6634163" cy="3605213"/>
          </a:xfrm>
          <a:prstGeom prst="rect">
            <a:avLst/>
          </a:prstGeom>
        </p:spPr>
      </p:pic>
    </p:spTree>
    <p:extLst>
      <p:ext uri="{BB962C8B-B14F-4D97-AF65-F5344CB8AC3E}">
        <p14:creationId xmlns:p14="http://schemas.microsoft.com/office/powerpoint/2010/main" val="3012548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199E1B1-A8C0-4FE8-A5A8-1CB41D69F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 y="0"/>
            <a:ext cx="12191998" cy="1575955"/>
          </a:xfrm>
          <a:prstGeom prst="rect">
            <a:avLst/>
          </a:prstGeom>
          <a:gradFill>
            <a:gsLst>
              <a:gs pos="0">
                <a:srgbClr val="000000">
                  <a:alpha val="96000"/>
                </a:srgbClr>
              </a:gs>
              <a:gs pos="100000">
                <a:schemeClr val="accent1">
                  <a:lumMod val="7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84A8DE83-DE75-4B41-9DB4-A7EC0B0DEC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128856" cy="1575461"/>
          </a:xfrm>
          <a:prstGeom prst="rect">
            <a:avLst/>
          </a:prstGeom>
          <a:gradFill>
            <a:gsLst>
              <a:gs pos="0">
                <a:schemeClr val="accent1">
                  <a:alpha val="41000"/>
                </a:schemeClr>
              </a:gs>
              <a:gs pos="74000">
                <a:schemeClr val="accent1">
                  <a:lumMod val="60000"/>
                  <a:lumOff val="40000"/>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A7009A0A-BEF5-4EAC-AF15-E4F9F002E2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1"/>
            <a:ext cx="12192002" cy="1574311"/>
          </a:xfrm>
          <a:prstGeom prst="rect">
            <a:avLst/>
          </a:prstGeom>
          <a:gradFill>
            <a:gsLst>
              <a:gs pos="0">
                <a:srgbClr val="000000">
                  <a:alpha val="63000"/>
                </a:srgbClr>
              </a:gs>
              <a:gs pos="78000">
                <a:schemeClr val="accent1">
                  <a:alpha val="15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F77604D-6BF9-4B7D-B395-1175A9AB2273}"/>
              </a:ext>
            </a:extLst>
          </p:cNvPr>
          <p:cNvSpPr>
            <a:spLocks noGrp="1"/>
          </p:cNvSpPr>
          <p:nvPr>
            <p:ph type="title"/>
          </p:nvPr>
        </p:nvSpPr>
        <p:spPr>
          <a:xfrm>
            <a:off x="699713" y="248038"/>
            <a:ext cx="7063721" cy="1159200"/>
          </a:xfrm>
        </p:spPr>
        <p:txBody>
          <a:bodyPr vert="horz" lIns="91440" tIns="45720" rIns="91440" bIns="45720" rtlCol="0" anchor="ctr">
            <a:normAutofit/>
          </a:bodyPr>
          <a:lstStyle/>
          <a:p>
            <a:r>
              <a:rPr lang="en-US" sz="4000" kern="1200">
                <a:solidFill>
                  <a:schemeClr val="bg1"/>
                </a:solidFill>
                <a:latin typeface="+mj-lt"/>
                <a:ea typeface="+mj-ea"/>
                <a:cs typeface="+mj-cs"/>
                <a:hlinkClick r:id="rId3">
                  <a:extLst>
                    <a:ext uri="{A12FA001-AC4F-418D-AE19-62706E023703}">
                      <ahyp:hlinkClr xmlns:ahyp="http://schemas.microsoft.com/office/drawing/2018/hyperlinkcolor" val="tx"/>
                    </a:ext>
                  </a:extLst>
                </a:hlinkClick>
              </a:rPr>
              <a:t>PENTAGON UFO STUDY</a:t>
            </a:r>
            <a:endParaRPr lang="en-US" sz="4000" kern="1200">
              <a:solidFill>
                <a:schemeClr val="bg1"/>
              </a:solidFill>
              <a:latin typeface="+mj-lt"/>
              <a:ea typeface="+mj-ea"/>
              <a:cs typeface="+mj-cs"/>
            </a:endParaRPr>
          </a:p>
        </p:txBody>
      </p:sp>
      <p:pic>
        <p:nvPicPr>
          <p:cNvPr id="13" name="Picture 12" descr="Graphical user interface&#10;&#10;Description automatically generated">
            <a:extLst>
              <a:ext uri="{FF2B5EF4-FFF2-40B4-BE49-F238E27FC236}">
                <a16:creationId xmlns:a16="http://schemas.microsoft.com/office/drawing/2014/main" id="{C713F2DC-2241-4F48-9AF4-70D2800BBAA6}"/>
              </a:ext>
            </a:extLst>
          </p:cNvPr>
          <p:cNvPicPr>
            <a:picLocks noChangeAspect="1"/>
          </p:cNvPicPr>
          <p:nvPr/>
        </p:nvPicPr>
        <p:blipFill>
          <a:blip r:embed="rId4"/>
          <a:stretch>
            <a:fillRect/>
          </a:stretch>
        </p:blipFill>
        <p:spPr>
          <a:xfrm>
            <a:off x="3313399" y="1966293"/>
            <a:ext cx="5565201" cy="4452160"/>
          </a:xfrm>
          <a:prstGeom prst="rect">
            <a:avLst/>
          </a:prstGeom>
          <a:ln>
            <a:solidFill>
              <a:schemeClr val="accent1"/>
            </a:solidFill>
          </a:ln>
        </p:spPr>
      </p:pic>
    </p:spTree>
    <p:extLst>
      <p:ext uri="{BB962C8B-B14F-4D97-AF65-F5344CB8AC3E}">
        <p14:creationId xmlns:p14="http://schemas.microsoft.com/office/powerpoint/2010/main" val="39516404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00596-7B6F-4BD7-9458-13C48B35347A}"/>
              </a:ext>
            </a:extLst>
          </p:cNvPr>
          <p:cNvSpPr>
            <a:spLocks noGrp="1"/>
          </p:cNvSpPr>
          <p:nvPr>
            <p:ph type="title"/>
          </p:nvPr>
        </p:nvSpPr>
        <p:spPr>
          <a:xfrm>
            <a:off x="640080" y="5576887"/>
            <a:ext cx="10911840" cy="640081"/>
          </a:xfrm>
        </p:spPr>
        <p:txBody>
          <a:bodyPr vert="horz" lIns="91440" tIns="45720" rIns="91440" bIns="45720" rtlCol="0" anchor="ctr">
            <a:normAutofit/>
          </a:bodyPr>
          <a:lstStyle/>
          <a:p>
            <a:pPr algn="ctr"/>
            <a:r>
              <a:rPr lang="en-US" sz="3200">
                <a:latin typeface="+mj-lt"/>
              </a:rPr>
              <a:t>DIRECTOR OF AATIP </a:t>
            </a:r>
          </a:p>
        </p:txBody>
      </p:sp>
      <p:pic>
        <p:nvPicPr>
          <p:cNvPr id="5" name="Picture 4" descr="Text&#10;&#10;Description automatically generated">
            <a:hlinkClick r:id="rId3"/>
            <a:extLst>
              <a:ext uri="{FF2B5EF4-FFF2-40B4-BE49-F238E27FC236}">
                <a16:creationId xmlns:a16="http://schemas.microsoft.com/office/drawing/2014/main" id="{0B2172CF-0CDF-4A5D-B949-CB943EA7A8DA}"/>
              </a:ext>
            </a:extLst>
          </p:cNvPr>
          <p:cNvPicPr>
            <a:picLocks noChangeAspect="1"/>
          </p:cNvPicPr>
          <p:nvPr/>
        </p:nvPicPr>
        <p:blipFill rotWithShape="1">
          <a:blip r:embed="rId4"/>
          <a:srcRect r="1" b="21893"/>
          <a:stretch/>
        </p:blipFill>
        <p:spPr>
          <a:xfrm>
            <a:off x="640080" y="640080"/>
            <a:ext cx="10911840" cy="4836795"/>
          </a:xfrm>
          <a:prstGeom prst="rect">
            <a:avLst/>
          </a:prstGeom>
          <a:ln w="19050">
            <a:solidFill>
              <a:schemeClr val="tx1"/>
            </a:solidFill>
            <a:miter lim="800000"/>
          </a:ln>
        </p:spPr>
      </p:pic>
      <p:sp>
        <p:nvSpPr>
          <p:cNvPr id="3" name="TextBox 2">
            <a:extLst>
              <a:ext uri="{FF2B5EF4-FFF2-40B4-BE49-F238E27FC236}">
                <a16:creationId xmlns:a16="http://schemas.microsoft.com/office/drawing/2014/main" id="{DDFCEFB9-8EFD-42F0-9D97-849CC9359A1C}"/>
              </a:ext>
            </a:extLst>
          </p:cNvPr>
          <p:cNvSpPr txBox="1"/>
          <p:nvPr/>
        </p:nvSpPr>
        <p:spPr>
          <a:xfrm>
            <a:off x="2044701" y="3835400"/>
            <a:ext cx="5207000" cy="1200329"/>
          </a:xfrm>
          <a:prstGeom prst="rect">
            <a:avLst/>
          </a:prstGeom>
          <a:noFill/>
        </p:spPr>
        <p:txBody>
          <a:bodyPr wrap="square" rtlCol="0">
            <a:spAutoFit/>
          </a:bodyPr>
          <a:lstStyle/>
          <a:p>
            <a:r>
              <a:rPr lang="en-ID" sz="1800" b="1" i="1">
                <a:solidFill>
                  <a:srgbClr val="FFFFFF"/>
                </a:solidFill>
                <a:effectLst>
                  <a:outerShdw blurRad="38100" dist="38100" dir="2700000" algn="tl">
                    <a:srgbClr val="000000">
                      <a:alpha val="43137"/>
                    </a:srgbClr>
                  </a:outerShdw>
                </a:effectLst>
                <a:latin typeface="Arial Rounded MT Bold" panose="020F0704030504030204" pitchFamily="34" charset="0"/>
              </a:rPr>
              <a:t>… menampilkan karakteristik-karakteristik yang saat ini tidak dipunyai oleh pesawat-pesawat negara Amerika Serikat atau dari negara asing manapun …</a:t>
            </a:r>
            <a:endParaRPr lang="en-ID" b="1">
              <a:effectLst>
                <a:outerShdw blurRad="38100" dist="38100" dir="2700000" algn="tl">
                  <a:srgbClr val="000000">
                    <a:alpha val="43137"/>
                  </a:srgbClr>
                </a:outerShdw>
              </a:effectLst>
              <a:latin typeface="Arial Rounded MT Bold" panose="020F0704030504030204" pitchFamily="34" charset="0"/>
            </a:endParaRPr>
          </a:p>
        </p:txBody>
      </p:sp>
    </p:spTree>
    <p:extLst>
      <p:ext uri="{BB962C8B-B14F-4D97-AF65-F5344CB8AC3E}">
        <p14:creationId xmlns:p14="http://schemas.microsoft.com/office/powerpoint/2010/main" val="200690559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9CB95732-565A-4D2C-A3AB-CC460C0D38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19B653C-798C-4333-8452-3DF3AE3C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 y="0"/>
            <a:ext cx="12191998" cy="1575955"/>
          </a:xfrm>
          <a:prstGeom prst="rect">
            <a:avLst/>
          </a:prstGeom>
          <a:gradFill>
            <a:gsLst>
              <a:gs pos="0">
                <a:srgbClr val="000000">
                  <a:alpha val="96000"/>
                </a:srgbClr>
              </a:gs>
              <a:gs pos="100000">
                <a:schemeClr val="accent1">
                  <a:lumMod val="7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0FE50278-E2EC-42B2-A1F1-921DD39901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5305994" y="-5310547"/>
            <a:ext cx="1580014" cy="12192002"/>
          </a:xfrm>
          <a:prstGeom prst="rect">
            <a:avLst/>
          </a:prstGeom>
          <a:gradFill>
            <a:gsLst>
              <a:gs pos="19000">
                <a:schemeClr val="accent1">
                  <a:alpha val="0"/>
                </a:schemeClr>
              </a:gs>
              <a:gs pos="99000">
                <a:srgbClr val="000000">
                  <a:alpha val="74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1236153F-0DB4-40DD-87C6-B40C1B7E28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25434" y="0"/>
            <a:ext cx="4303422" cy="1575461"/>
          </a:xfrm>
          <a:prstGeom prst="rect">
            <a:avLst/>
          </a:prstGeom>
          <a:gradFill>
            <a:gsLst>
              <a:gs pos="0">
                <a:schemeClr val="accent1">
                  <a:alpha val="72000"/>
                </a:schemeClr>
              </a:gs>
              <a:gs pos="74000">
                <a:schemeClr val="accent1">
                  <a:lumMod val="50000"/>
                  <a:alpha val="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51290D9-097D-40A3-8B22-E4BE487B337E}"/>
              </a:ext>
            </a:extLst>
          </p:cNvPr>
          <p:cNvSpPr>
            <a:spLocks noGrp="1"/>
          </p:cNvSpPr>
          <p:nvPr>
            <p:ph type="title"/>
          </p:nvPr>
        </p:nvSpPr>
        <p:spPr>
          <a:xfrm>
            <a:off x="699715" y="288404"/>
            <a:ext cx="7170656" cy="977442"/>
          </a:xfrm>
        </p:spPr>
        <p:txBody>
          <a:bodyPr vert="horz" lIns="91440" tIns="45720" rIns="91440" bIns="45720" rtlCol="0" anchor="ctr">
            <a:normAutofit/>
          </a:bodyPr>
          <a:lstStyle/>
          <a:p>
            <a:r>
              <a:rPr lang="en-US" sz="4000">
                <a:solidFill>
                  <a:srgbClr val="FFFFFF"/>
                </a:solidFill>
                <a:latin typeface="+mj-lt"/>
              </a:rPr>
              <a:t>AATIP REPORTS FOR DIA</a:t>
            </a:r>
          </a:p>
        </p:txBody>
      </p:sp>
      <p:sp>
        <p:nvSpPr>
          <p:cNvPr id="3" name="Content Placeholder 2">
            <a:extLst>
              <a:ext uri="{FF2B5EF4-FFF2-40B4-BE49-F238E27FC236}">
                <a16:creationId xmlns:a16="http://schemas.microsoft.com/office/drawing/2014/main" id="{802E5D02-E8B4-4F35-BC02-EC607EDFA444}"/>
              </a:ext>
            </a:extLst>
          </p:cNvPr>
          <p:cNvSpPr>
            <a:spLocks noGrp="1"/>
          </p:cNvSpPr>
          <p:nvPr>
            <p:ph idx="1"/>
          </p:nvPr>
        </p:nvSpPr>
        <p:spPr>
          <a:xfrm>
            <a:off x="8536577" y="199287"/>
            <a:ext cx="3226526" cy="1155677"/>
          </a:xfrm>
        </p:spPr>
        <p:txBody>
          <a:bodyPr vert="horz" lIns="91440" tIns="45720" rIns="91440" bIns="45720" rtlCol="0" anchor="ctr">
            <a:normAutofit/>
          </a:bodyPr>
          <a:lstStyle/>
          <a:p>
            <a:pPr marL="0" indent="0">
              <a:buNone/>
            </a:pPr>
            <a:r>
              <a:rPr lang="en-US" sz="2000">
                <a:solidFill>
                  <a:srgbClr val="FFFFFF"/>
                </a:solidFill>
                <a:hlinkClick r:id="rId2">
                  <a:extLst>
                    <a:ext uri="{A12FA001-AC4F-418D-AE19-62706E023703}">
                      <ahyp:hlinkClr xmlns:ahyp="http://schemas.microsoft.com/office/drawing/2018/hyperlinkcolor" val="tx"/>
                    </a:ext>
                  </a:extLst>
                </a:hlinkClick>
              </a:rPr>
              <a:t>List of All Products produced under AATIP contract for DIA</a:t>
            </a:r>
            <a:endParaRPr lang="en-US" sz="2000">
              <a:solidFill>
                <a:srgbClr val="FFFFFF"/>
              </a:solidFill>
            </a:endParaRPr>
          </a:p>
        </p:txBody>
      </p:sp>
      <p:pic>
        <p:nvPicPr>
          <p:cNvPr id="5" name="Picture 4">
            <a:extLst>
              <a:ext uri="{FF2B5EF4-FFF2-40B4-BE49-F238E27FC236}">
                <a16:creationId xmlns:a16="http://schemas.microsoft.com/office/drawing/2014/main" id="{66429133-B0C4-45FF-8734-49087665702E}"/>
              </a:ext>
            </a:extLst>
          </p:cNvPr>
          <p:cNvPicPr>
            <a:picLocks noChangeAspect="1"/>
          </p:cNvPicPr>
          <p:nvPr/>
        </p:nvPicPr>
        <p:blipFill>
          <a:blip r:embed="rId3"/>
          <a:stretch>
            <a:fillRect/>
          </a:stretch>
        </p:blipFill>
        <p:spPr>
          <a:xfrm>
            <a:off x="1963355" y="2449281"/>
            <a:ext cx="2177904" cy="3526972"/>
          </a:xfrm>
          <a:prstGeom prst="rect">
            <a:avLst/>
          </a:prstGeom>
          <a:ln>
            <a:solidFill>
              <a:schemeClr val="accent1"/>
            </a:solidFill>
          </a:ln>
        </p:spPr>
      </p:pic>
      <p:pic>
        <p:nvPicPr>
          <p:cNvPr id="7" name="Picture 6">
            <a:extLst>
              <a:ext uri="{FF2B5EF4-FFF2-40B4-BE49-F238E27FC236}">
                <a16:creationId xmlns:a16="http://schemas.microsoft.com/office/drawing/2014/main" id="{A5043A93-2ECA-4B1D-BC20-740C92F03017}"/>
              </a:ext>
            </a:extLst>
          </p:cNvPr>
          <p:cNvPicPr>
            <a:picLocks noChangeAspect="1"/>
          </p:cNvPicPr>
          <p:nvPr/>
        </p:nvPicPr>
        <p:blipFill>
          <a:blip r:embed="rId4"/>
          <a:stretch>
            <a:fillRect/>
          </a:stretch>
        </p:blipFill>
        <p:spPr>
          <a:xfrm>
            <a:off x="4962960" y="2449281"/>
            <a:ext cx="2266079" cy="3526972"/>
          </a:xfrm>
          <a:prstGeom prst="rect">
            <a:avLst/>
          </a:prstGeom>
          <a:noFill/>
          <a:ln>
            <a:solidFill>
              <a:schemeClr val="accent1"/>
            </a:solidFill>
          </a:ln>
        </p:spPr>
      </p:pic>
      <p:pic>
        <p:nvPicPr>
          <p:cNvPr id="9" name="Picture 8">
            <a:extLst>
              <a:ext uri="{FF2B5EF4-FFF2-40B4-BE49-F238E27FC236}">
                <a16:creationId xmlns:a16="http://schemas.microsoft.com/office/drawing/2014/main" id="{1BDF0274-2532-42A4-8C3B-24BE237039DC}"/>
              </a:ext>
            </a:extLst>
          </p:cNvPr>
          <p:cNvPicPr>
            <a:picLocks noChangeAspect="1"/>
          </p:cNvPicPr>
          <p:nvPr/>
        </p:nvPicPr>
        <p:blipFill>
          <a:blip r:embed="rId5"/>
          <a:stretch>
            <a:fillRect/>
          </a:stretch>
        </p:blipFill>
        <p:spPr>
          <a:xfrm>
            <a:off x="8050740" y="2449281"/>
            <a:ext cx="2389523" cy="3526972"/>
          </a:xfrm>
          <a:prstGeom prst="rect">
            <a:avLst/>
          </a:prstGeom>
          <a:ln>
            <a:solidFill>
              <a:schemeClr val="accent1"/>
            </a:solidFill>
          </a:ln>
        </p:spPr>
      </p:pic>
    </p:spTree>
    <p:extLst>
      <p:ext uri="{BB962C8B-B14F-4D97-AF65-F5344CB8AC3E}">
        <p14:creationId xmlns:p14="http://schemas.microsoft.com/office/powerpoint/2010/main" val="9356523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Content Placeholder 2">
            <a:extLst>
              <a:ext uri="{FF2B5EF4-FFF2-40B4-BE49-F238E27FC236}">
                <a16:creationId xmlns:a16="http://schemas.microsoft.com/office/drawing/2014/main" id="{75D597CB-1C19-4993-99CD-B75BFE6F23EA}"/>
              </a:ext>
            </a:extLst>
          </p:cNvPr>
          <p:cNvSpPr>
            <a:spLocks noGrp="1"/>
          </p:cNvSpPr>
          <p:nvPr>
            <p:ph idx="1"/>
          </p:nvPr>
        </p:nvSpPr>
        <p:spPr>
          <a:xfrm>
            <a:off x="455066" y="872476"/>
            <a:ext cx="2919738" cy="1258204"/>
          </a:xfrm>
        </p:spPr>
        <p:txBody>
          <a:bodyPr vert="horz" lIns="91440" tIns="45720" rIns="91440" bIns="45720" rtlCol="0" anchor="b">
            <a:normAutofit/>
          </a:bodyPr>
          <a:lstStyle/>
          <a:p>
            <a:pPr marL="0" indent="0">
              <a:buNone/>
            </a:pPr>
            <a:r>
              <a:rPr lang="en-US" sz="2000" kern="1200">
                <a:solidFill>
                  <a:srgbClr val="FFFFFF"/>
                </a:solidFill>
                <a:latin typeface="+mn-lt"/>
                <a:ea typeface="+mn-ea"/>
                <a:cs typeface="+mn-cs"/>
                <a:hlinkClick r:id="rId2">
                  <a:extLst>
                    <a:ext uri="{A12FA001-AC4F-418D-AE19-62706E023703}">
                      <ahyp:hlinkClr xmlns:ahyp="http://schemas.microsoft.com/office/drawing/2018/hyperlinkcolor" val="tx"/>
                    </a:ext>
                  </a:extLst>
                </a:hlinkClick>
              </a:rPr>
              <a:t>Advanced Space Propulsion Based on Vacuum (Spacetime Metric) Engineering</a:t>
            </a:r>
            <a:endParaRPr lang="en-US" sz="2000" kern="1200">
              <a:solidFill>
                <a:srgbClr val="FFFFFF"/>
              </a:solidFill>
              <a:latin typeface="+mn-lt"/>
              <a:ea typeface="+mn-ea"/>
              <a:cs typeface="+mn-cs"/>
            </a:endParaRPr>
          </a:p>
        </p:txBody>
      </p:sp>
      <p:pic>
        <p:nvPicPr>
          <p:cNvPr id="5" name="Picture 4">
            <a:extLst>
              <a:ext uri="{FF2B5EF4-FFF2-40B4-BE49-F238E27FC236}">
                <a16:creationId xmlns:a16="http://schemas.microsoft.com/office/drawing/2014/main" id="{B121037B-2675-4AFB-A6D4-0B311D4D5B52}"/>
              </a:ext>
            </a:extLst>
          </p:cNvPr>
          <p:cNvPicPr>
            <a:picLocks noChangeAspect="1"/>
          </p:cNvPicPr>
          <p:nvPr/>
        </p:nvPicPr>
        <p:blipFill>
          <a:blip r:embed="rId3"/>
          <a:stretch>
            <a:fillRect/>
          </a:stretch>
        </p:blipFill>
        <p:spPr>
          <a:xfrm>
            <a:off x="4225068" y="1911928"/>
            <a:ext cx="2376488" cy="3138488"/>
          </a:xfrm>
          <a:prstGeom prst="rect">
            <a:avLst/>
          </a:prstGeom>
          <a:ln>
            <a:solidFill>
              <a:schemeClr val="accent1"/>
            </a:solidFill>
          </a:ln>
        </p:spPr>
      </p:pic>
      <p:sp>
        <p:nvSpPr>
          <p:cNvPr id="13" name="Content Placeholder 2">
            <a:extLst>
              <a:ext uri="{FF2B5EF4-FFF2-40B4-BE49-F238E27FC236}">
                <a16:creationId xmlns:a16="http://schemas.microsoft.com/office/drawing/2014/main" id="{08BB0086-8683-4307-906D-A600AD72D965}"/>
              </a:ext>
            </a:extLst>
          </p:cNvPr>
          <p:cNvSpPr txBox="1">
            <a:spLocks/>
          </p:cNvSpPr>
          <p:nvPr/>
        </p:nvSpPr>
        <p:spPr>
          <a:xfrm>
            <a:off x="456902" y="2896150"/>
            <a:ext cx="2919738" cy="978917"/>
          </a:xfrm>
          <a:prstGeom prst="rect">
            <a:avLst/>
          </a:prstGeom>
        </p:spPr>
        <p:txBody>
          <a:bodyPr vert="horz" lIns="91440" tIns="45720" rIns="91440" bIns="45720" rtlCol="0" anchor="b">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1" kern="1200">
                <a:solidFill>
                  <a:schemeClr val="tx1"/>
                </a:solidFill>
                <a:effectLst>
                  <a:outerShdw blurRad="38100" dist="38100" dir="2700000" algn="tl">
                    <a:srgbClr val="000000">
                      <a:alpha val="43137"/>
                    </a:srgbClr>
                  </a:outerShdw>
                </a:effectLst>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effectLst>
                  <a:outerShdw blurRad="38100" dist="38100" dir="2700000" algn="tl">
                    <a:srgbClr val="000000">
                      <a:alpha val="43137"/>
                    </a:srgbClr>
                  </a:outerShdw>
                </a:effectLst>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effectLst>
                  <a:outerShdw blurRad="38100" dist="38100" dir="2700000" algn="tl">
                    <a:srgbClr val="000000">
                      <a:alpha val="43137"/>
                    </a:srgbClr>
                  </a:outerShdw>
                </a:effectLst>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effectLst>
                  <a:outerShdw blurRad="38100" dist="38100" dir="2700000" algn="tl">
                    <a:srgbClr val="000000">
                      <a:alpha val="43137"/>
                    </a:srgbClr>
                  </a:outerShdw>
                </a:effectLst>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effectLst>
                  <a:outerShdw blurRad="38100" dist="38100" dir="2700000" algn="tl">
                    <a:srgbClr val="000000">
                      <a:alpha val="43137"/>
                    </a:srgbClr>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solidFill>
                  <a:srgbClr val="FFFFFF"/>
                </a:solidFill>
                <a:hlinkClick r:id="rId4">
                  <a:extLst>
                    <a:ext uri="{A12FA001-AC4F-418D-AE19-62706E023703}">
                      <ahyp:hlinkClr xmlns:ahyp="http://schemas.microsoft.com/office/drawing/2018/hyperlinkcolor" val="tx"/>
                    </a:ext>
                  </a:extLst>
                </a:hlinkClick>
              </a:rPr>
              <a:t>Warp Drive, Dark Energy, and the Manipulation of Extra Dimensions</a:t>
            </a:r>
            <a:endParaRPr lang="en-US" sz="2000">
              <a:solidFill>
                <a:srgbClr val="FFFFFF"/>
              </a:solidFill>
            </a:endParaRPr>
          </a:p>
        </p:txBody>
      </p:sp>
      <p:sp>
        <p:nvSpPr>
          <p:cNvPr id="15" name="Content Placeholder 2">
            <a:extLst>
              <a:ext uri="{FF2B5EF4-FFF2-40B4-BE49-F238E27FC236}">
                <a16:creationId xmlns:a16="http://schemas.microsoft.com/office/drawing/2014/main" id="{97374D07-E52F-4B01-BCA4-FE4C3171D9BA}"/>
              </a:ext>
            </a:extLst>
          </p:cNvPr>
          <p:cNvSpPr txBox="1">
            <a:spLocks/>
          </p:cNvSpPr>
          <p:nvPr/>
        </p:nvSpPr>
        <p:spPr>
          <a:xfrm>
            <a:off x="452493" y="4353779"/>
            <a:ext cx="2919738" cy="1049657"/>
          </a:xfrm>
          <a:prstGeom prst="rect">
            <a:avLst/>
          </a:prstGeom>
        </p:spPr>
        <p:txBody>
          <a:bodyPr vert="horz" lIns="91440" tIns="45720" rIns="91440" bIns="45720" rtlCol="0" anchor="b">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1" kern="1200">
                <a:solidFill>
                  <a:schemeClr val="tx1"/>
                </a:solidFill>
                <a:effectLst>
                  <a:outerShdw blurRad="38100" dist="38100" dir="2700000" algn="tl">
                    <a:srgbClr val="000000">
                      <a:alpha val="43137"/>
                    </a:srgbClr>
                  </a:outerShdw>
                </a:effectLst>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effectLst>
                  <a:outerShdw blurRad="38100" dist="38100" dir="2700000" algn="tl">
                    <a:srgbClr val="000000">
                      <a:alpha val="43137"/>
                    </a:srgbClr>
                  </a:outerShdw>
                </a:effectLst>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effectLst>
                  <a:outerShdw blurRad="38100" dist="38100" dir="2700000" algn="tl">
                    <a:srgbClr val="000000">
                      <a:alpha val="43137"/>
                    </a:srgbClr>
                  </a:outerShdw>
                </a:effectLst>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effectLst>
                  <a:outerShdw blurRad="38100" dist="38100" dir="2700000" algn="tl">
                    <a:srgbClr val="000000">
                      <a:alpha val="43137"/>
                    </a:srgbClr>
                  </a:outerShdw>
                </a:effectLst>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effectLst>
                  <a:outerShdw blurRad="38100" dist="38100" dir="2700000" algn="tl">
                    <a:srgbClr val="000000">
                      <a:alpha val="43137"/>
                    </a:srgbClr>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a:solidFill>
                  <a:srgbClr val="FFFFFF"/>
                </a:solidFill>
                <a:hlinkClick r:id="rId5">
                  <a:extLst>
                    <a:ext uri="{A12FA001-AC4F-418D-AE19-62706E023703}">
                      <ahyp:hlinkClr xmlns:ahyp="http://schemas.microsoft.com/office/drawing/2018/hyperlinkcolor" val="tx"/>
                    </a:ext>
                  </a:extLst>
                </a:hlinkClick>
              </a:rPr>
              <a:t>Traversable Wormholes, Stargates, and Negative Energy</a:t>
            </a:r>
            <a:endParaRPr lang="en-US" sz="2000">
              <a:solidFill>
                <a:srgbClr val="FFFFFF"/>
              </a:solidFill>
            </a:endParaRPr>
          </a:p>
        </p:txBody>
      </p:sp>
      <p:pic>
        <p:nvPicPr>
          <p:cNvPr id="17" name="Picture 16">
            <a:extLst>
              <a:ext uri="{FF2B5EF4-FFF2-40B4-BE49-F238E27FC236}">
                <a16:creationId xmlns:a16="http://schemas.microsoft.com/office/drawing/2014/main" id="{D2055C7F-124E-4898-8355-22CD955E3676}"/>
              </a:ext>
            </a:extLst>
          </p:cNvPr>
          <p:cNvPicPr>
            <a:picLocks noChangeAspect="1"/>
          </p:cNvPicPr>
          <p:nvPr/>
        </p:nvPicPr>
        <p:blipFill>
          <a:blip r:embed="rId6"/>
          <a:stretch>
            <a:fillRect/>
          </a:stretch>
        </p:blipFill>
        <p:spPr>
          <a:xfrm>
            <a:off x="6966495" y="1807153"/>
            <a:ext cx="2328863" cy="3243263"/>
          </a:xfrm>
          <a:prstGeom prst="rect">
            <a:avLst/>
          </a:prstGeom>
          <a:ln>
            <a:solidFill>
              <a:schemeClr val="accent1"/>
            </a:solidFill>
          </a:ln>
        </p:spPr>
      </p:pic>
      <p:pic>
        <p:nvPicPr>
          <p:cNvPr id="19" name="Picture 18" descr="Text, letter&#10;&#10;Description automatically generated">
            <a:extLst>
              <a:ext uri="{FF2B5EF4-FFF2-40B4-BE49-F238E27FC236}">
                <a16:creationId xmlns:a16="http://schemas.microsoft.com/office/drawing/2014/main" id="{89A44B2E-0D4D-4E0B-B28B-019C2B263539}"/>
              </a:ext>
            </a:extLst>
          </p:cNvPr>
          <p:cNvPicPr>
            <a:picLocks noChangeAspect="1"/>
          </p:cNvPicPr>
          <p:nvPr/>
        </p:nvPicPr>
        <p:blipFill>
          <a:blip r:embed="rId7"/>
          <a:stretch>
            <a:fillRect/>
          </a:stretch>
        </p:blipFill>
        <p:spPr>
          <a:xfrm>
            <a:off x="9660297" y="1807153"/>
            <a:ext cx="2281238" cy="3214688"/>
          </a:xfrm>
          <a:prstGeom prst="rect">
            <a:avLst/>
          </a:prstGeom>
          <a:ln>
            <a:solidFill>
              <a:schemeClr val="accent1"/>
            </a:solidFill>
          </a:ln>
        </p:spPr>
      </p:pic>
    </p:spTree>
    <p:extLst>
      <p:ext uri="{BB962C8B-B14F-4D97-AF65-F5344CB8AC3E}">
        <p14:creationId xmlns:p14="http://schemas.microsoft.com/office/powerpoint/2010/main" val="17365383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1" name="Rectangle 140">
            <a:extLst>
              <a:ext uri="{FF2B5EF4-FFF2-40B4-BE49-F238E27FC236}">
                <a16:creationId xmlns:a16="http://schemas.microsoft.com/office/drawing/2014/main" id="{D48D9584-D2FD-48CE-9E17-4E250B743B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a:extLst>
              <a:ext uri="{FF2B5EF4-FFF2-40B4-BE49-F238E27FC236}">
                <a16:creationId xmlns:a16="http://schemas.microsoft.com/office/drawing/2014/main" id="{2EF21EEF-01B2-4199-98AC-782552CBD61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94" r="3115" b="-2"/>
          <a:stretch/>
        </p:blipFill>
        <p:spPr bwMode="auto">
          <a:xfrm>
            <a:off x="3577219" y="10"/>
            <a:ext cx="4979304" cy="3401558"/>
          </a:xfrm>
          <a:custGeom>
            <a:avLst/>
            <a:gdLst/>
            <a:ahLst/>
            <a:cxnLst/>
            <a:rect l="l" t="t" r="r" b="b"/>
            <a:pathLst>
              <a:path w="4979304" h="3364992">
                <a:moveTo>
                  <a:pt x="0" y="0"/>
                </a:moveTo>
                <a:lnTo>
                  <a:pt x="4211250" y="0"/>
                </a:lnTo>
                <a:lnTo>
                  <a:pt x="4309461" y="192282"/>
                </a:lnTo>
                <a:cubicBezTo>
                  <a:pt x="4697535" y="1033269"/>
                  <a:pt x="4937593" y="2032690"/>
                  <a:pt x="4974907" y="3110424"/>
                </a:cubicBezTo>
                <a:lnTo>
                  <a:pt x="4979304" y="3364992"/>
                </a:lnTo>
                <a:lnTo>
                  <a:pt x="800592" y="3364992"/>
                </a:lnTo>
                <a:lnTo>
                  <a:pt x="797493" y="3185579"/>
                </a:lnTo>
                <a:cubicBezTo>
                  <a:pt x="756786" y="2009870"/>
                  <a:pt x="474799" y="927359"/>
                  <a:pt x="22579" y="42066"/>
                </a:cubicBezTo>
                <a:close/>
              </a:path>
            </a:pathLst>
          </a:cu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EB63FB48-EC37-4587-8CED-D44D129BE4E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3663" b="4"/>
          <a:stretch/>
        </p:blipFill>
        <p:spPr bwMode="auto">
          <a:xfrm>
            <a:off x="7822523" y="3456433"/>
            <a:ext cx="4369477" cy="3401568"/>
          </a:xfrm>
          <a:custGeom>
            <a:avLst/>
            <a:gdLst/>
            <a:ahLst/>
            <a:cxnLst/>
            <a:rect l="l" t="t" r="r" b="b"/>
            <a:pathLst>
              <a:path w="4369477" h="3401568">
                <a:moveTo>
                  <a:pt x="781270" y="0"/>
                </a:moveTo>
                <a:lnTo>
                  <a:pt x="4369477" y="0"/>
                </a:lnTo>
                <a:lnTo>
                  <a:pt x="4369477" y="3401568"/>
                </a:lnTo>
                <a:lnTo>
                  <a:pt x="0" y="3401568"/>
                </a:lnTo>
                <a:lnTo>
                  <a:pt x="1963" y="3397912"/>
                </a:lnTo>
                <a:cubicBezTo>
                  <a:pt x="454182" y="2512619"/>
                  <a:pt x="736170" y="1430108"/>
                  <a:pt x="776876" y="254399"/>
                </a:cubicBezTo>
                <a:close/>
              </a:path>
            </a:pathLst>
          </a:cu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E45002F5-5A50-435C-87D0-C88534643B7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7919" r="2" b="2"/>
          <a:stretch/>
        </p:blipFill>
        <p:spPr bwMode="auto">
          <a:xfrm>
            <a:off x="3630260" y="3456432"/>
            <a:ext cx="4925479" cy="3401568"/>
          </a:xfrm>
          <a:custGeom>
            <a:avLst/>
            <a:gdLst/>
            <a:ahLst/>
            <a:cxnLst/>
            <a:rect l="l" t="t" r="r" b="b"/>
            <a:pathLst>
              <a:path w="4925479" h="3364992">
                <a:moveTo>
                  <a:pt x="749362" y="0"/>
                </a:moveTo>
                <a:lnTo>
                  <a:pt x="4925479" y="0"/>
                </a:lnTo>
                <a:lnTo>
                  <a:pt x="4921868" y="209033"/>
                </a:lnTo>
                <a:cubicBezTo>
                  <a:pt x="4884554" y="1286766"/>
                  <a:pt x="4644496" y="2286187"/>
                  <a:pt x="4256422" y="3127175"/>
                </a:cubicBezTo>
                <a:lnTo>
                  <a:pt x="4134952" y="3364992"/>
                </a:lnTo>
                <a:lnTo>
                  <a:pt x="0" y="3364992"/>
                </a:lnTo>
                <a:lnTo>
                  <a:pt x="79008" y="3202330"/>
                </a:lnTo>
                <a:cubicBezTo>
                  <a:pt x="467082" y="2361343"/>
                  <a:pt x="707140" y="1361922"/>
                  <a:pt x="744454" y="284189"/>
                </a:cubicBezTo>
                <a:close/>
              </a:path>
            </a:pathLst>
          </a:custGeom>
          <a:noFill/>
          <a:extLst>
            <a:ext uri="{909E8E84-426E-40DD-AFC4-6F175D3DCCD1}">
              <a14:hiddenFill xmlns:a14="http://schemas.microsoft.com/office/drawing/2010/main">
                <a:solidFill>
                  <a:srgbClr val="FFFFFF"/>
                </a:solidFill>
              </a14:hiddenFill>
            </a:ext>
          </a:extLst>
        </p:spPr>
      </p:pic>
      <p:sp useBgFill="1">
        <p:nvSpPr>
          <p:cNvPr id="143" name="Freeform: Shape 142">
            <a:extLst>
              <a:ext uri="{FF2B5EF4-FFF2-40B4-BE49-F238E27FC236}">
                <a16:creationId xmlns:a16="http://schemas.microsoft.com/office/drawing/2014/main" id="{CA17DEF4-6C5D-41C6-8D93-5C7CFD7ADA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397136" cy="6858000"/>
          </a:xfrm>
          <a:custGeom>
            <a:avLst/>
            <a:gdLst>
              <a:gd name="connsiteX0" fmla="*/ 0 w 4397136"/>
              <a:gd name="connsiteY0" fmla="*/ 0 h 6858000"/>
              <a:gd name="connsiteX1" fmla="*/ 3599069 w 4397136"/>
              <a:gd name="connsiteY1" fmla="*/ 0 h 6858000"/>
              <a:gd name="connsiteX2" fmla="*/ 3634072 w 4397136"/>
              <a:gd name="connsiteY2" fmla="*/ 58977 h 6858000"/>
              <a:gd name="connsiteX3" fmla="*/ 4397136 w 4397136"/>
              <a:gd name="connsiteY3" fmla="*/ 3474189 h 6858000"/>
              <a:gd name="connsiteX4" fmla="*/ 3802221 w 4397136"/>
              <a:gd name="connsiteY4" fmla="*/ 6546415 h 6858000"/>
              <a:gd name="connsiteX5" fmla="*/ 3649466 w 4397136"/>
              <a:gd name="connsiteY5" fmla="*/ 6858000 h 6858000"/>
              <a:gd name="connsiteX6" fmla="*/ 0 w 439713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7136" h="6858000">
                <a:moveTo>
                  <a:pt x="0" y="0"/>
                </a:moveTo>
                <a:lnTo>
                  <a:pt x="3599069" y="0"/>
                </a:lnTo>
                <a:lnTo>
                  <a:pt x="3634072" y="58977"/>
                </a:lnTo>
                <a:cubicBezTo>
                  <a:pt x="4105532" y="933006"/>
                  <a:pt x="4397136" y="2140466"/>
                  <a:pt x="4397136" y="3474189"/>
                </a:cubicBezTo>
                <a:cubicBezTo>
                  <a:pt x="4397136" y="4641197"/>
                  <a:pt x="4173877" y="5711534"/>
                  <a:pt x="3802221" y="6546415"/>
                </a:cubicBezTo>
                <a:lnTo>
                  <a:pt x="3649466"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45" name="Freeform: Shape 144">
            <a:extLst>
              <a:ext uri="{FF2B5EF4-FFF2-40B4-BE49-F238E27FC236}">
                <a16:creationId xmlns:a16="http://schemas.microsoft.com/office/drawing/2014/main" id="{22BBC5A3-5C8C-4FB9-AEFF-8778D2C98D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386504" cy="6858000"/>
          </a:xfrm>
          <a:custGeom>
            <a:avLst/>
            <a:gdLst>
              <a:gd name="connsiteX0" fmla="*/ 0 w 4386504"/>
              <a:gd name="connsiteY0" fmla="*/ 0 h 6858000"/>
              <a:gd name="connsiteX1" fmla="*/ 3588437 w 4386504"/>
              <a:gd name="connsiteY1" fmla="*/ 0 h 6858000"/>
              <a:gd name="connsiteX2" fmla="*/ 3623440 w 4386504"/>
              <a:gd name="connsiteY2" fmla="*/ 58977 h 6858000"/>
              <a:gd name="connsiteX3" fmla="*/ 4386504 w 4386504"/>
              <a:gd name="connsiteY3" fmla="*/ 3474189 h 6858000"/>
              <a:gd name="connsiteX4" fmla="*/ 3791589 w 4386504"/>
              <a:gd name="connsiteY4" fmla="*/ 6546415 h 6858000"/>
              <a:gd name="connsiteX5" fmla="*/ 3638834 w 4386504"/>
              <a:gd name="connsiteY5" fmla="*/ 6858000 h 6858000"/>
              <a:gd name="connsiteX6" fmla="*/ 0 w 438650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6504" h="6858000">
                <a:moveTo>
                  <a:pt x="0" y="0"/>
                </a:moveTo>
                <a:lnTo>
                  <a:pt x="3588437" y="0"/>
                </a:lnTo>
                <a:lnTo>
                  <a:pt x="3623440" y="58977"/>
                </a:lnTo>
                <a:cubicBezTo>
                  <a:pt x="4094900" y="933006"/>
                  <a:pt x="4386504" y="2140466"/>
                  <a:pt x="4386504" y="3474189"/>
                </a:cubicBezTo>
                <a:cubicBezTo>
                  <a:pt x="4386504" y="4641197"/>
                  <a:pt x="4163245" y="5711534"/>
                  <a:pt x="3791589" y="6546415"/>
                </a:cubicBezTo>
                <a:lnTo>
                  <a:pt x="3638834"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15AFA28-709B-4208-BFB5-2613BE94CF58}"/>
              </a:ext>
            </a:extLst>
          </p:cNvPr>
          <p:cNvSpPr>
            <a:spLocks noGrp="1"/>
          </p:cNvSpPr>
          <p:nvPr>
            <p:ph type="title"/>
          </p:nvPr>
        </p:nvSpPr>
        <p:spPr>
          <a:xfrm>
            <a:off x="438912" y="1508760"/>
            <a:ext cx="3429000" cy="2898648"/>
          </a:xfrm>
        </p:spPr>
        <p:txBody>
          <a:bodyPr vert="horz" lIns="91440" tIns="45720" rIns="91440" bIns="45720" rtlCol="0" anchor="b">
            <a:normAutofit/>
          </a:bodyPr>
          <a:lstStyle/>
          <a:p>
            <a:r>
              <a:rPr lang="en-US" sz="4000" kern="1200">
                <a:solidFill>
                  <a:schemeClr val="tx1"/>
                </a:solidFill>
                <a:latin typeface="+mj-lt"/>
                <a:ea typeface="+mj-ea"/>
                <a:cs typeface="+mj-cs"/>
                <a:hlinkClick r:id="rId6">
                  <a:extLst>
                    <a:ext uri="{A12FA001-AC4F-418D-AE19-62706E023703}">
                      <ahyp:hlinkClr xmlns:ahyp="http://schemas.microsoft.com/office/drawing/2018/hyperlinkcolor" val="tx"/>
                    </a:ext>
                  </a:extLst>
                </a:hlinkClick>
              </a:rPr>
              <a:t>FIVE CONTINENTS UFO FORUM (MOSCOW)</a:t>
            </a:r>
            <a:endParaRPr lang="en-US" sz="4000" kern="1200">
              <a:solidFill>
                <a:schemeClr val="tx1"/>
              </a:solidFill>
              <a:latin typeface="+mj-lt"/>
              <a:ea typeface="+mj-ea"/>
              <a:cs typeface="+mj-cs"/>
            </a:endParaRPr>
          </a:p>
        </p:txBody>
      </p:sp>
      <p:sp>
        <p:nvSpPr>
          <p:cNvPr id="147" name="Rectangle 146">
            <a:extLst>
              <a:ext uri="{FF2B5EF4-FFF2-40B4-BE49-F238E27FC236}">
                <a16:creationId xmlns:a16="http://schemas.microsoft.com/office/drawing/2014/main" id="{3BB917E8-D696-4787-96D6-521A9C42F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32" name="Picture 8">
            <a:extLst>
              <a:ext uri="{FF2B5EF4-FFF2-40B4-BE49-F238E27FC236}">
                <a16:creationId xmlns:a16="http://schemas.microsoft.com/office/drawing/2014/main" id="{4E9820AC-8B8D-43AD-B444-812E0A05CA6E}"/>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4159" r="4" b="4"/>
          <a:stretch/>
        </p:blipFill>
        <p:spPr bwMode="auto">
          <a:xfrm>
            <a:off x="7845207" y="10"/>
            <a:ext cx="4346795" cy="3401558"/>
          </a:xfrm>
          <a:custGeom>
            <a:avLst/>
            <a:gdLst/>
            <a:ahLst/>
            <a:cxnLst/>
            <a:rect l="l" t="t" r="r" b="b"/>
            <a:pathLst>
              <a:path w="4346795" h="3401568">
                <a:moveTo>
                  <a:pt x="0" y="0"/>
                </a:moveTo>
                <a:lnTo>
                  <a:pt x="4346795" y="0"/>
                </a:lnTo>
                <a:lnTo>
                  <a:pt x="4346795" y="3401568"/>
                </a:lnTo>
                <a:lnTo>
                  <a:pt x="762748" y="3401568"/>
                </a:lnTo>
                <a:lnTo>
                  <a:pt x="751436" y="2963954"/>
                </a:lnTo>
                <a:cubicBezTo>
                  <a:pt x="698408" y="1942163"/>
                  <a:pt x="463174" y="995044"/>
                  <a:pt x="93264" y="192283"/>
                </a:cubicBezTo>
                <a:close/>
              </a:path>
            </a:pathLst>
          </a:custGeom>
          <a:noFill/>
          <a:extLst>
            <a:ext uri="{909E8E84-426E-40DD-AFC4-6F175D3DCCD1}">
              <a14:hiddenFill xmlns:a14="http://schemas.microsoft.com/office/drawing/2010/main">
                <a:solidFill>
                  <a:srgbClr val="FFFFFF"/>
                </a:solidFill>
              </a14:hiddenFill>
            </a:ext>
          </a:extLst>
        </p:spPr>
      </p:pic>
      <p:sp>
        <p:nvSpPr>
          <p:cNvPr id="149" name="Rectangle 148">
            <a:extLst>
              <a:ext uri="{FF2B5EF4-FFF2-40B4-BE49-F238E27FC236}">
                <a16:creationId xmlns:a16="http://schemas.microsoft.com/office/drawing/2014/main" id="{39F4C545-E278-42ED-9B78-2EBA464444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2" y="4544568"/>
            <a:ext cx="341496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525496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F0A604E4-7307-451C-93BE-F1F7E1BF3B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200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7F3A0AA-35E5-4085-942B-7378390306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5282344"/>
            <a:ext cx="12191998" cy="159074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402F5C38-C747-4173-ABBF-656E39E821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5282344"/>
            <a:ext cx="8115300" cy="1590742"/>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E37EECFC-A684-4391-AE85-4CDAF5565F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5282344"/>
            <a:ext cx="12191998" cy="1590742"/>
          </a:xfrm>
          <a:prstGeom prst="rect">
            <a:avLst/>
          </a:prstGeom>
          <a:gradFill>
            <a:gsLst>
              <a:gs pos="0">
                <a:srgbClr val="000000">
                  <a:alpha val="71765"/>
                </a:srgbClr>
              </a:gs>
              <a:gs pos="100000">
                <a:schemeClr val="accent1">
                  <a:alpha val="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5DAC75C-A4D2-4E15-A98D-BB8EDE5BCBF3}"/>
              </a:ext>
            </a:extLst>
          </p:cNvPr>
          <p:cNvSpPr>
            <a:spLocks noGrp="1"/>
          </p:cNvSpPr>
          <p:nvPr>
            <p:ph type="title"/>
          </p:nvPr>
        </p:nvSpPr>
        <p:spPr>
          <a:xfrm>
            <a:off x="699714" y="5490971"/>
            <a:ext cx="6962072" cy="1159200"/>
          </a:xfrm>
        </p:spPr>
        <p:txBody>
          <a:bodyPr vert="horz" lIns="91440" tIns="45720" rIns="91440" bIns="45720" rtlCol="0" anchor="ctr">
            <a:normAutofit/>
          </a:bodyPr>
          <a:lstStyle/>
          <a:p>
            <a:r>
              <a:rPr lang="en-US" sz="2500" b="1" i="0" kern="1200">
                <a:solidFill>
                  <a:srgbClr val="FFFFFF"/>
                </a:solidFill>
                <a:effectLst/>
                <a:latin typeface="+mj-lt"/>
                <a:ea typeface="+mj-ea"/>
                <a:cs typeface="+mj-cs"/>
              </a:rPr>
              <a:t>SENATE ARMED SERVICES: </a:t>
            </a:r>
            <a:br>
              <a:rPr lang="en-US" sz="2500" b="1" i="0" kern="1200">
                <a:solidFill>
                  <a:srgbClr val="FFFFFF"/>
                </a:solidFill>
                <a:effectLst/>
                <a:latin typeface="+mj-lt"/>
                <a:ea typeface="+mj-ea"/>
                <a:cs typeface="+mj-cs"/>
              </a:rPr>
            </a:br>
            <a:r>
              <a:rPr lang="en-US" sz="2500" b="1" i="0" kern="1200">
                <a:solidFill>
                  <a:srgbClr val="FFFFFF"/>
                </a:solidFill>
                <a:effectLst/>
                <a:latin typeface="+mj-lt"/>
                <a:ea typeface="+mj-ea"/>
                <a:cs typeface="+mj-cs"/>
              </a:rPr>
              <a:t>‘PROPOSAL FOR US SPACE FORCE' -- April 11, 2019</a:t>
            </a:r>
            <a:endParaRPr lang="en-US" sz="2500" kern="1200">
              <a:solidFill>
                <a:srgbClr val="FFFFFF"/>
              </a:solidFill>
              <a:latin typeface="+mj-lt"/>
              <a:ea typeface="+mj-ea"/>
              <a:cs typeface="+mj-cs"/>
            </a:endParaRPr>
          </a:p>
        </p:txBody>
      </p:sp>
      <p:pic>
        <p:nvPicPr>
          <p:cNvPr id="5" name="Picture 4" descr="Graphical user interface, text&#10;&#10;Description automatically generated">
            <a:hlinkClick r:id="rId3"/>
            <a:extLst>
              <a:ext uri="{FF2B5EF4-FFF2-40B4-BE49-F238E27FC236}">
                <a16:creationId xmlns:a16="http://schemas.microsoft.com/office/drawing/2014/main" id="{3D958860-5A5A-4FE5-B178-FD681B629EDE}"/>
              </a:ext>
            </a:extLst>
          </p:cNvPr>
          <p:cNvPicPr>
            <a:picLocks noChangeAspect="1"/>
          </p:cNvPicPr>
          <p:nvPr/>
        </p:nvPicPr>
        <p:blipFill rotWithShape="1">
          <a:blip r:embed="rId4"/>
          <a:srcRect l="11922" r="8172" b="1"/>
          <a:stretch/>
        </p:blipFill>
        <p:spPr>
          <a:xfrm>
            <a:off x="2259429" y="390832"/>
            <a:ext cx="7765761" cy="4519114"/>
          </a:xfrm>
          <a:prstGeom prst="rect">
            <a:avLst/>
          </a:prstGeom>
        </p:spPr>
      </p:pic>
    </p:spTree>
    <p:extLst>
      <p:ext uri="{BB962C8B-B14F-4D97-AF65-F5344CB8AC3E}">
        <p14:creationId xmlns:p14="http://schemas.microsoft.com/office/powerpoint/2010/main" val="16825195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F0A604E4-7307-451C-93BE-F1F7E1BF3B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200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F7F3A0AA-35E5-4085-942B-7378390306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5282344"/>
            <a:ext cx="12191998" cy="159074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402F5C38-C747-4173-ABBF-656E39E821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5282344"/>
            <a:ext cx="8115300" cy="1590742"/>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E37EECFC-A684-4391-AE85-4CDAF5565F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5282344"/>
            <a:ext cx="12191998" cy="1590742"/>
          </a:xfrm>
          <a:prstGeom prst="rect">
            <a:avLst/>
          </a:prstGeom>
          <a:gradFill>
            <a:gsLst>
              <a:gs pos="0">
                <a:srgbClr val="000000">
                  <a:alpha val="71765"/>
                </a:srgbClr>
              </a:gs>
              <a:gs pos="100000">
                <a:schemeClr val="accent1">
                  <a:alpha val="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A7627CC-3372-4D26-8C39-A133BB1906FA}"/>
              </a:ext>
            </a:extLst>
          </p:cNvPr>
          <p:cNvSpPr>
            <a:spLocks noGrp="1"/>
          </p:cNvSpPr>
          <p:nvPr>
            <p:ph type="title"/>
          </p:nvPr>
        </p:nvSpPr>
        <p:spPr>
          <a:xfrm>
            <a:off x="699714" y="5490971"/>
            <a:ext cx="6962072" cy="1159200"/>
          </a:xfrm>
        </p:spPr>
        <p:txBody>
          <a:bodyPr vert="horz" lIns="91440" tIns="45720" rIns="91440" bIns="45720" rtlCol="0" anchor="ctr">
            <a:normAutofit/>
          </a:bodyPr>
          <a:lstStyle/>
          <a:p>
            <a:r>
              <a:rPr lang="en-US" sz="4000" kern="1200">
                <a:solidFill>
                  <a:srgbClr val="FFFFFF"/>
                </a:solidFill>
                <a:latin typeface="+mj-lt"/>
                <a:ea typeface="+mj-ea"/>
                <a:cs typeface="+mj-cs"/>
                <a:hlinkClick r:id="rId2">
                  <a:extLst>
                    <a:ext uri="{A12FA001-AC4F-418D-AE19-62706E023703}">
                      <ahyp:hlinkClr xmlns:ahyp="http://schemas.microsoft.com/office/drawing/2018/hyperlinkcolor" val="tx"/>
                    </a:ext>
                  </a:extLst>
                </a:hlinkClick>
              </a:rPr>
              <a:t>US NAVY VIDEO CONFIRMATION</a:t>
            </a:r>
            <a:endParaRPr lang="en-US" sz="4000" b="1" kern="1200">
              <a:solidFill>
                <a:srgbClr val="FFFFFF"/>
              </a:solidFill>
              <a:effectLst>
                <a:outerShdw blurRad="38100" dist="38100" dir="2700000" algn="tl">
                  <a:srgbClr val="000000">
                    <a:alpha val="43137"/>
                  </a:srgbClr>
                </a:outerShdw>
              </a:effectLst>
              <a:latin typeface="+mj-lt"/>
              <a:ea typeface="+mj-ea"/>
              <a:cs typeface="+mj-cs"/>
            </a:endParaRPr>
          </a:p>
        </p:txBody>
      </p:sp>
      <p:pic>
        <p:nvPicPr>
          <p:cNvPr id="7" name="Picture 6" descr="Text&#10;&#10;Description automatically generated with low confidence">
            <a:extLst>
              <a:ext uri="{FF2B5EF4-FFF2-40B4-BE49-F238E27FC236}">
                <a16:creationId xmlns:a16="http://schemas.microsoft.com/office/drawing/2014/main" id="{A0796EA5-EB34-426A-A1E8-6A37FEA14BAF}"/>
              </a:ext>
            </a:extLst>
          </p:cNvPr>
          <p:cNvPicPr>
            <a:picLocks noChangeAspect="1"/>
          </p:cNvPicPr>
          <p:nvPr/>
        </p:nvPicPr>
        <p:blipFill>
          <a:blip r:embed="rId3"/>
          <a:stretch>
            <a:fillRect/>
          </a:stretch>
        </p:blipFill>
        <p:spPr>
          <a:xfrm>
            <a:off x="1838391" y="390832"/>
            <a:ext cx="8607837" cy="4519114"/>
          </a:xfrm>
          <a:prstGeom prst="rect">
            <a:avLst/>
          </a:prstGeom>
          <a:ln>
            <a:solidFill>
              <a:schemeClr val="accent1"/>
            </a:solidFill>
          </a:ln>
        </p:spPr>
      </p:pic>
    </p:spTree>
    <p:extLst>
      <p:ext uri="{BB962C8B-B14F-4D97-AF65-F5344CB8AC3E}">
        <p14:creationId xmlns:p14="http://schemas.microsoft.com/office/powerpoint/2010/main" val="9834474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98291-B337-4819-AD01-E6BD2C894D22}"/>
              </a:ext>
            </a:extLst>
          </p:cNvPr>
          <p:cNvSpPr>
            <a:spLocks noGrp="1"/>
          </p:cNvSpPr>
          <p:nvPr>
            <p:ph type="title"/>
          </p:nvPr>
        </p:nvSpPr>
        <p:spPr/>
        <p:txBody>
          <a:bodyPr>
            <a:noAutofit/>
          </a:bodyPr>
          <a:lstStyle/>
          <a:p>
            <a:r>
              <a:rPr lang="en-US" sz="3200">
                <a:hlinkClick r:id="rId2">
                  <a:extLst>
                    <a:ext uri="{A12FA001-AC4F-418D-AE19-62706E023703}">
                      <ahyp:hlinkClr xmlns:ahyp="http://schemas.microsoft.com/office/drawing/2018/hyperlinkcolor" val="tx"/>
                    </a:ext>
                  </a:extLst>
                </a:hlinkClick>
              </a:rPr>
              <a:t>UFO GROUP SHARING EXOTIC MATERIALS WITH ARMY FOR COMBAT VEHICLES</a:t>
            </a:r>
            <a:endParaRPr lang="en-ID" sz="3200"/>
          </a:p>
        </p:txBody>
      </p:sp>
      <p:pic>
        <p:nvPicPr>
          <p:cNvPr id="5" name="Picture 4">
            <a:extLst>
              <a:ext uri="{FF2B5EF4-FFF2-40B4-BE49-F238E27FC236}">
                <a16:creationId xmlns:a16="http://schemas.microsoft.com/office/drawing/2014/main" id="{B7E0E410-FAE1-44E5-82CC-54620CB7D24C}"/>
              </a:ext>
            </a:extLst>
          </p:cNvPr>
          <p:cNvPicPr>
            <a:picLocks noChangeAspect="1"/>
          </p:cNvPicPr>
          <p:nvPr/>
        </p:nvPicPr>
        <p:blipFill>
          <a:blip r:embed="rId3"/>
          <a:stretch>
            <a:fillRect/>
          </a:stretch>
        </p:blipFill>
        <p:spPr>
          <a:xfrm>
            <a:off x="955357" y="1818957"/>
            <a:ext cx="5140643" cy="4673918"/>
          </a:xfrm>
          <a:prstGeom prst="rect">
            <a:avLst/>
          </a:prstGeom>
          <a:ln>
            <a:solidFill>
              <a:schemeClr val="accent1"/>
            </a:solidFill>
          </a:ln>
        </p:spPr>
      </p:pic>
      <p:pic>
        <p:nvPicPr>
          <p:cNvPr id="7" name="Picture 6">
            <a:extLst>
              <a:ext uri="{FF2B5EF4-FFF2-40B4-BE49-F238E27FC236}">
                <a16:creationId xmlns:a16="http://schemas.microsoft.com/office/drawing/2014/main" id="{DBBE56D4-6FDB-4670-97D4-7B3865D8739D}"/>
              </a:ext>
            </a:extLst>
          </p:cNvPr>
          <p:cNvPicPr>
            <a:picLocks noChangeAspect="1"/>
          </p:cNvPicPr>
          <p:nvPr/>
        </p:nvPicPr>
        <p:blipFill>
          <a:blip r:embed="rId4"/>
          <a:stretch>
            <a:fillRect/>
          </a:stretch>
        </p:blipFill>
        <p:spPr>
          <a:xfrm>
            <a:off x="6324107" y="4897120"/>
            <a:ext cx="3381216" cy="1595755"/>
          </a:xfrm>
          <a:prstGeom prst="rect">
            <a:avLst/>
          </a:prstGeom>
        </p:spPr>
      </p:pic>
      <p:pic>
        <p:nvPicPr>
          <p:cNvPr id="9" name="Picture 8">
            <a:extLst>
              <a:ext uri="{FF2B5EF4-FFF2-40B4-BE49-F238E27FC236}">
                <a16:creationId xmlns:a16="http://schemas.microsoft.com/office/drawing/2014/main" id="{AD1AB751-526D-4057-B3AC-C9D34FF17E96}"/>
              </a:ext>
            </a:extLst>
          </p:cNvPr>
          <p:cNvPicPr>
            <a:picLocks noChangeAspect="1"/>
          </p:cNvPicPr>
          <p:nvPr/>
        </p:nvPicPr>
        <p:blipFill>
          <a:blip r:embed="rId5"/>
          <a:stretch>
            <a:fillRect/>
          </a:stretch>
        </p:blipFill>
        <p:spPr>
          <a:xfrm>
            <a:off x="9933430" y="4897120"/>
            <a:ext cx="1901918" cy="1595755"/>
          </a:xfrm>
          <a:prstGeom prst="rect">
            <a:avLst/>
          </a:prstGeom>
        </p:spPr>
      </p:pic>
      <p:pic>
        <p:nvPicPr>
          <p:cNvPr id="11" name="Picture 10">
            <a:extLst>
              <a:ext uri="{FF2B5EF4-FFF2-40B4-BE49-F238E27FC236}">
                <a16:creationId xmlns:a16="http://schemas.microsoft.com/office/drawing/2014/main" id="{B819AD9B-BA39-4F53-B605-D128B21724B2}"/>
              </a:ext>
            </a:extLst>
          </p:cNvPr>
          <p:cNvPicPr>
            <a:picLocks noChangeAspect="1"/>
          </p:cNvPicPr>
          <p:nvPr/>
        </p:nvPicPr>
        <p:blipFill>
          <a:blip r:embed="rId6"/>
          <a:stretch>
            <a:fillRect/>
          </a:stretch>
        </p:blipFill>
        <p:spPr>
          <a:xfrm>
            <a:off x="6324107" y="1845627"/>
            <a:ext cx="5511122" cy="2420620"/>
          </a:xfrm>
          <a:prstGeom prst="rect">
            <a:avLst/>
          </a:prstGeom>
        </p:spPr>
      </p:pic>
    </p:spTree>
    <p:extLst>
      <p:ext uri="{BB962C8B-B14F-4D97-AF65-F5344CB8AC3E}">
        <p14:creationId xmlns:p14="http://schemas.microsoft.com/office/powerpoint/2010/main" val="10826184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2151139A-886F-4B97-8815-729AD3831B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Rectangle 13">
            <a:extLst>
              <a:ext uri="{FF2B5EF4-FFF2-40B4-BE49-F238E27FC236}">
                <a16:creationId xmlns:a16="http://schemas.microsoft.com/office/drawing/2014/main" id="{AB5E08C4-8CDD-4623-A5B8-E998C6DEE3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492"/>
            <a:ext cx="12191998" cy="1575955"/>
          </a:xfrm>
          <a:prstGeom prst="rect">
            <a:avLst/>
          </a:prstGeom>
          <a:gradFill>
            <a:gsLst>
              <a:gs pos="0">
                <a:schemeClr val="accent1">
                  <a:lumMod val="50000"/>
                </a:scheme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15F33878-D502-4FFA-8ACE-F2AECDB2A2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35"/>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D3539FEE-81D3-4406-802E-60B20B16F4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8" y="-5307777"/>
            <a:ext cx="1576446" cy="12192001"/>
          </a:xfrm>
          <a:prstGeom prst="rect">
            <a:avLst/>
          </a:prstGeom>
          <a:gradFill>
            <a:gsLst>
              <a:gs pos="16000">
                <a:srgbClr val="000000">
                  <a:alpha val="0"/>
                </a:srgbClr>
              </a:gs>
              <a:gs pos="99000">
                <a:srgbClr val="000000">
                  <a:alpha val="87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DC701763-729E-462F-A5A8-E0DEFEB1E2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25434" y="986"/>
            <a:ext cx="4303422" cy="1575461"/>
          </a:xfrm>
          <a:prstGeom prst="rect">
            <a:avLst/>
          </a:prstGeom>
          <a:gradFill>
            <a:gsLst>
              <a:gs pos="0">
                <a:schemeClr val="accent1">
                  <a:alpha val="17000"/>
                </a:schemeClr>
              </a:gs>
              <a:gs pos="74000">
                <a:schemeClr val="accent1">
                  <a:lumMod val="50000"/>
                  <a:alpha val="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151400D-48DA-4B50-8F66-2146342569D4}"/>
              </a:ext>
            </a:extLst>
          </p:cNvPr>
          <p:cNvSpPr>
            <a:spLocks noGrp="1"/>
          </p:cNvSpPr>
          <p:nvPr>
            <p:ph type="title"/>
          </p:nvPr>
        </p:nvSpPr>
        <p:spPr>
          <a:xfrm>
            <a:off x="699714" y="353160"/>
            <a:ext cx="7091300" cy="898581"/>
          </a:xfrm>
        </p:spPr>
        <p:txBody>
          <a:bodyPr vert="horz" lIns="91440" tIns="45720" rIns="91440" bIns="45720" rtlCol="0" anchor="ctr">
            <a:normAutofit/>
          </a:bodyPr>
          <a:lstStyle/>
          <a:p>
            <a:r>
              <a:rPr lang="en-US" sz="2800">
                <a:solidFill>
                  <a:srgbClr val="FFFFFF"/>
                </a:solidFill>
                <a:latin typeface="+mj-lt"/>
              </a:rPr>
              <a:t>COOPERATIVE R&amp;D AGREEMENT BETWEEN TTSA AND US ARMY</a:t>
            </a:r>
          </a:p>
        </p:txBody>
      </p:sp>
      <p:pic>
        <p:nvPicPr>
          <p:cNvPr id="5" name="Picture 4" descr="Text&#10;&#10;Description automatically generated">
            <a:extLst>
              <a:ext uri="{FF2B5EF4-FFF2-40B4-BE49-F238E27FC236}">
                <a16:creationId xmlns:a16="http://schemas.microsoft.com/office/drawing/2014/main" id="{2C3959F4-3399-4D00-A92E-D7730577FF7F}"/>
              </a:ext>
            </a:extLst>
          </p:cNvPr>
          <p:cNvPicPr>
            <a:picLocks noChangeAspect="1"/>
          </p:cNvPicPr>
          <p:nvPr/>
        </p:nvPicPr>
        <p:blipFill>
          <a:blip r:embed="rId2"/>
          <a:stretch>
            <a:fillRect/>
          </a:stretch>
        </p:blipFill>
        <p:spPr>
          <a:xfrm>
            <a:off x="834124" y="2181426"/>
            <a:ext cx="5012711" cy="3997637"/>
          </a:xfrm>
          <a:prstGeom prst="rect">
            <a:avLst/>
          </a:prstGeom>
          <a:ln>
            <a:solidFill>
              <a:schemeClr val="tx1"/>
            </a:solidFill>
          </a:ln>
        </p:spPr>
      </p:pic>
      <p:pic>
        <p:nvPicPr>
          <p:cNvPr id="7" name="Picture 6" descr="Text, letter&#10;&#10;Description automatically generated">
            <a:extLst>
              <a:ext uri="{FF2B5EF4-FFF2-40B4-BE49-F238E27FC236}">
                <a16:creationId xmlns:a16="http://schemas.microsoft.com/office/drawing/2014/main" id="{7C7D4926-6767-4FD7-8ECA-0A7B7E416B52}"/>
              </a:ext>
            </a:extLst>
          </p:cNvPr>
          <p:cNvPicPr>
            <a:picLocks noChangeAspect="1"/>
          </p:cNvPicPr>
          <p:nvPr/>
        </p:nvPicPr>
        <p:blipFill>
          <a:blip r:embed="rId3"/>
          <a:stretch>
            <a:fillRect/>
          </a:stretch>
        </p:blipFill>
        <p:spPr>
          <a:xfrm>
            <a:off x="6345165" y="2217815"/>
            <a:ext cx="4981720" cy="3997831"/>
          </a:xfrm>
          <a:prstGeom prst="rect">
            <a:avLst/>
          </a:prstGeom>
          <a:ln>
            <a:solidFill>
              <a:schemeClr val="tx1"/>
            </a:solidFill>
          </a:ln>
        </p:spPr>
      </p:pic>
    </p:spTree>
    <p:extLst>
      <p:ext uri="{BB962C8B-B14F-4D97-AF65-F5344CB8AC3E}">
        <p14:creationId xmlns:p14="http://schemas.microsoft.com/office/powerpoint/2010/main" val="12428791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14">
            <a:extLst>
              <a:ext uri="{FF2B5EF4-FFF2-40B4-BE49-F238E27FC236}">
                <a16:creationId xmlns:a16="http://schemas.microsoft.com/office/drawing/2014/main" id="{3F24A09B-713F-43FC-AB6E-B880839685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6854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16">
            <a:extLst>
              <a:ext uri="{FF2B5EF4-FFF2-40B4-BE49-F238E27FC236}">
                <a16:creationId xmlns:a16="http://schemas.microsoft.com/office/drawing/2014/main" id="{0B91AB35-C3B4-4B70-B3DD-13D63B7DA23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33975" y="2423149"/>
            <a:ext cx="0" cy="201168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pic>
        <p:nvPicPr>
          <p:cNvPr id="4" name="Picture 3" descr="Text&#10;&#10;Description automatically generated">
            <a:extLst>
              <a:ext uri="{FF2B5EF4-FFF2-40B4-BE49-F238E27FC236}">
                <a16:creationId xmlns:a16="http://schemas.microsoft.com/office/drawing/2014/main" id="{221F431A-5905-4A2D-B849-7BD887C6396B}"/>
              </a:ext>
            </a:extLst>
          </p:cNvPr>
          <p:cNvPicPr>
            <a:picLocks noChangeAspect="1"/>
          </p:cNvPicPr>
          <p:nvPr/>
        </p:nvPicPr>
        <p:blipFill>
          <a:blip r:embed="rId2"/>
          <a:stretch>
            <a:fillRect/>
          </a:stretch>
        </p:blipFill>
        <p:spPr>
          <a:xfrm>
            <a:off x="6794500" y="639763"/>
            <a:ext cx="4060825" cy="2254250"/>
          </a:xfrm>
          <a:prstGeom prst="rect">
            <a:avLst/>
          </a:prstGeom>
        </p:spPr>
      </p:pic>
      <p:pic>
        <p:nvPicPr>
          <p:cNvPr id="8" name="Picture 7" descr="Graphical user interface, text, application, chat or text message&#10;&#10;Description automatically generated">
            <a:extLst>
              <a:ext uri="{FF2B5EF4-FFF2-40B4-BE49-F238E27FC236}">
                <a16:creationId xmlns:a16="http://schemas.microsoft.com/office/drawing/2014/main" id="{4BFE529C-A130-4920-8B1D-CB390F1077D9}"/>
              </a:ext>
            </a:extLst>
          </p:cNvPr>
          <p:cNvPicPr>
            <a:picLocks noChangeAspect="1"/>
          </p:cNvPicPr>
          <p:nvPr/>
        </p:nvPicPr>
        <p:blipFill>
          <a:blip r:embed="rId3"/>
          <a:stretch>
            <a:fillRect/>
          </a:stretch>
        </p:blipFill>
        <p:spPr>
          <a:xfrm>
            <a:off x="6794500" y="2962275"/>
            <a:ext cx="4060825" cy="1573213"/>
          </a:xfrm>
          <a:prstGeom prst="rect">
            <a:avLst/>
          </a:prstGeom>
        </p:spPr>
      </p:pic>
      <p:pic>
        <p:nvPicPr>
          <p:cNvPr id="10" name="Picture 9" descr="Graphical user interface, text, application&#10;&#10;Description automatically generated">
            <a:extLst>
              <a:ext uri="{FF2B5EF4-FFF2-40B4-BE49-F238E27FC236}">
                <a16:creationId xmlns:a16="http://schemas.microsoft.com/office/drawing/2014/main" id="{E439A6C3-3E0D-431D-95A8-3957A30846D3}"/>
              </a:ext>
            </a:extLst>
          </p:cNvPr>
          <p:cNvPicPr>
            <a:picLocks noChangeAspect="1"/>
          </p:cNvPicPr>
          <p:nvPr/>
        </p:nvPicPr>
        <p:blipFill>
          <a:blip r:embed="rId4"/>
          <a:stretch>
            <a:fillRect/>
          </a:stretch>
        </p:blipFill>
        <p:spPr>
          <a:xfrm>
            <a:off x="6794500" y="4605338"/>
            <a:ext cx="4060825" cy="1614488"/>
          </a:xfrm>
          <a:prstGeom prst="rect">
            <a:avLst/>
          </a:prstGeom>
        </p:spPr>
      </p:pic>
      <p:sp>
        <p:nvSpPr>
          <p:cNvPr id="2" name="Title 1">
            <a:extLst>
              <a:ext uri="{FF2B5EF4-FFF2-40B4-BE49-F238E27FC236}">
                <a16:creationId xmlns:a16="http://schemas.microsoft.com/office/drawing/2014/main" id="{D151400D-48DA-4B50-8F66-2146342569D4}"/>
              </a:ext>
            </a:extLst>
          </p:cNvPr>
          <p:cNvSpPr>
            <a:spLocks noGrp="1"/>
          </p:cNvSpPr>
          <p:nvPr>
            <p:ph type="title"/>
          </p:nvPr>
        </p:nvSpPr>
        <p:spPr>
          <a:xfrm>
            <a:off x="646744" y="640080"/>
            <a:ext cx="4173905" cy="5577818"/>
          </a:xfrm>
          <a:prstGeom prst="ellipse">
            <a:avLst/>
          </a:prstGeom>
        </p:spPr>
        <p:txBody>
          <a:bodyPr vert="horz" lIns="91440" tIns="45720" rIns="91440" bIns="45720" rtlCol="0" anchor="ctr">
            <a:normAutofit/>
          </a:bodyPr>
          <a:lstStyle/>
          <a:p>
            <a:pPr algn="r"/>
            <a:r>
              <a:rPr lang="en-US" sz="3800" kern="1200">
                <a:solidFill>
                  <a:srgbClr val="FFFFFF"/>
                </a:solidFill>
                <a:latin typeface="+mj-lt"/>
                <a:ea typeface="+mj-ea"/>
                <a:cs typeface="+mj-cs"/>
              </a:rPr>
              <a:t>COOPERATIVE R&amp;D AGREEMENT BETWEEN TTSA AND   </a:t>
            </a:r>
            <a:br>
              <a:rPr lang="en-US" sz="3800" kern="1200">
                <a:solidFill>
                  <a:srgbClr val="FFFFFF"/>
                </a:solidFill>
                <a:latin typeface="+mj-lt"/>
                <a:ea typeface="+mj-ea"/>
                <a:cs typeface="+mj-cs"/>
              </a:rPr>
            </a:br>
            <a:r>
              <a:rPr lang="en-US" sz="3800" kern="1200">
                <a:solidFill>
                  <a:srgbClr val="FFFFFF"/>
                </a:solidFill>
                <a:latin typeface="+mj-lt"/>
                <a:ea typeface="+mj-ea"/>
                <a:cs typeface="+mj-cs"/>
              </a:rPr>
              <a:t>US ARMY</a:t>
            </a:r>
          </a:p>
        </p:txBody>
      </p:sp>
    </p:spTree>
    <p:extLst>
      <p:ext uri="{BB962C8B-B14F-4D97-AF65-F5344CB8AC3E}">
        <p14:creationId xmlns:p14="http://schemas.microsoft.com/office/powerpoint/2010/main" val="1136797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5CB593EA-2F98-479F-B4C4-F366571FA6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Picture 13" descr="A green ball on a black surface&#10;&#10;Description automatically generated with low confidence">
            <a:extLst>
              <a:ext uri="{FF2B5EF4-FFF2-40B4-BE49-F238E27FC236}">
                <a16:creationId xmlns:a16="http://schemas.microsoft.com/office/drawing/2014/main" id="{D545AB80-8EF4-4DBF-B87F-6C444D2BB383}"/>
              </a:ext>
            </a:extLst>
          </p:cNvPr>
          <p:cNvPicPr>
            <a:picLocks noChangeAspect="1"/>
          </p:cNvPicPr>
          <p:nvPr/>
        </p:nvPicPr>
        <p:blipFill rotWithShape="1">
          <a:blip r:embed="rId3"/>
          <a:srcRect l="26236" r="24158" b="-1"/>
          <a:stretch/>
        </p:blipFill>
        <p:spPr>
          <a:xfrm>
            <a:off x="20" y="10"/>
            <a:ext cx="2970445" cy="3383269"/>
          </a:xfrm>
          <a:prstGeom prst="rect">
            <a:avLst/>
          </a:prstGeom>
        </p:spPr>
      </p:pic>
      <p:pic>
        <p:nvPicPr>
          <p:cNvPr id="13" name="Picture 12" descr="Diagram, schematic&#10;&#10;Description automatically generated">
            <a:extLst>
              <a:ext uri="{FF2B5EF4-FFF2-40B4-BE49-F238E27FC236}">
                <a16:creationId xmlns:a16="http://schemas.microsoft.com/office/drawing/2014/main" id="{75C034DA-DC46-4004-B698-D1EEE6AD247B}"/>
              </a:ext>
            </a:extLst>
          </p:cNvPr>
          <p:cNvPicPr>
            <a:picLocks noChangeAspect="1"/>
          </p:cNvPicPr>
          <p:nvPr/>
        </p:nvPicPr>
        <p:blipFill rotWithShape="1">
          <a:blip r:embed="rId4"/>
          <a:srcRect l="13106" r="20606" b="1"/>
          <a:stretch/>
        </p:blipFill>
        <p:spPr>
          <a:xfrm>
            <a:off x="3072956" y="10"/>
            <a:ext cx="2970465" cy="3383268"/>
          </a:xfrm>
          <a:prstGeom prst="rect">
            <a:avLst/>
          </a:prstGeom>
        </p:spPr>
      </p:pic>
      <p:pic>
        <p:nvPicPr>
          <p:cNvPr id="15" name="Picture 14">
            <a:extLst>
              <a:ext uri="{FF2B5EF4-FFF2-40B4-BE49-F238E27FC236}">
                <a16:creationId xmlns:a16="http://schemas.microsoft.com/office/drawing/2014/main" id="{C968D41C-02D3-42F3-94C9-92BE9F4F7B03}"/>
              </a:ext>
            </a:extLst>
          </p:cNvPr>
          <p:cNvPicPr>
            <a:picLocks noChangeAspect="1"/>
          </p:cNvPicPr>
          <p:nvPr/>
        </p:nvPicPr>
        <p:blipFill rotWithShape="1">
          <a:blip r:embed="rId5"/>
          <a:srcRect l="23653" r="25841" b="1"/>
          <a:stretch/>
        </p:blipFill>
        <p:spPr>
          <a:xfrm>
            <a:off x="6145909" y="10"/>
            <a:ext cx="2971800" cy="3383268"/>
          </a:xfrm>
          <a:prstGeom prst="rect">
            <a:avLst/>
          </a:prstGeom>
        </p:spPr>
      </p:pic>
      <p:pic>
        <p:nvPicPr>
          <p:cNvPr id="11" name="Picture 10">
            <a:extLst>
              <a:ext uri="{FF2B5EF4-FFF2-40B4-BE49-F238E27FC236}">
                <a16:creationId xmlns:a16="http://schemas.microsoft.com/office/drawing/2014/main" id="{61701AB0-E4A0-4516-A4F4-3E981355F287}"/>
              </a:ext>
            </a:extLst>
          </p:cNvPr>
          <p:cNvPicPr>
            <a:picLocks noChangeAspect="1"/>
          </p:cNvPicPr>
          <p:nvPr/>
        </p:nvPicPr>
        <p:blipFill rotWithShape="1">
          <a:blip r:embed="rId6"/>
          <a:srcRect l="16136" r="19305" b="2"/>
          <a:stretch/>
        </p:blipFill>
        <p:spPr>
          <a:xfrm>
            <a:off x="9220200" y="10"/>
            <a:ext cx="2971800" cy="3383268"/>
          </a:xfrm>
          <a:prstGeom prst="rect">
            <a:avLst/>
          </a:prstGeom>
        </p:spPr>
      </p:pic>
      <p:pic>
        <p:nvPicPr>
          <p:cNvPr id="12" name="Picture 11" descr="A screenshot of a computer&#10;&#10;Description automatically generated with medium confidence">
            <a:extLst>
              <a:ext uri="{FF2B5EF4-FFF2-40B4-BE49-F238E27FC236}">
                <a16:creationId xmlns:a16="http://schemas.microsoft.com/office/drawing/2014/main" id="{29E55147-3886-435E-80A9-BD80CDC43B0C}"/>
              </a:ext>
            </a:extLst>
          </p:cNvPr>
          <p:cNvPicPr>
            <a:picLocks noChangeAspect="1"/>
          </p:cNvPicPr>
          <p:nvPr/>
        </p:nvPicPr>
        <p:blipFill rotWithShape="1">
          <a:blip r:embed="rId7"/>
          <a:srcRect t="16475" r="-1" b="7370"/>
          <a:stretch/>
        </p:blipFill>
        <p:spPr>
          <a:xfrm>
            <a:off x="-1018" y="3474720"/>
            <a:ext cx="6044438" cy="3383280"/>
          </a:xfrm>
          <a:prstGeom prst="rect">
            <a:avLst/>
          </a:prstGeom>
        </p:spPr>
      </p:pic>
      <p:sp>
        <p:nvSpPr>
          <p:cNvPr id="22" name="Rectangle 21">
            <a:extLst>
              <a:ext uri="{FF2B5EF4-FFF2-40B4-BE49-F238E27FC236}">
                <a16:creationId xmlns:a16="http://schemas.microsoft.com/office/drawing/2014/main" id="{39BEB6D0-9E4E-4221-93D1-74ABECEE9E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45910" y="3474720"/>
            <a:ext cx="6046090" cy="3383281"/>
          </a:xfrm>
          <a:prstGeom prst="rect">
            <a:avLst/>
          </a:prstGeom>
          <a:solidFill>
            <a:srgbClr val="3253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DFDEB04-709B-4662-83BA-3847943BA06A}"/>
              </a:ext>
            </a:extLst>
          </p:cNvPr>
          <p:cNvSpPr>
            <a:spLocks noGrp="1"/>
          </p:cNvSpPr>
          <p:nvPr>
            <p:ph type="title"/>
          </p:nvPr>
        </p:nvSpPr>
        <p:spPr>
          <a:xfrm>
            <a:off x="6491653" y="3799272"/>
            <a:ext cx="5193748" cy="637124"/>
          </a:xfrm>
        </p:spPr>
        <p:txBody>
          <a:bodyPr>
            <a:normAutofit/>
          </a:bodyPr>
          <a:lstStyle/>
          <a:p>
            <a:r>
              <a:rPr lang="en-US" sz="3200">
                <a:solidFill>
                  <a:srgbClr val="FFFFFF"/>
                </a:solidFill>
              </a:rPr>
              <a:t>THE VIDEOS</a:t>
            </a:r>
            <a:endParaRPr lang="en-ID" sz="3200">
              <a:solidFill>
                <a:srgbClr val="FFFFFF"/>
              </a:solidFill>
            </a:endParaRPr>
          </a:p>
        </p:txBody>
      </p:sp>
      <p:sp>
        <p:nvSpPr>
          <p:cNvPr id="10" name="Content Placeholder 2">
            <a:extLst>
              <a:ext uri="{FF2B5EF4-FFF2-40B4-BE49-F238E27FC236}">
                <a16:creationId xmlns:a16="http://schemas.microsoft.com/office/drawing/2014/main" id="{C5E22F7E-B55F-44A6-812E-44928CE25DD2}"/>
              </a:ext>
            </a:extLst>
          </p:cNvPr>
          <p:cNvSpPr>
            <a:spLocks noGrp="1"/>
          </p:cNvSpPr>
          <p:nvPr>
            <p:ph idx="1"/>
          </p:nvPr>
        </p:nvSpPr>
        <p:spPr>
          <a:xfrm>
            <a:off x="6479648" y="4510585"/>
            <a:ext cx="5366610" cy="1758732"/>
          </a:xfrm>
        </p:spPr>
        <p:txBody>
          <a:bodyPr>
            <a:normAutofit/>
          </a:bodyPr>
          <a:lstStyle/>
          <a:p>
            <a:pPr lvl="1"/>
            <a:endParaRPr lang="en-US" sz="1800">
              <a:solidFill>
                <a:srgbClr val="FFFFFF"/>
              </a:solidFill>
            </a:endParaRPr>
          </a:p>
          <a:p>
            <a:pPr lvl="1"/>
            <a:endParaRPr lang="en-US" sz="1800">
              <a:solidFill>
                <a:srgbClr val="FFFFFF"/>
              </a:solidFill>
            </a:endParaRPr>
          </a:p>
          <a:p>
            <a:pPr lvl="1"/>
            <a:endParaRPr lang="en-US" sz="1800">
              <a:solidFill>
                <a:srgbClr val="FFFFFF"/>
              </a:solidFill>
            </a:endParaRPr>
          </a:p>
          <a:p>
            <a:pPr lvl="1"/>
            <a:endParaRPr lang="en-ID" sz="1800">
              <a:solidFill>
                <a:srgbClr val="FFFFFF"/>
              </a:solidFill>
            </a:endParaRPr>
          </a:p>
        </p:txBody>
      </p:sp>
    </p:spTree>
    <p:extLst>
      <p:ext uri="{BB962C8B-B14F-4D97-AF65-F5344CB8AC3E}">
        <p14:creationId xmlns:p14="http://schemas.microsoft.com/office/powerpoint/2010/main" val="2980674001"/>
      </p:ext>
    </p:extLst>
  </p:cSld>
  <p:clrMapOvr>
    <a:overrideClrMapping bg1="dk1" tx1="lt1" bg2="dk2" tx2="lt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3">
            <a:extLst>
              <a:ext uri="{FF2B5EF4-FFF2-40B4-BE49-F238E27FC236}">
                <a16:creationId xmlns:a16="http://schemas.microsoft.com/office/drawing/2014/main" id="{7316481C-0A49-4796-812B-0D64F063B7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6716B71-FA5B-4FAC-9365-DD0EED776EBA}"/>
              </a:ext>
            </a:extLst>
          </p:cNvPr>
          <p:cNvSpPr>
            <a:spLocks noGrp="1"/>
          </p:cNvSpPr>
          <p:nvPr>
            <p:ph type="title"/>
          </p:nvPr>
        </p:nvSpPr>
        <p:spPr>
          <a:xfrm>
            <a:off x="1116498" y="655128"/>
            <a:ext cx="4613919" cy="1499616"/>
          </a:xfrm>
        </p:spPr>
        <p:txBody>
          <a:bodyPr vert="horz" lIns="91440" tIns="45720" rIns="91440" bIns="45720" rtlCol="0" anchor="b">
            <a:normAutofit/>
          </a:bodyPr>
          <a:lstStyle/>
          <a:p>
            <a:pPr algn="ctr"/>
            <a:r>
              <a:rPr lang="en-US" sz="4200">
                <a:latin typeface="+mj-lt"/>
              </a:rPr>
              <a:t>METAMATERIALS</a:t>
            </a:r>
            <a:br>
              <a:rPr lang="en-US" sz="4200">
                <a:latin typeface="+mj-lt"/>
              </a:rPr>
            </a:br>
            <a:r>
              <a:rPr lang="en-US" sz="2800">
                <a:latin typeface="+mj-lt"/>
              </a:rPr>
              <a:t>(2000)</a:t>
            </a:r>
            <a:endParaRPr lang="en-US" sz="4200">
              <a:latin typeface="+mj-lt"/>
            </a:endParaRPr>
          </a:p>
        </p:txBody>
      </p:sp>
      <p:sp>
        <p:nvSpPr>
          <p:cNvPr id="16" name="Rectangle 15">
            <a:extLst>
              <a:ext uri="{FF2B5EF4-FFF2-40B4-BE49-F238E27FC236}">
                <a16:creationId xmlns:a16="http://schemas.microsoft.com/office/drawing/2014/main" id="{A5271697-90F1-4A23-8EF2-0179F2EAF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606972" cy="32339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1F49CE81-B2F4-47B2-9D4A-886DCE0A840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88720" y="73152"/>
            <a:ext cx="1178966" cy="232963"/>
            <a:chOff x="7763256" y="73152"/>
            <a:chExt cx="1178966" cy="232963"/>
          </a:xfrm>
        </p:grpSpPr>
        <p:sp>
          <p:nvSpPr>
            <p:cNvPr id="19" name="Rectangle 64">
              <a:extLst>
                <a:ext uri="{FF2B5EF4-FFF2-40B4-BE49-F238E27FC236}">
                  <a16:creationId xmlns:a16="http://schemas.microsoft.com/office/drawing/2014/main" id="{4BE32177-3EAD-42DA-997C-8DAE1BFEE5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63077"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66">
              <a:extLst>
                <a:ext uri="{FF2B5EF4-FFF2-40B4-BE49-F238E27FC236}">
                  <a16:creationId xmlns:a16="http://schemas.microsoft.com/office/drawing/2014/main" id="{A0DEE160-9825-4DB5-8188-911AC13EA7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63077"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64">
              <a:extLst>
                <a:ext uri="{FF2B5EF4-FFF2-40B4-BE49-F238E27FC236}">
                  <a16:creationId xmlns:a16="http://schemas.microsoft.com/office/drawing/2014/main" id="{9C5FEDB5-0AEE-40E4-9CA6-6718B956D9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38122"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66">
              <a:extLst>
                <a:ext uri="{FF2B5EF4-FFF2-40B4-BE49-F238E27FC236}">
                  <a16:creationId xmlns:a16="http://schemas.microsoft.com/office/drawing/2014/main" id="{1A11DF2D-1D4B-45DA-906B-2A1F84C996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38122"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64">
              <a:extLst>
                <a:ext uri="{FF2B5EF4-FFF2-40B4-BE49-F238E27FC236}">
                  <a16:creationId xmlns:a16="http://schemas.microsoft.com/office/drawing/2014/main" id="{B6A5BAC0-9806-4124-A584-7F924A6589C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13167"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66">
              <a:extLst>
                <a:ext uri="{FF2B5EF4-FFF2-40B4-BE49-F238E27FC236}">
                  <a16:creationId xmlns:a16="http://schemas.microsoft.com/office/drawing/2014/main" id="{A8F6BFA3-38BE-4F0A-94D9-EF0E6EA01A0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13167"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64">
              <a:extLst>
                <a:ext uri="{FF2B5EF4-FFF2-40B4-BE49-F238E27FC236}">
                  <a16:creationId xmlns:a16="http://schemas.microsoft.com/office/drawing/2014/main" id="{BE6BCF21-959F-419E-BCA4-B20AF92EF4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88211"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66">
              <a:extLst>
                <a:ext uri="{FF2B5EF4-FFF2-40B4-BE49-F238E27FC236}">
                  <a16:creationId xmlns:a16="http://schemas.microsoft.com/office/drawing/2014/main" id="{54B6E037-E222-42EB-9AEB-C45EF2090A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88211"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64">
              <a:extLst>
                <a:ext uri="{FF2B5EF4-FFF2-40B4-BE49-F238E27FC236}">
                  <a16:creationId xmlns:a16="http://schemas.microsoft.com/office/drawing/2014/main" id="{A0494426-372E-42B8-87E1-170F1B5969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3256"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66">
              <a:extLst>
                <a:ext uri="{FF2B5EF4-FFF2-40B4-BE49-F238E27FC236}">
                  <a16:creationId xmlns:a16="http://schemas.microsoft.com/office/drawing/2014/main" id="{14DB5AB5-5D73-4375-8CF4-DF4B7A5D7F2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3256"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64">
              <a:extLst>
                <a:ext uri="{FF2B5EF4-FFF2-40B4-BE49-F238E27FC236}">
                  <a16:creationId xmlns:a16="http://schemas.microsoft.com/office/drawing/2014/main" id="{009B2A6E-6D36-4A9A-AFAA-CF4D859147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887854"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66">
              <a:extLst>
                <a:ext uri="{FF2B5EF4-FFF2-40B4-BE49-F238E27FC236}">
                  <a16:creationId xmlns:a16="http://schemas.microsoft.com/office/drawing/2014/main" id="{85DC0718-B29F-47A6-931F-F0EF9FA995D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887854"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64">
              <a:extLst>
                <a:ext uri="{FF2B5EF4-FFF2-40B4-BE49-F238E27FC236}">
                  <a16:creationId xmlns:a16="http://schemas.microsoft.com/office/drawing/2014/main" id="{AAED958D-AFCC-4BEF-818A-EFF7E41D17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2899"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66">
              <a:extLst>
                <a:ext uri="{FF2B5EF4-FFF2-40B4-BE49-F238E27FC236}">
                  <a16:creationId xmlns:a16="http://schemas.microsoft.com/office/drawing/2014/main" id="{C216DD5A-D1AE-429E-937E-456A50345E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2899"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64">
              <a:extLst>
                <a:ext uri="{FF2B5EF4-FFF2-40B4-BE49-F238E27FC236}">
                  <a16:creationId xmlns:a16="http://schemas.microsoft.com/office/drawing/2014/main" id="{A845B253-9DEE-45AC-AADA-FAA6812C39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37944"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66">
              <a:extLst>
                <a:ext uri="{FF2B5EF4-FFF2-40B4-BE49-F238E27FC236}">
                  <a16:creationId xmlns:a16="http://schemas.microsoft.com/office/drawing/2014/main" id="{CE7B6CBF-757B-4B55-84CB-062B712D38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37944"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64">
              <a:extLst>
                <a:ext uri="{FF2B5EF4-FFF2-40B4-BE49-F238E27FC236}">
                  <a16:creationId xmlns:a16="http://schemas.microsoft.com/office/drawing/2014/main" id="{2CC28C7A-EF33-43D3-90CD-DCAC92546A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512988"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66">
              <a:extLst>
                <a:ext uri="{FF2B5EF4-FFF2-40B4-BE49-F238E27FC236}">
                  <a16:creationId xmlns:a16="http://schemas.microsoft.com/office/drawing/2014/main" id="{BC0C9DCF-F15B-4B7A-A16B-37B4335E6B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512988"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64">
              <a:extLst>
                <a:ext uri="{FF2B5EF4-FFF2-40B4-BE49-F238E27FC236}">
                  <a16:creationId xmlns:a16="http://schemas.microsoft.com/office/drawing/2014/main" id="{94991FD1-406A-4958-87D4-8DFA9FEA4C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88033"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66">
              <a:extLst>
                <a:ext uri="{FF2B5EF4-FFF2-40B4-BE49-F238E27FC236}">
                  <a16:creationId xmlns:a16="http://schemas.microsoft.com/office/drawing/2014/main" id="{5CD32F69-27AD-4088-877C-E2A40F8B07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88033"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descr="A person standing in a forest&#10;&#10;Description automatically generated with low confidence">
            <a:extLst>
              <a:ext uri="{FF2B5EF4-FFF2-40B4-BE49-F238E27FC236}">
                <a16:creationId xmlns:a16="http://schemas.microsoft.com/office/drawing/2014/main" id="{32C98017-7A2A-433F-AA6F-906475E51C2E}"/>
              </a:ext>
            </a:extLst>
          </p:cNvPr>
          <p:cNvPicPr>
            <a:picLocks noChangeAspect="1"/>
          </p:cNvPicPr>
          <p:nvPr/>
        </p:nvPicPr>
        <p:blipFill>
          <a:blip r:embed="rId2"/>
          <a:stretch>
            <a:fillRect/>
          </a:stretch>
        </p:blipFill>
        <p:spPr>
          <a:xfrm>
            <a:off x="6492840" y="95044"/>
            <a:ext cx="5560935" cy="3086319"/>
          </a:xfrm>
          <a:prstGeom prst="rect">
            <a:avLst/>
          </a:prstGeom>
        </p:spPr>
      </p:pic>
      <p:sp>
        <p:nvSpPr>
          <p:cNvPr id="40" name="Rectangle 39">
            <a:extLst>
              <a:ext uri="{FF2B5EF4-FFF2-40B4-BE49-F238E27FC236}">
                <a16:creationId xmlns:a16="http://schemas.microsoft.com/office/drawing/2014/main" id="{D9F5512A-48E1-4C07-B75E-3CCC517B6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233984"/>
            <a:ext cx="606972" cy="36240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close-up of a tire&#10;&#10;Description automatically generated with low confidence">
            <a:extLst>
              <a:ext uri="{FF2B5EF4-FFF2-40B4-BE49-F238E27FC236}">
                <a16:creationId xmlns:a16="http://schemas.microsoft.com/office/drawing/2014/main" id="{8E0582DA-D997-483B-A28A-B6FB8825B1C8}"/>
              </a:ext>
            </a:extLst>
          </p:cNvPr>
          <p:cNvPicPr>
            <a:picLocks noChangeAspect="1"/>
          </p:cNvPicPr>
          <p:nvPr/>
        </p:nvPicPr>
        <p:blipFill>
          <a:blip r:embed="rId3"/>
          <a:stretch>
            <a:fillRect/>
          </a:stretch>
        </p:blipFill>
        <p:spPr>
          <a:xfrm>
            <a:off x="749204" y="3479316"/>
            <a:ext cx="5586942" cy="3128687"/>
          </a:xfrm>
          <a:prstGeom prst="rect">
            <a:avLst/>
          </a:prstGeom>
        </p:spPr>
      </p:pic>
      <p:pic>
        <p:nvPicPr>
          <p:cNvPr id="7" name="Picture 6" descr="Two men sitting on a couch&#10;&#10;Description automatically generated with medium confidence">
            <a:extLst>
              <a:ext uri="{FF2B5EF4-FFF2-40B4-BE49-F238E27FC236}">
                <a16:creationId xmlns:a16="http://schemas.microsoft.com/office/drawing/2014/main" id="{7F949FB8-122D-4397-80C9-63E9938FC189}"/>
              </a:ext>
            </a:extLst>
          </p:cNvPr>
          <p:cNvPicPr>
            <a:picLocks noChangeAspect="1"/>
          </p:cNvPicPr>
          <p:nvPr/>
        </p:nvPicPr>
        <p:blipFill>
          <a:blip r:embed="rId4"/>
          <a:stretch>
            <a:fillRect/>
          </a:stretch>
        </p:blipFill>
        <p:spPr>
          <a:xfrm>
            <a:off x="6479838" y="3479316"/>
            <a:ext cx="5586942" cy="3128687"/>
          </a:xfrm>
          <a:prstGeom prst="rect">
            <a:avLst/>
          </a:prstGeom>
        </p:spPr>
      </p:pic>
    </p:spTree>
    <p:extLst>
      <p:ext uri="{BB962C8B-B14F-4D97-AF65-F5344CB8AC3E}">
        <p14:creationId xmlns:p14="http://schemas.microsoft.com/office/powerpoint/2010/main" val="30477303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2">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4">
            <a:extLst>
              <a:ext uri="{FF2B5EF4-FFF2-40B4-BE49-F238E27FC236}">
                <a16:creationId xmlns:a16="http://schemas.microsoft.com/office/drawing/2014/main" id="{1199E1B1-A8C0-4FE8-A5A8-1CB41D69F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 y="0"/>
            <a:ext cx="12191998" cy="1575955"/>
          </a:xfrm>
          <a:prstGeom prst="rect">
            <a:avLst/>
          </a:prstGeom>
          <a:gradFill>
            <a:gsLst>
              <a:gs pos="0">
                <a:srgbClr val="000000">
                  <a:alpha val="96000"/>
                </a:srgbClr>
              </a:gs>
              <a:gs pos="100000">
                <a:schemeClr val="accent1">
                  <a:lumMod val="7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84A8DE83-DE75-4B41-9DB4-A7EC0B0DEC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128856" cy="1575461"/>
          </a:xfrm>
          <a:prstGeom prst="rect">
            <a:avLst/>
          </a:prstGeom>
          <a:gradFill>
            <a:gsLst>
              <a:gs pos="0">
                <a:schemeClr val="accent1">
                  <a:alpha val="41000"/>
                </a:schemeClr>
              </a:gs>
              <a:gs pos="74000">
                <a:schemeClr val="accent1">
                  <a:lumMod val="60000"/>
                  <a:lumOff val="40000"/>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A7009A0A-BEF5-4EAC-AF15-E4F9F002E2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1"/>
            <a:ext cx="12192002" cy="1574311"/>
          </a:xfrm>
          <a:prstGeom prst="rect">
            <a:avLst/>
          </a:prstGeom>
          <a:gradFill>
            <a:gsLst>
              <a:gs pos="0">
                <a:srgbClr val="000000">
                  <a:alpha val="63000"/>
                </a:srgbClr>
              </a:gs>
              <a:gs pos="78000">
                <a:schemeClr val="accent1">
                  <a:alpha val="15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FC7791D-0786-41CF-BCB5-96F8EDCA0165}"/>
              </a:ext>
            </a:extLst>
          </p:cNvPr>
          <p:cNvSpPr>
            <a:spLocks noGrp="1"/>
          </p:cNvSpPr>
          <p:nvPr>
            <p:ph type="title"/>
          </p:nvPr>
        </p:nvSpPr>
        <p:spPr>
          <a:xfrm>
            <a:off x="699713" y="248038"/>
            <a:ext cx="7063721" cy="1159200"/>
          </a:xfrm>
        </p:spPr>
        <p:txBody>
          <a:bodyPr vert="horz" lIns="91440" tIns="45720" rIns="91440" bIns="45720" rtlCol="0" anchor="ctr">
            <a:normAutofit/>
          </a:bodyPr>
          <a:lstStyle/>
          <a:p>
            <a:r>
              <a:rPr lang="en-US" sz="4000" kern="1200">
                <a:solidFill>
                  <a:schemeClr val="bg1"/>
                </a:solidFill>
                <a:latin typeface="+mj-lt"/>
                <a:ea typeface="+mj-ea"/>
                <a:cs typeface="+mj-cs"/>
                <a:hlinkClick r:id="rId3">
                  <a:extLst>
                    <a:ext uri="{A12FA001-AC4F-418D-AE19-62706E023703}">
                      <ahyp:hlinkClr xmlns:ahyp="http://schemas.microsoft.com/office/drawing/2018/hyperlinkcolor" val="tx"/>
                    </a:ext>
                  </a:extLst>
                </a:hlinkClick>
              </a:rPr>
              <a:t>DOD RELEASE UFO VIDEOS</a:t>
            </a:r>
            <a:endParaRPr lang="en-US" sz="4000" kern="1200">
              <a:solidFill>
                <a:schemeClr val="bg1"/>
              </a:solidFill>
              <a:latin typeface="+mj-lt"/>
              <a:ea typeface="+mj-ea"/>
              <a:cs typeface="+mj-cs"/>
            </a:endParaRPr>
          </a:p>
        </p:txBody>
      </p:sp>
      <p:pic>
        <p:nvPicPr>
          <p:cNvPr id="10" name="Picture 9" descr="Graphical user interface, text, application&#10;&#10;Description automatically generated">
            <a:extLst>
              <a:ext uri="{FF2B5EF4-FFF2-40B4-BE49-F238E27FC236}">
                <a16:creationId xmlns:a16="http://schemas.microsoft.com/office/drawing/2014/main" id="{75851D9E-0047-4E2D-90B9-21580391CCC2}"/>
              </a:ext>
            </a:extLst>
          </p:cNvPr>
          <p:cNvPicPr>
            <a:picLocks noChangeAspect="1"/>
          </p:cNvPicPr>
          <p:nvPr/>
        </p:nvPicPr>
        <p:blipFill>
          <a:blip r:embed="rId4"/>
          <a:stretch>
            <a:fillRect/>
          </a:stretch>
        </p:blipFill>
        <p:spPr>
          <a:xfrm>
            <a:off x="3147548" y="1966293"/>
            <a:ext cx="5896902" cy="4452160"/>
          </a:xfrm>
          <a:prstGeom prst="rect">
            <a:avLst/>
          </a:prstGeom>
          <a:ln>
            <a:solidFill>
              <a:schemeClr val="accent1"/>
            </a:solidFill>
          </a:ln>
        </p:spPr>
      </p:pic>
      <p:sp>
        <p:nvSpPr>
          <p:cNvPr id="11" name="TextBox 10">
            <a:extLst>
              <a:ext uri="{FF2B5EF4-FFF2-40B4-BE49-F238E27FC236}">
                <a16:creationId xmlns:a16="http://schemas.microsoft.com/office/drawing/2014/main" id="{B6668D9E-BE0C-4905-A2BF-A2F4A5F833E9}"/>
              </a:ext>
            </a:extLst>
          </p:cNvPr>
          <p:cNvSpPr txBox="1"/>
          <p:nvPr/>
        </p:nvSpPr>
        <p:spPr>
          <a:xfrm>
            <a:off x="648931" y="1473200"/>
            <a:ext cx="3787668" cy="5219700"/>
          </a:xfrm>
          <a:prstGeom prst="rect">
            <a:avLst/>
          </a:prstGeom>
        </p:spPr>
        <p:txBody>
          <a:bodyPr vert="horz" lIns="91440" tIns="45720" rIns="91440" bIns="45720" rtlCol="0">
            <a:noAutofit/>
          </a:bodyPr>
          <a:lstStyle/>
          <a:p>
            <a:pPr>
              <a:lnSpc>
                <a:spcPct val="90000"/>
              </a:lnSpc>
              <a:spcAft>
                <a:spcPts val="600"/>
              </a:spcAft>
            </a:pPr>
            <a:endParaRPr lang="en-US" sz="1400" b="1">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004588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F0A604E4-7307-451C-93BE-F1F7E1BF3B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200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7F3A0AA-35E5-4085-942B-7378390306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5282344"/>
            <a:ext cx="12191998" cy="159074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02F5C38-C747-4173-ABBF-656E39E821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5282344"/>
            <a:ext cx="8115300" cy="1590742"/>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37EECFC-A684-4391-AE85-4CDAF5565F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5282344"/>
            <a:ext cx="12191998" cy="1590742"/>
          </a:xfrm>
          <a:prstGeom prst="rect">
            <a:avLst/>
          </a:prstGeom>
          <a:gradFill>
            <a:gsLst>
              <a:gs pos="0">
                <a:srgbClr val="000000">
                  <a:alpha val="71765"/>
                </a:srgbClr>
              </a:gs>
              <a:gs pos="100000">
                <a:schemeClr val="accent1">
                  <a:alpha val="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052CCF8-ED99-42C0-8746-FB8471F5C2FE}"/>
              </a:ext>
            </a:extLst>
          </p:cNvPr>
          <p:cNvSpPr>
            <a:spLocks noGrp="1"/>
          </p:cNvSpPr>
          <p:nvPr>
            <p:ph type="title"/>
          </p:nvPr>
        </p:nvSpPr>
        <p:spPr>
          <a:xfrm>
            <a:off x="699714" y="5490971"/>
            <a:ext cx="6962072" cy="1159200"/>
          </a:xfrm>
        </p:spPr>
        <p:txBody>
          <a:bodyPr vert="horz" lIns="91440" tIns="45720" rIns="91440" bIns="45720" rtlCol="0" anchor="ctr">
            <a:normAutofit/>
          </a:bodyPr>
          <a:lstStyle/>
          <a:p>
            <a:r>
              <a:rPr lang="en-US" sz="3700" kern="1200">
                <a:solidFill>
                  <a:srgbClr val="FFFFFF"/>
                </a:solidFill>
                <a:latin typeface="+mj-lt"/>
                <a:ea typeface="+mj-ea"/>
                <a:cs typeface="+mj-cs"/>
                <a:hlinkClick r:id="rId2">
                  <a:extLst>
                    <a:ext uri="{A12FA001-AC4F-418D-AE19-62706E023703}">
                      <ahyp:hlinkClr xmlns:ahyp="http://schemas.microsoft.com/office/drawing/2018/hyperlinkcolor" val="tx"/>
                    </a:ext>
                  </a:extLst>
                </a:hlinkClick>
              </a:rPr>
              <a:t>US Navy introducing guidelines for pilots to report UFO sightings</a:t>
            </a:r>
            <a:endParaRPr lang="en-US" sz="3700" kern="1200">
              <a:solidFill>
                <a:srgbClr val="FFFFFF"/>
              </a:solidFill>
              <a:latin typeface="+mj-lt"/>
              <a:ea typeface="+mj-ea"/>
              <a:cs typeface="+mj-cs"/>
            </a:endParaRPr>
          </a:p>
        </p:txBody>
      </p:sp>
      <p:pic>
        <p:nvPicPr>
          <p:cNvPr id="7" name="Picture 6" descr="Graphical user interface&#10;&#10;Description automatically generated">
            <a:extLst>
              <a:ext uri="{FF2B5EF4-FFF2-40B4-BE49-F238E27FC236}">
                <a16:creationId xmlns:a16="http://schemas.microsoft.com/office/drawing/2014/main" id="{AA38092A-E588-4494-B09B-DD27EE7DA6CF}"/>
              </a:ext>
            </a:extLst>
          </p:cNvPr>
          <p:cNvPicPr>
            <a:picLocks noChangeAspect="1"/>
          </p:cNvPicPr>
          <p:nvPr/>
        </p:nvPicPr>
        <p:blipFill>
          <a:blip r:embed="rId3"/>
          <a:stretch>
            <a:fillRect/>
          </a:stretch>
        </p:blipFill>
        <p:spPr>
          <a:xfrm>
            <a:off x="3149518" y="390832"/>
            <a:ext cx="5985582" cy="4519114"/>
          </a:xfrm>
          <a:prstGeom prst="rect">
            <a:avLst/>
          </a:prstGeom>
          <a:ln>
            <a:solidFill>
              <a:schemeClr val="accent1"/>
            </a:solidFill>
          </a:ln>
        </p:spPr>
      </p:pic>
    </p:spTree>
    <p:extLst>
      <p:ext uri="{BB962C8B-B14F-4D97-AF65-F5344CB8AC3E}">
        <p14:creationId xmlns:p14="http://schemas.microsoft.com/office/powerpoint/2010/main" val="14668780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Freeform: Shape 30">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0B5B56BC-6ED4-47F5-B21F-3CC24987C25F}"/>
              </a:ext>
            </a:extLst>
          </p:cNvPr>
          <p:cNvSpPr>
            <a:spLocks noGrp="1"/>
          </p:cNvSpPr>
          <p:nvPr>
            <p:ph type="title"/>
          </p:nvPr>
        </p:nvSpPr>
        <p:spPr>
          <a:xfrm>
            <a:off x="660041" y="2767106"/>
            <a:ext cx="2880828" cy="3071906"/>
          </a:xfrm>
        </p:spPr>
        <p:txBody>
          <a:bodyPr vert="horz" lIns="91440" tIns="45720" rIns="91440" bIns="45720" rtlCol="0" anchor="t">
            <a:normAutofit/>
          </a:bodyPr>
          <a:lstStyle/>
          <a:p>
            <a:r>
              <a:rPr lang="en-US" sz="3100" kern="1200">
                <a:solidFill>
                  <a:srgbClr val="FFFFFF"/>
                </a:solidFill>
                <a:latin typeface="+mj-lt"/>
                <a:ea typeface="+mj-ea"/>
                <a:cs typeface="+mj-cs"/>
                <a:hlinkClick r:id="rId3">
                  <a:extLst>
                    <a:ext uri="{A12FA001-AC4F-418D-AE19-62706E023703}">
                      <ahyp:hlinkClr xmlns:ahyp="http://schemas.microsoft.com/office/drawing/2018/hyperlinkcolor" val="tx"/>
                    </a:ext>
                  </a:extLst>
                </a:hlinkClick>
              </a:rPr>
              <a:t>INTELLIGENCE AUTHORIZATION ACT FOR FISCAL YEAR 2021          (JUNE 17, 2020)</a:t>
            </a:r>
            <a:endParaRPr lang="en-US" sz="3100" b="1" kern="1200">
              <a:solidFill>
                <a:srgbClr val="FFFFFF"/>
              </a:solidFill>
              <a:effectLst>
                <a:outerShdw blurRad="38100" dist="38100" dir="2700000" algn="tl">
                  <a:srgbClr val="000000">
                    <a:alpha val="43137"/>
                  </a:srgbClr>
                </a:outerShdw>
              </a:effectLst>
              <a:latin typeface="+mj-lt"/>
              <a:ea typeface="+mj-ea"/>
              <a:cs typeface="+mj-cs"/>
            </a:endParaRPr>
          </a:p>
        </p:txBody>
      </p:sp>
      <p:pic>
        <p:nvPicPr>
          <p:cNvPr id="5" name="Picture 4" descr="Text&#10;&#10;Description automatically generated">
            <a:extLst>
              <a:ext uri="{FF2B5EF4-FFF2-40B4-BE49-F238E27FC236}">
                <a16:creationId xmlns:a16="http://schemas.microsoft.com/office/drawing/2014/main" id="{E298B4D3-25E1-46AC-9E3C-30B72EDC39FB}"/>
              </a:ext>
            </a:extLst>
          </p:cNvPr>
          <p:cNvPicPr>
            <a:picLocks noChangeAspect="1"/>
          </p:cNvPicPr>
          <p:nvPr/>
        </p:nvPicPr>
        <p:blipFill>
          <a:blip r:embed="rId4"/>
          <a:stretch>
            <a:fillRect/>
          </a:stretch>
        </p:blipFill>
        <p:spPr>
          <a:xfrm>
            <a:off x="4681340" y="467208"/>
            <a:ext cx="6867923" cy="5923584"/>
          </a:xfrm>
          <a:prstGeom prst="rect">
            <a:avLst/>
          </a:prstGeom>
          <a:ln>
            <a:solidFill>
              <a:schemeClr val="accent1"/>
            </a:solidFill>
          </a:ln>
        </p:spPr>
      </p:pic>
    </p:spTree>
    <p:extLst>
      <p:ext uri="{BB962C8B-B14F-4D97-AF65-F5344CB8AC3E}">
        <p14:creationId xmlns:p14="http://schemas.microsoft.com/office/powerpoint/2010/main" val="28410655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8825A-96B0-42E3-B990-FCF92646C64C}"/>
              </a:ext>
            </a:extLst>
          </p:cNvPr>
          <p:cNvSpPr>
            <a:spLocks noGrp="1"/>
          </p:cNvSpPr>
          <p:nvPr>
            <p:ph type="title"/>
          </p:nvPr>
        </p:nvSpPr>
        <p:spPr/>
        <p:txBody>
          <a:bodyPr/>
          <a:lstStyle/>
          <a:p>
            <a:r>
              <a:rPr lang="en-US"/>
              <a:t>Count Down to UFO Disclosure</a:t>
            </a:r>
            <a:endParaRPr lang="en-ID"/>
          </a:p>
        </p:txBody>
      </p:sp>
      <p:graphicFrame>
        <p:nvGraphicFramePr>
          <p:cNvPr id="5" name="Content Placeholder 2">
            <a:extLst>
              <a:ext uri="{FF2B5EF4-FFF2-40B4-BE49-F238E27FC236}">
                <a16:creationId xmlns:a16="http://schemas.microsoft.com/office/drawing/2014/main" id="{2D164CDA-1041-4D3F-95DA-8A831DC47277}"/>
              </a:ext>
            </a:extLst>
          </p:cNvPr>
          <p:cNvGraphicFramePr>
            <a:graphicFrameLocks noGrp="1"/>
          </p:cNvGraphicFramePr>
          <p:nvPr>
            <p:ph idx="1"/>
            <p:extLst>
              <p:ext uri="{D42A27DB-BD31-4B8C-83A1-F6EECF244321}">
                <p14:modId xmlns:p14="http://schemas.microsoft.com/office/powerpoint/2010/main" val="312950903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495718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68768D-0E7A-4768-A501-A83B69A43DBF}"/>
              </a:ext>
            </a:extLst>
          </p:cNvPr>
          <p:cNvSpPr>
            <a:spLocks noGrp="1"/>
          </p:cNvSpPr>
          <p:nvPr>
            <p:ph type="title"/>
          </p:nvPr>
        </p:nvSpPr>
        <p:spPr/>
        <p:txBody>
          <a:bodyPr/>
          <a:lstStyle/>
          <a:p>
            <a:r>
              <a:rPr lang="en-US">
                <a:hlinkClick r:id="rId3">
                  <a:extLst>
                    <a:ext uri="{A12FA001-AC4F-418D-AE19-62706E023703}">
                      <ahyp:hlinkClr xmlns:ahyp="http://schemas.microsoft.com/office/drawing/2018/hyperlinkcolor" val="tx"/>
                    </a:ext>
                  </a:extLst>
                </a:hlinkClick>
              </a:rPr>
              <a:t>Preliminary Assessment: </a:t>
            </a:r>
            <a:br>
              <a:rPr lang="en-US">
                <a:hlinkClick r:id="rId3">
                  <a:extLst>
                    <a:ext uri="{A12FA001-AC4F-418D-AE19-62706E023703}">
                      <ahyp:hlinkClr xmlns:ahyp="http://schemas.microsoft.com/office/drawing/2018/hyperlinkcolor" val="tx"/>
                    </a:ext>
                  </a:extLst>
                </a:hlinkClick>
              </a:rPr>
            </a:br>
            <a:r>
              <a:rPr lang="en-US">
                <a:hlinkClick r:id="rId3">
                  <a:extLst>
                    <a:ext uri="{A12FA001-AC4F-418D-AE19-62706E023703}">
                      <ahyp:hlinkClr xmlns:ahyp="http://schemas.microsoft.com/office/drawing/2018/hyperlinkcolor" val="tx"/>
                    </a:ext>
                  </a:extLst>
                </a:hlinkClick>
              </a:rPr>
              <a:t>Unidentified Aerial Phenomena</a:t>
            </a:r>
            <a:endParaRPr lang="en-ID"/>
          </a:p>
        </p:txBody>
      </p:sp>
      <p:sp>
        <p:nvSpPr>
          <p:cNvPr id="3" name="Content Placeholder 2">
            <a:extLst>
              <a:ext uri="{FF2B5EF4-FFF2-40B4-BE49-F238E27FC236}">
                <a16:creationId xmlns:a16="http://schemas.microsoft.com/office/drawing/2014/main" id="{1E839488-3DCC-4197-AD80-EF238B1676A6}"/>
              </a:ext>
            </a:extLst>
          </p:cNvPr>
          <p:cNvSpPr>
            <a:spLocks noGrp="1"/>
          </p:cNvSpPr>
          <p:nvPr>
            <p:ph idx="1"/>
          </p:nvPr>
        </p:nvSpPr>
        <p:spPr>
          <a:xfrm>
            <a:off x="838200" y="1825624"/>
            <a:ext cx="9207500" cy="4943476"/>
          </a:xfrm>
        </p:spPr>
        <p:txBody>
          <a:bodyPr>
            <a:normAutofit/>
          </a:bodyPr>
          <a:lstStyle/>
          <a:p>
            <a:pPr>
              <a:buFont typeface="Wingdings" panose="05000000000000000000" pitchFamily="2" charset="2"/>
              <a:buChar char="q"/>
            </a:pPr>
            <a:r>
              <a:rPr lang="en-US" sz="1800"/>
              <a:t>Highlights: </a:t>
            </a:r>
          </a:p>
          <a:p>
            <a:pPr lvl="1">
              <a:buFont typeface="Wingdings" panose="05000000000000000000" pitchFamily="2" charset="2"/>
              <a:buChar char="ü"/>
            </a:pPr>
            <a:r>
              <a:rPr lang="en-US" sz="1800"/>
              <a:t>144 Reports from USG, 80 reports (55%) with multiple sensors</a:t>
            </a:r>
          </a:p>
          <a:p>
            <a:pPr lvl="1">
              <a:buFont typeface="Wingdings" panose="05000000000000000000" pitchFamily="2" charset="2"/>
              <a:buChar char="ü"/>
            </a:pPr>
            <a:r>
              <a:rPr lang="en-US" sz="1800"/>
              <a:t>18 incidents (in 21 Reports (14.5%)) with Unusual Movement Patterns &amp; Characteristics</a:t>
            </a:r>
          </a:p>
          <a:p>
            <a:pPr>
              <a:buFont typeface="Wingdings" panose="05000000000000000000" pitchFamily="2" charset="2"/>
              <a:buChar char="q"/>
            </a:pPr>
            <a:r>
              <a:rPr lang="en-US" sz="1800"/>
              <a:t>Threats :</a:t>
            </a:r>
          </a:p>
          <a:p>
            <a:pPr lvl="1">
              <a:buFont typeface="Wingdings" panose="05000000000000000000" pitchFamily="2" charset="2"/>
              <a:buChar char="ü"/>
            </a:pPr>
            <a:r>
              <a:rPr lang="en-US" sz="1800"/>
              <a:t>Flight Safety (11 Reports (7.6%) of Near Misses)</a:t>
            </a:r>
          </a:p>
          <a:p>
            <a:pPr lvl="1">
              <a:buFont typeface="Wingdings" panose="05000000000000000000" pitchFamily="2" charset="2"/>
              <a:buChar char="ü"/>
            </a:pPr>
            <a:r>
              <a:rPr lang="en-US" sz="1800"/>
              <a:t>National Security : Lack of Data to indicate Foreign Adversary Origin</a:t>
            </a:r>
          </a:p>
          <a:p>
            <a:pPr>
              <a:buFont typeface="Wingdings" panose="05000000000000000000" pitchFamily="2" charset="2"/>
              <a:buChar char="q"/>
            </a:pPr>
            <a:r>
              <a:rPr lang="en-US" sz="1800"/>
              <a:t>Possible Explanations :</a:t>
            </a:r>
          </a:p>
          <a:p>
            <a:pPr lvl="1">
              <a:buFont typeface="Wingdings" panose="05000000000000000000" pitchFamily="2" charset="2"/>
              <a:buChar char="ü"/>
            </a:pPr>
            <a:r>
              <a:rPr lang="en-US" sz="1800"/>
              <a:t>Airborne Clutter : Balloons etc...</a:t>
            </a:r>
          </a:p>
          <a:p>
            <a:pPr lvl="1">
              <a:buFont typeface="Wingdings" panose="05000000000000000000" pitchFamily="2" charset="2"/>
              <a:buChar char="ü"/>
            </a:pPr>
            <a:r>
              <a:rPr lang="en-US" sz="1800"/>
              <a:t>Natural Atmospheric Phenomena : Ice Crytals etc...</a:t>
            </a:r>
          </a:p>
          <a:p>
            <a:pPr lvl="1">
              <a:buFont typeface="Wingdings" panose="05000000000000000000" pitchFamily="2" charset="2"/>
              <a:buChar char="ü"/>
            </a:pPr>
            <a:r>
              <a:rPr lang="en-US" sz="1800"/>
              <a:t>USG or Industry Development Programs (Not Able To Confirm)</a:t>
            </a:r>
          </a:p>
          <a:p>
            <a:pPr lvl="1">
              <a:buFont typeface="Wingdings" panose="05000000000000000000" pitchFamily="2" charset="2"/>
              <a:buChar char="ü"/>
            </a:pPr>
            <a:r>
              <a:rPr lang="en-US" sz="1800"/>
              <a:t>Foreign Adversary Systems (Lack of Data to Confirm)</a:t>
            </a:r>
          </a:p>
          <a:p>
            <a:pPr lvl="1">
              <a:buFont typeface="Wingdings" panose="05000000000000000000" pitchFamily="2" charset="2"/>
              <a:buChar char="ü"/>
            </a:pPr>
            <a:r>
              <a:rPr lang="en-US" sz="1800"/>
              <a:t>Other : Most of the Unidentified UAP is in this Category. UAPTF Focus on UAP with  unusual flight characteristics or signature management.</a:t>
            </a:r>
          </a:p>
          <a:p>
            <a:pPr>
              <a:buFont typeface="Wingdings" panose="05000000000000000000" pitchFamily="2" charset="2"/>
              <a:buChar char="q"/>
            </a:pPr>
            <a:r>
              <a:rPr lang="en-US" sz="1800"/>
              <a:t>Bottom Line : </a:t>
            </a:r>
          </a:p>
          <a:p>
            <a:pPr lvl="1">
              <a:buFont typeface="Wingdings" panose="05000000000000000000" pitchFamily="2" charset="2"/>
              <a:buChar char="ü"/>
            </a:pPr>
            <a:r>
              <a:rPr lang="en-US" sz="1800"/>
              <a:t>Explaining UAP will require analytic, collection and resource investment</a:t>
            </a:r>
            <a:endParaRPr lang="en-ID" sz="1800"/>
          </a:p>
        </p:txBody>
      </p:sp>
      <p:pic>
        <p:nvPicPr>
          <p:cNvPr id="5" name="Picture 4">
            <a:extLst>
              <a:ext uri="{FF2B5EF4-FFF2-40B4-BE49-F238E27FC236}">
                <a16:creationId xmlns:a16="http://schemas.microsoft.com/office/drawing/2014/main" id="{135853BF-37A6-4569-A8FA-8A27CCB76264}"/>
              </a:ext>
            </a:extLst>
          </p:cNvPr>
          <p:cNvPicPr>
            <a:picLocks noChangeAspect="1"/>
          </p:cNvPicPr>
          <p:nvPr/>
        </p:nvPicPr>
        <p:blipFill>
          <a:blip r:embed="rId4"/>
          <a:stretch>
            <a:fillRect/>
          </a:stretch>
        </p:blipFill>
        <p:spPr>
          <a:xfrm>
            <a:off x="10143490" y="50800"/>
            <a:ext cx="1985010" cy="2579370"/>
          </a:xfrm>
          <a:prstGeom prst="rect">
            <a:avLst/>
          </a:prstGeom>
          <a:ln>
            <a:solidFill>
              <a:schemeClr val="accent1"/>
            </a:solidFill>
          </a:ln>
        </p:spPr>
      </p:pic>
    </p:spTree>
    <p:extLst>
      <p:ext uri="{BB962C8B-B14F-4D97-AF65-F5344CB8AC3E}">
        <p14:creationId xmlns:p14="http://schemas.microsoft.com/office/powerpoint/2010/main" val="795077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012E3-178C-4721-9A5D-04FE1720BBEA}"/>
              </a:ext>
            </a:extLst>
          </p:cNvPr>
          <p:cNvSpPr>
            <a:spLocks noGrp="1"/>
          </p:cNvSpPr>
          <p:nvPr>
            <p:ph type="title"/>
          </p:nvPr>
        </p:nvSpPr>
        <p:spPr/>
        <p:txBody>
          <a:bodyPr/>
          <a:lstStyle/>
          <a:p>
            <a:r>
              <a:rPr lang="en-US">
                <a:hlinkClick r:id="rId3">
                  <a:extLst>
                    <a:ext uri="{A12FA001-AC4F-418D-AE19-62706E023703}">
                      <ahyp:hlinkClr xmlns:ahyp="http://schemas.microsoft.com/office/drawing/2018/hyperlinkcolor" val="tx"/>
                    </a:ext>
                  </a:extLst>
                </a:hlinkClick>
              </a:rPr>
              <a:t>Memorandum from </a:t>
            </a:r>
            <a:br>
              <a:rPr lang="en-US">
                <a:hlinkClick r:id="rId3">
                  <a:extLst>
                    <a:ext uri="{A12FA001-AC4F-418D-AE19-62706E023703}">
                      <ahyp:hlinkClr xmlns:ahyp="http://schemas.microsoft.com/office/drawing/2018/hyperlinkcolor" val="tx"/>
                    </a:ext>
                  </a:extLst>
                </a:hlinkClick>
              </a:rPr>
            </a:br>
            <a:r>
              <a:rPr lang="en-US">
                <a:hlinkClick r:id="rId3">
                  <a:extLst>
                    <a:ext uri="{A12FA001-AC4F-418D-AE19-62706E023703}">
                      <ahyp:hlinkClr xmlns:ahyp="http://schemas.microsoft.com/office/drawing/2018/hyperlinkcolor" val="tx"/>
                    </a:ext>
                  </a:extLst>
                </a:hlinkClick>
              </a:rPr>
              <a:t>Deputy Secretary Of Defense </a:t>
            </a:r>
            <a:endParaRPr lang="en-ID"/>
          </a:p>
        </p:txBody>
      </p:sp>
      <p:sp>
        <p:nvSpPr>
          <p:cNvPr id="3" name="Content Placeholder 2">
            <a:extLst>
              <a:ext uri="{FF2B5EF4-FFF2-40B4-BE49-F238E27FC236}">
                <a16:creationId xmlns:a16="http://schemas.microsoft.com/office/drawing/2014/main" id="{0DC0CE29-262F-4DAB-B975-937C0F61BBD1}"/>
              </a:ext>
            </a:extLst>
          </p:cNvPr>
          <p:cNvSpPr>
            <a:spLocks noGrp="1"/>
          </p:cNvSpPr>
          <p:nvPr>
            <p:ph idx="1"/>
          </p:nvPr>
        </p:nvSpPr>
        <p:spPr>
          <a:xfrm>
            <a:off x="838200" y="1825624"/>
            <a:ext cx="8702419" cy="5032375"/>
          </a:xfrm>
        </p:spPr>
        <p:txBody>
          <a:bodyPr>
            <a:normAutofit lnSpcReduction="10000"/>
          </a:bodyPr>
          <a:lstStyle/>
          <a:p>
            <a:pPr>
              <a:buFont typeface="Wingdings" panose="05000000000000000000" pitchFamily="2" charset="2"/>
              <a:buChar char="q"/>
            </a:pPr>
            <a:r>
              <a:rPr lang="en-US"/>
              <a:t>Plan :</a:t>
            </a:r>
          </a:p>
          <a:p>
            <a:pPr lvl="1">
              <a:buFont typeface="Wingdings" panose="05000000000000000000" pitchFamily="2" charset="2"/>
              <a:buChar char="ü"/>
            </a:pPr>
            <a:r>
              <a:rPr lang="en-US"/>
              <a:t>Establish  Procedures related to UAP and security recommendations for military test  and training ranges</a:t>
            </a:r>
          </a:p>
          <a:p>
            <a:pPr lvl="1">
              <a:buFont typeface="Wingdings" panose="05000000000000000000" pitchFamily="2" charset="2"/>
              <a:buChar char="ü"/>
            </a:pPr>
            <a:r>
              <a:rPr lang="en-US"/>
              <a:t>Identify Requirements for the establishment and operation of the new activity </a:t>
            </a:r>
          </a:p>
          <a:p>
            <a:pPr lvl="1">
              <a:buFont typeface="Wingdings" panose="05000000000000000000" pitchFamily="2" charset="2"/>
              <a:buChar char="ü"/>
            </a:pPr>
            <a:r>
              <a:rPr lang="en-US"/>
              <a:t>In coordination with Principal Staff Assistants, the Chairman of the Joint Chiefs of Staff, the Secretaries of the Military Departments, and the Commanders of the Combatant Commands and with the DNI and other relevant interagency partners.</a:t>
            </a:r>
          </a:p>
          <a:p>
            <a:pPr>
              <a:buFont typeface="Wingdings" panose="05000000000000000000" pitchFamily="2" charset="2"/>
              <a:buChar char="q"/>
            </a:pPr>
            <a:r>
              <a:rPr lang="en-US"/>
              <a:t>Bottom Line : </a:t>
            </a:r>
          </a:p>
          <a:p>
            <a:pPr lvl="1">
              <a:buFont typeface="Wingdings" panose="05000000000000000000" pitchFamily="2" charset="2"/>
              <a:buChar char="ü"/>
            </a:pPr>
            <a:r>
              <a:rPr lang="en-US"/>
              <a:t>All members of the Department will utilize these processes to ensure that the UAPTF, or its follow-on activity, has reports of UAP observations within two weeks of an occurrence.</a:t>
            </a:r>
            <a:endParaRPr lang="en-ID"/>
          </a:p>
          <a:p>
            <a:endParaRPr lang="en-ID"/>
          </a:p>
        </p:txBody>
      </p:sp>
      <p:pic>
        <p:nvPicPr>
          <p:cNvPr id="5" name="Picture 4">
            <a:extLst>
              <a:ext uri="{FF2B5EF4-FFF2-40B4-BE49-F238E27FC236}">
                <a16:creationId xmlns:a16="http://schemas.microsoft.com/office/drawing/2014/main" id="{BFDCC589-2489-41D9-B5F0-8CB61E5A2D37}"/>
              </a:ext>
            </a:extLst>
          </p:cNvPr>
          <p:cNvPicPr>
            <a:picLocks noChangeAspect="1"/>
          </p:cNvPicPr>
          <p:nvPr/>
        </p:nvPicPr>
        <p:blipFill>
          <a:blip r:embed="rId4"/>
          <a:stretch>
            <a:fillRect/>
          </a:stretch>
        </p:blipFill>
        <p:spPr>
          <a:xfrm>
            <a:off x="9540619" y="58103"/>
            <a:ext cx="2548890" cy="3265170"/>
          </a:xfrm>
          <a:prstGeom prst="rect">
            <a:avLst/>
          </a:prstGeom>
          <a:ln>
            <a:solidFill>
              <a:schemeClr val="accent1"/>
            </a:solidFill>
          </a:ln>
        </p:spPr>
      </p:pic>
    </p:spTree>
    <p:extLst>
      <p:ext uri="{BB962C8B-B14F-4D97-AF65-F5344CB8AC3E}">
        <p14:creationId xmlns:p14="http://schemas.microsoft.com/office/powerpoint/2010/main" val="170033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203DE33-2CD4-4CA8-9AF3-37C3B65133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AF57B88-1D4C-41FA-A761-EC1DD10C35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1100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D2548F45-5164-4ABB-8212-7F293FDED8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9565" y="2659404"/>
            <a:ext cx="4355594" cy="4040742"/>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light&#10;&#10;Description automatically generated">
            <a:extLst>
              <a:ext uri="{FF2B5EF4-FFF2-40B4-BE49-F238E27FC236}">
                <a16:creationId xmlns:a16="http://schemas.microsoft.com/office/drawing/2014/main" id="{0465657B-3558-4D13-94D6-53071B8B22E1}"/>
              </a:ext>
            </a:extLst>
          </p:cNvPr>
          <p:cNvPicPr>
            <a:picLocks noChangeAspect="1"/>
          </p:cNvPicPr>
          <p:nvPr/>
        </p:nvPicPr>
        <p:blipFill rotWithShape="1">
          <a:blip r:embed="rId2"/>
          <a:srcRect l="8096" r="2894" b="-2"/>
          <a:stretch/>
        </p:blipFill>
        <p:spPr>
          <a:xfrm>
            <a:off x="4038599" y="10"/>
            <a:ext cx="8160026" cy="6875809"/>
          </a:xfrm>
          <a:prstGeom prst="rect">
            <a:avLst/>
          </a:prstGeom>
        </p:spPr>
      </p:pic>
      <p:sp>
        <p:nvSpPr>
          <p:cNvPr id="16" name="Freeform: Shape 15">
            <a:extLst>
              <a:ext uri="{FF2B5EF4-FFF2-40B4-BE49-F238E27FC236}">
                <a16:creationId xmlns:a16="http://schemas.microsoft.com/office/drawing/2014/main" id="{5E81CCFB-7BEF-4186-86FB-D09450B4D0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D9D4CE3D-6DE2-426C-99C3-63B0F594398D}"/>
              </a:ext>
            </a:extLst>
          </p:cNvPr>
          <p:cNvSpPr>
            <a:spLocks noGrp="1"/>
          </p:cNvSpPr>
          <p:nvPr>
            <p:ph type="title"/>
          </p:nvPr>
        </p:nvSpPr>
        <p:spPr>
          <a:xfrm>
            <a:off x="534473" y="2950387"/>
            <a:ext cx="3052293" cy="3531403"/>
          </a:xfrm>
        </p:spPr>
        <p:txBody>
          <a:bodyPr vert="horz" lIns="91440" tIns="45720" rIns="91440" bIns="45720" rtlCol="0" anchor="t">
            <a:normAutofit/>
          </a:bodyPr>
          <a:lstStyle/>
          <a:p>
            <a:pPr algn="r"/>
            <a:r>
              <a:rPr lang="en-US" sz="9600" b="1">
                <a:solidFill>
                  <a:srgbClr val="FFFFFF"/>
                </a:solidFill>
              </a:rPr>
              <a:t>Q&amp;A</a:t>
            </a:r>
          </a:p>
        </p:txBody>
      </p:sp>
    </p:spTree>
    <p:extLst>
      <p:ext uri="{BB962C8B-B14F-4D97-AF65-F5344CB8AC3E}">
        <p14:creationId xmlns:p14="http://schemas.microsoft.com/office/powerpoint/2010/main" val="611057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CC6EF-8F08-4875-91BB-D06DF1BB0DAF}"/>
              </a:ext>
            </a:extLst>
          </p:cNvPr>
          <p:cNvSpPr>
            <a:spLocks noGrp="1"/>
          </p:cNvSpPr>
          <p:nvPr>
            <p:ph type="title"/>
          </p:nvPr>
        </p:nvSpPr>
        <p:spPr/>
        <p:txBody>
          <a:bodyPr/>
          <a:lstStyle/>
          <a:p>
            <a:r>
              <a:rPr lang="en-US"/>
              <a:t>DOWNLOAD FILE</a:t>
            </a:r>
            <a:endParaRPr lang="en-ID"/>
          </a:p>
        </p:txBody>
      </p:sp>
      <p:sp>
        <p:nvSpPr>
          <p:cNvPr id="3" name="Content Placeholder 2">
            <a:extLst>
              <a:ext uri="{FF2B5EF4-FFF2-40B4-BE49-F238E27FC236}">
                <a16:creationId xmlns:a16="http://schemas.microsoft.com/office/drawing/2014/main" id="{56D781F9-E0E0-45C0-861C-F1F54C519A61}"/>
              </a:ext>
            </a:extLst>
          </p:cNvPr>
          <p:cNvSpPr>
            <a:spLocks noGrp="1"/>
          </p:cNvSpPr>
          <p:nvPr>
            <p:ph idx="1"/>
          </p:nvPr>
        </p:nvSpPr>
        <p:spPr>
          <a:xfrm>
            <a:off x="838200" y="1825625"/>
            <a:ext cx="10515600" cy="743404"/>
          </a:xfrm>
        </p:spPr>
        <p:txBody>
          <a:bodyPr/>
          <a:lstStyle/>
          <a:p>
            <a:r>
              <a:rPr lang="en-ID">
                <a:hlinkClick r:id="rId2"/>
              </a:rPr>
              <a:t>https://tinyurl.com/itb-92-webinar-ufo-disclosure</a:t>
            </a:r>
            <a:endParaRPr lang="en-ID"/>
          </a:p>
          <a:p>
            <a:endParaRPr lang="en-ID"/>
          </a:p>
        </p:txBody>
      </p:sp>
      <p:pic>
        <p:nvPicPr>
          <p:cNvPr id="2050" name="Picture 2">
            <a:extLst>
              <a:ext uri="{FF2B5EF4-FFF2-40B4-BE49-F238E27FC236}">
                <a16:creationId xmlns:a16="http://schemas.microsoft.com/office/drawing/2014/main" id="{FED43B06-3DBC-419E-BB21-0EF91F7B22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1612" y="2906898"/>
            <a:ext cx="2381250" cy="2381250"/>
          </a:xfrm>
          <a:prstGeom prst="rect">
            <a:avLst/>
          </a:prstGeom>
          <a:noFill/>
          <a:ln>
            <a:solidFill>
              <a:schemeClr val="accent1">
                <a:shade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16046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33F0E-D4BB-4293-AC64-B92CD87176D2}"/>
              </a:ext>
            </a:extLst>
          </p:cNvPr>
          <p:cNvSpPr>
            <a:spLocks noGrp="1"/>
          </p:cNvSpPr>
          <p:nvPr>
            <p:ph type="title"/>
          </p:nvPr>
        </p:nvSpPr>
        <p:spPr/>
        <p:txBody>
          <a:bodyPr/>
          <a:lstStyle/>
          <a:p>
            <a:r>
              <a:rPr lang="en-US"/>
              <a:t>OTHER REFERENCES</a:t>
            </a:r>
            <a:endParaRPr lang="en-ID"/>
          </a:p>
        </p:txBody>
      </p:sp>
      <p:pic>
        <p:nvPicPr>
          <p:cNvPr id="1026" name="Picture 2" descr="UFOs by Leslie Kean: 9780307717085 | PenguinRandomHouse.com: Books">
            <a:extLst>
              <a:ext uri="{FF2B5EF4-FFF2-40B4-BE49-F238E27FC236}">
                <a16:creationId xmlns:a16="http://schemas.microsoft.com/office/drawing/2014/main" id="{B2963F15-6341-4587-BEE4-F494C062D4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1065" y="1973262"/>
            <a:ext cx="1714500" cy="28003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The Day After Roswell: Corso, Philip: 8601416420493: Amazon.com: Books">
            <a:extLst>
              <a:ext uri="{FF2B5EF4-FFF2-40B4-BE49-F238E27FC236}">
                <a16:creationId xmlns:a16="http://schemas.microsoft.com/office/drawing/2014/main" id="{F8BE16F7-9A2D-43C7-B69F-75152792AA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4133" y="1973262"/>
            <a:ext cx="1628775" cy="280035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mazon.com: Selected by Extraterrestrials: My life in the top secret world  of UFOs, think-tanks and Nordic secretaries (9781515217466): Tompkins,  William Mills, Wood, Dr. Robert M., Redfern, Nick, Wood, Dr. Robert M.:  Books">
            <a:extLst>
              <a:ext uri="{FF2B5EF4-FFF2-40B4-BE49-F238E27FC236}">
                <a16:creationId xmlns:a16="http://schemas.microsoft.com/office/drawing/2014/main" id="{8351D6E6-B13E-4C45-85B3-EE695B6429C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39529" y="2011362"/>
            <a:ext cx="1743075" cy="276225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asebook: Alien Implants by Roger Leir: 9780440236412 |  PenguinRandomHouse.com: Books">
            <a:extLst>
              <a:ext uri="{FF2B5EF4-FFF2-40B4-BE49-F238E27FC236}">
                <a16:creationId xmlns:a16="http://schemas.microsoft.com/office/drawing/2014/main" id="{45C9CF6C-7E04-413A-9552-A19D288BA7B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3270" y="1998664"/>
            <a:ext cx="1743075" cy="276225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air of the Alien: DNA and Other Forensic Evidence of Alien Abductions -  Kindle edition by Chalker, Bill. Politics &amp; Social Sciences Kindle eBooks @  Amazon.com.">
            <a:extLst>
              <a:ext uri="{FF2B5EF4-FFF2-40B4-BE49-F238E27FC236}">
                <a16:creationId xmlns:a16="http://schemas.microsoft.com/office/drawing/2014/main" id="{13ABF289-F06A-4E2D-8294-8F03BF2F88E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66222" y="1973262"/>
            <a:ext cx="1724025" cy="27622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Logo, company name&#10;&#10;Description automatically generated">
            <a:hlinkClick r:id="rId8"/>
            <a:extLst>
              <a:ext uri="{FF2B5EF4-FFF2-40B4-BE49-F238E27FC236}">
                <a16:creationId xmlns:a16="http://schemas.microsoft.com/office/drawing/2014/main" id="{AFF9CDD4-6F78-45B3-B834-61EED2E01CA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39529" y="4933629"/>
            <a:ext cx="1786187" cy="1729029"/>
          </a:xfrm>
          <a:prstGeom prst="rect">
            <a:avLst/>
          </a:prstGeom>
          <a:ln>
            <a:solidFill>
              <a:schemeClr val="accent1"/>
            </a:solidFill>
          </a:ln>
        </p:spPr>
      </p:pic>
    </p:spTree>
    <p:extLst>
      <p:ext uri="{BB962C8B-B14F-4D97-AF65-F5344CB8AC3E}">
        <p14:creationId xmlns:p14="http://schemas.microsoft.com/office/powerpoint/2010/main" val="17623987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19D0E-5535-41C7-B406-21206038F1B7}"/>
              </a:ext>
            </a:extLst>
          </p:cNvPr>
          <p:cNvSpPr>
            <a:spLocks noGrp="1"/>
          </p:cNvSpPr>
          <p:nvPr>
            <p:ph type="title"/>
          </p:nvPr>
        </p:nvSpPr>
        <p:spPr>
          <a:xfrm>
            <a:off x="660041" y="2767106"/>
            <a:ext cx="2880828" cy="3071906"/>
          </a:xfrm>
        </p:spPr>
        <p:txBody>
          <a:bodyPr vert="horz" lIns="91440" tIns="45720" rIns="91440" bIns="45720" rtlCol="0" anchor="t">
            <a:normAutofit/>
          </a:bodyPr>
          <a:lstStyle/>
          <a:p>
            <a:r>
              <a:rPr lang="en-US" sz="4000" b="1" kern="1200">
                <a:solidFill>
                  <a:srgbClr val="FFFFFF"/>
                </a:solidFill>
                <a:effectLst>
                  <a:glow rad="127000">
                    <a:schemeClr val="tx1"/>
                  </a:glow>
                  <a:outerShdw blurRad="38100" dist="38100" dir="2700000" algn="tl">
                    <a:srgbClr val="000000">
                      <a:alpha val="43137"/>
                    </a:srgbClr>
                  </a:outerShdw>
                </a:effectLst>
                <a:latin typeface="+mj-lt"/>
                <a:ea typeface="+mj-ea"/>
                <a:cs typeface="+mj-cs"/>
              </a:rPr>
              <a:t>FLIR (Tic Tac) Video – 2004 USS Nimitz</a:t>
            </a:r>
          </a:p>
        </p:txBody>
      </p:sp>
      <p:pic>
        <p:nvPicPr>
          <p:cNvPr id="4" name="FLIR1_Official_UAP_Footage_from_the_USG_for_Public_Release" descr="Graphical user interface&#10;&#10;Description automatically generated">
            <a:hlinkClick r:id="" action="ppaction://media"/>
            <a:extLst>
              <a:ext uri="{FF2B5EF4-FFF2-40B4-BE49-F238E27FC236}">
                <a16:creationId xmlns:a16="http://schemas.microsoft.com/office/drawing/2014/main" id="{6313B09E-FB9A-4EAF-BA21-F7022C39ED44}"/>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4502428" y="719344"/>
            <a:ext cx="7225748" cy="5419311"/>
          </a:xfrm>
          <a:prstGeom prst="rect">
            <a:avLst/>
          </a:prstGeom>
        </p:spPr>
      </p:pic>
    </p:spTree>
    <p:extLst>
      <p:ext uri="{BB962C8B-B14F-4D97-AF65-F5344CB8AC3E}">
        <p14:creationId xmlns:p14="http://schemas.microsoft.com/office/powerpoint/2010/main" val="3003203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630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41D61-A246-4527-A8E8-E7EEBC6AEB96}"/>
              </a:ext>
            </a:extLst>
          </p:cNvPr>
          <p:cNvSpPr>
            <a:spLocks noGrp="1"/>
          </p:cNvSpPr>
          <p:nvPr>
            <p:ph type="title"/>
          </p:nvPr>
        </p:nvSpPr>
        <p:spPr>
          <a:xfrm>
            <a:off x="660041" y="2767106"/>
            <a:ext cx="2880828" cy="3071906"/>
          </a:xfrm>
          <a:effectLst>
            <a:glow rad="127000">
              <a:schemeClr val="tx1"/>
            </a:glow>
          </a:effectLst>
        </p:spPr>
        <p:txBody>
          <a:bodyPr vert="horz" lIns="91440" tIns="45720" rIns="91440" bIns="45720" rtlCol="0" anchor="t">
            <a:normAutofit/>
          </a:bodyPr>
          <a:lstStyle/>
          <a:p>
            <a:r>
              <a:rPr lang="en-US" sz="3700" b="1" kern="1200">
                <a:solidFill>
                  <a:srgbClr val="FFFFFF"/>
                </a:solidFill>
                <a:effectLst>
                  <a:glow rad="127000">
                    <a:schemeClr val="tx1"/>
                  </a:glow>
                  <a:outerShdw blurRad="38100" dist="38100" dir="2700000" algn="tl">
                    <a:srgbClr val="000000">
                      <a:alpha val="43137"/>
                    </a:srgbClr>
                  </a:outerShdw>
                </a:effectLst>
                <a:latin typeface="+mj-lt"/>
                <a:ea typeface="+mj-ea"/>
                <a:cs typeface="+mj-cs"/>
              </a:rPr>
              <a:t>GIMBAL Video – 2014/2015 USS Theodore Roosevelt</a:t>
            </a:r>
          </a:p>
        </p:txBody>
      </p:sp>
      <p:pic>
        <p:nvPicPr>
          <p:cNvPr id="4" name="Gimbal_The_First_Official_UAP_Footage_from_the_USG_for_Public_Release.webm.480p.vp9">
            <a:hlinkClick r:id="" action="ppaction://media"/>
            <a:extLst>
              <a:ext uri="{FF2B5EF4-FFF2-40B4-BE49-F238E27FC236}">
                <a16:creationId xmlns:a16="http://schemas.microsoft.com/office/drawing/2014/main" id="{1D03B6AE-5531-4295-B37A-53AF70CA766A}"/>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4502428" y="719344"/>
            <a:ext cx="7225748" cy="5419311"/>
          </a:xfrm>
          <a:prstGeom prst="rect">
            <a:avLst/>
          </a:prstGeom>
        </p:spPr>
      </p:pic>
    </p:spTree>
    <p:extLst>
      <p:ext uri="{BB962C8B-B14F-4D97-AF65-F5344CB8AC3E}">
        <p14:creationId xmlns:p14="http://schemas.microsoft.com/office/powerpoint/2010/main" val="3241805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447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5152">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47210C-AEFE-461E-B456-79FC9A1505E3}"/>
              </a:ext>
            </a:extLst>
          </p:cNvPr>
          <p:cNvSpPr>
            <a:spLocks noGrp="1"/>
          </p:cNvSpPr>
          <p:nvPr>
            <p:ph type="title"/>
          </p:nvPr>
        </p:nvSpPr>
        <p:spPr>
          <a:xfrm>
            <a:off x="660041" y="2767106"/>
            <a:ext cx="2880828" cy="3071906"/>
          </a:xfrm>
        </p:spPr>
        <p:txBody>
          <a:bodyPr vert="horz" lIns="91440" tIns="45720" rIns="91440" bIns="45720" rtlCol="0" anchor="t">
            <a:normAutofit/>
          </a:bodyPr>
          <a:lstStyle/>
          <a:p>
            <a:r>
              <a:rPr lang="en-US" sz="3700" b="1" kern="1200">
                <a:solidFill>
                  <a:srgbClr val="FFFFFF"/>
                </a:solidFill>
                <a:effectLst>
                  <a:glow rad="127000">
                    <a:schemeClr val="tx1"/>
                  </a:glow>
                  <a:outerShdw blurRad="38100" dist="38100" dir="2700000" algn="tl">
                    <a:srgbClr val="000000">
                      <a:alpha val="43137"/>
                    </a:srgbClr>
                  </a:outerShdw>
                </a:effectLst>
                <a:latin typeface="+mj-lt"/>
                <a:ea typeface="+mj-ea"/>
                <a:cs typeface="+mj-cs"/>
              </a:rPr>
              <a:t>GOFAST Video – 2014/2015 USS Theodore Roosevelt</a:t>
            </a:r>
          </a:p>
        </p:txBody>
      </p:sp>
      <p:pic>
        <p:nvPicPr>
          <p:cNvPr id="4" name="Go_Fast_Official_USG_Footage_of_UAP_for_Public_Release.webm.480p.vp9">
            <a:hlinkClick r:id="" action="ppaction://media"/>
            <a:extLst>
              <a:ext uri="{FF2B5EF4-FFF2-40B4-BE49-F238E27FC236}">
                <a16:creationId xmlns:a16="http://schemas.microsoft.com/office/drawing/2014/main" id="{78392CFA-E011-42B4-B594-D6D980F096CF}"/>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4502428" y="719344"/>
            <a:ext cx="7225748" cy="5419311"/>
          </a:xfrm>
          <a:prstGeom prst="rect">
            <a:avLst/>
          </a:prstGeom>
        </p:spPr>
      </p:pic>
    </p:spTree>
    <p:extLst>
      <p:ext uri="{BB962C8B-B14F-4D97-AF65-F5344CB8AC3E}">
        <p14:creationId xmlns:p14="http://schemas.microsoft.com/office/powerpoint/2010/main" val="1647333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447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9697">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1F61D-8363-495E-B38F-41AF185B09CA}"/>
              </a:ext>
            </a:extLst>
          </p:cNvPr>
          <p:cNvSpPr>
            <a:spLocks noGrp="1"/>
          </p:cNvSpPr>
          <p:nvPr>
            <p:ph type="title"/>
          </p:nvPr>
        </p:nvSpPr>
        <p:spPr>
          <a:xfrm>
            <a:off x="660041" y="2767106"/>
            <a:ext cx="2880828" cy="3071906"/>
          </a:xfrm>
        </p:spPr>
        <p:txBody>
          <a:bodyPr vert="horz" lIns="91440" tIns="45720" rIns="91440" bIns="45720" rtlCol="0" anchor="t">
            <a:normAutofit/>
          </a:bodyPr>
          <a:lstStyle/>
          <a:p>
            <a:r>
              <a:rPr lang="en-US" sz="4000" b="1" kern="1200">
                <a:solidFill>
                  <a:srgbClr val="FFFFFF"/>
                </a:solidFill>
                <a:effectLst>
                  <a:glow rad="127000">
                    <a:schemeClr val="tx1"/>
                  </a:glow>
                  <a:outerShdw blurRad="38100" dist="38100" dir="2700000" algn="tl">
                    <a:srgbClr val="000000">
                      <a:alpha val="43137"/>
                    </a:srgbClr>
                  </a:outerShdw>
                </a:effectLst>
                <a:latin typeface="+mj-lt"/>
                <a:ea typeface="+mj-ea"/>
                <a:cs typeface="+mj-cs"/>
              </a:rPr>
              <a:t>USS Russel - 2019</a:t>
            </a:r>
          </a:p>
        </p:txBody>
      </p:sp>
      <p:pic>
        <p:nvPicPr>
          <p:cNvPr id="4" name="2019 the US Navy filmed “PYRAMID” shaped UFOs; here is that footage">
            <a:hlinkClick r:id="" action="ppaction://media"/>
            <a:extLst>
              <a:ext uri="{FF2B5EF4-FFF2-40B4-BE49-F238E27FC236}">
                <a16:creationId xmlns:a16="http://schemas.microsoft.com/office/drawing/2014/main" id="{75922EBC-FF70-406F-BAFA-B9C7CB5C5C63}"/>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4502428" y="1396759"/>
            <a:ext cx="7225748" cy="4064482"/>
          </a:xfrm>
          <a:prstGeom prst="rect">
            <a:avLst/>
          </a:prstGeom>
        </p:spPr>
      </p:pic>
    </p:spTree>
    <p:extLst>
      <p:ext uri="{BB962C8B-B14F-4D97-AF65-F5344CB8AC3E}">
        <p14:creationId xmlns:p14="http://schemas.microsoft.com/office/powerpoint/2010/main" val="1794058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27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45C62-D3B8-4100-A4C9-3C171E65968B}"/>
              </a:ext>
            </a:extLst>
          </p:cNvPr>
          <p:cNvSpPr>
            <a:spLocks noGrp="1"/>
          </p:cNvSpPr>
          <p:nvPr>
            <p:ph type="title"/>
          </p:nvPr>
        </p:nvSpPr>
        <p:spPr>
          <a:xfrm>
            <a:off x="660041" y="2767106"/>
            <a:ext cx="2880828" cy="3071906"/>
          </a:xfrm>
        </p:spPr>
        <p:txBody>
          <a:bodyPr vert="horz" lIns="91440" tIns="45720" rIns="91440" bIns="45720" rtlCol="0" anchor="t">
            <a:normAutofit/>
          </a:bodyPr>
          <a:lstStyle/>
          <a:p>
            <a:r>
              <a:rPr lang="en-US" sz="4000" b="1" kern="1200">
                <a:solidFill>
                  <a:srgbClr val="FFFFFF"/>
                </a:solidFill>
                <a:effectLst>
                  <a:glow rad="127000">
                    <a:schemeClr val="tx1"/>
                  </a:glow>
                  <a:outerShdw blurRad="38100" dist="38100" dir="2700000" algn="tl">
                    <a:srgbClr val="000000">
                      <a:alpha val="43137"/>
                    </a:srgbClr>
                  </a:outerShdw>
                </a:effectLst>
                <a:latin typeface="+mj-lt"/>
                <a:ea typeface="+mj-ea"/>
                <a:cs typeface="+mj-cs"/>
              </a:rPr>
              <a:t>CIC USS Omaha Video - 2019</a:t>
            </a:r>
          </a:p>
        </p:txBody>
      </p:sp>
      <p:pic>
        <p:nvPicPr>
          <p:cNvPr id="4" name="In 2019 US Navy warships were swarmed by UFOs; here is RADAR footage from that event series" descr="A computer screen capture&#10;&#10;Description automatically generated with low confidence">
            <a:hlinkClick r:id="" action="ppaction://media"/>
            <a:extLst>
              <a:ext uri="{FF2B5EF4-FFF2-40B4-BE49-F238E27FC236}">
                <a16:creationId xmlns:a16="http://schemas.microsoft.com/office/drawing/2014/main" id="{16052B49-7A0C-4518-B99A-48F6392A58A9}"/>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4502428" y="1396759"/>
            <a:ext cx="7225748" cy="4064482"/>
          </a:xfrm>
          <a:prstGeom prst="rect">
            <a:avLst/>
          </a:prstGeom>
        </p:spPr>
      </p:pic>
    </p:spTree>
    <p:extLst>
      <p:ext uri="{BB962C8B-B14F-4D97-AF65-F5344CB8AC3E}">
        <p14:creationId xmlns:p14="http://schemas.microsoft.com/office/powerpoint/2010/main" val="1331312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555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9843CB-D514-4009-B6FE-E326E30D74D3}"/>
              </a:ext>
            </a:extLst>
          </p:cNvPr>
          <p:cNvSpPr>
            <a:spLocks noGrp="1"/>
          </p:cNvSpPr>
          <p:nvPr>
            <p:ph type="title"/>
          </p:nvPr>
        </p:nvSpPr>
        <p:spPr/>
        <p:txBody>
          <a:bodyPr/>
          <a:lstStyle/>
          <a:p>
            <a:r>
              <a:rPr lang="en-US"/>
              <a:t>WHO IS BEHIND THIS UFO DISCLOSURE?</a:t>
            </a:r>
            <a:endParaRPr lang="en-ID"/>
          </a:p>
        </p:txBody>
      </p:sp>
      <p:pic>
        <p:nvPicPr>
          <p:cNvPr id="1026" name="Picture 2" descr="Embossed question mark Stok Foto, Embossed question mark Gambar Bebas  Royalti | Depositphotos®">
            <a:extLst>
              <a:ext uri="{FF2B5EF4-FFF2-40B4-BE49-F238E27FC236}">
                <a16:creationId xmlns:a16="http://schemas.microsoft.com/office/drawing/2014/main" id="{4BDB84BC-E66F-4242-9F53-BCC088C59A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9538" y="2801938"/>
            <a:ext cx="2143125" cy="214312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9415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TM02900722[[fn=Ion Boardroom]]</Template>
  <TotalTime>1810</TotalTime>
  <Words>4665</Words>
  <Application>Microsoft Office PowerPoint</Application>
  <PresentationFormat>Widescreen</PresentationFormat>
  <Paragraphs>371</Paragraphs>
  <Slides>39</Slides>
  <Notes>24</Notes>
  <HiddenSlides>0</HiddenSlides>
  <MMClips>5</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39</vt:i4>
      </vt:variant>
    </vt:vector>
  </HeadingPairs>
  <TitlesOfParts>
    <vt:vector size="45" baseType="lpstr">
      <vt:lpstr>Arial</vt:lpstr>
      <vt:lpstr>Arial Rounded MT Bold</vt:lpstr>
      <vt:lpstr>Calibri</vt:lpstr>
      <vt:lpstr>Calibri Light</vt:lpstr>
      <vt:lpstr>Wingdings</vt:lpstr>
      <vt:lpstr>Office Theme</vt:lpstr>
      <vt:lpstr>PowerPoint Presentation</vt:lpstr>
      <vt:lpstr>RECORDED VIDEO</vt:lpstr>
      <vt:lpstr>THE VIDEOS</vt:lpstr>
      <vt:lpstr>FLIR (Tic Tac) Video – 2004 USS Nimitz</vt:lpstr>
      <vt:lpstr>GIMBAL Video – 2014/2015 USS Theodore Roosevelt</vt:lpstr>
      <vt:lpstr>GOFAST Video – 2014/2015 USS Theodore Roosevelt</vt:lpstr>
      <vt:lpstr>USS Russel - 2019</vt:lpstr>
      <vt:lpstr>CIC USS Omaha Video - 2019</vt:lpstr>
      <vt:lpstr>WHO IS BEHIND THIS UFO DISCLOSURE?</vt:lpstr>
      <vt:lpstr>ROBERT BIGELOW</vt:lpstr>
      <vt:lpstr>NIDS  (1995-2004)</vt:lpstr>
      <vt:lpstr>TTSA KEY PERSONS</vt:lpstr>
      <vt:lpstr>TOM DELONGE</vt:lpstr>
      <vt:lpstr>DR. HAL PUTHOFF</vt:lpstr>
      <vt:lpstr>LUIS ELIZONDO</vt:lpstr>
      <vt:lpstr>CHRIS MELLON</vt:lpstr>
      <vt:lpstr>STEPHEN JUSTICE</vt:lpstr>
      <vt:lpstr>JIM SEMIVAN</vt:lpstr>
      <vt:lpstr>TO THE STARS ACADEMY</vt:lpstr>
      <vt:lpstr>PENTAGON UFO STUDY</vt:lpstr>
      <vt:lpstr>DIRECTOR OF AATIP </vt:lpstr>
      <vt:lpstr>AATIP REPORTS FOR DIA</vt:lpstr>
      <vt:lpstr>PowerPoint Presentation</vt:lpstr>
      <vt:lpstr>FIVE CONTINENTS UFO FORUM (MOSCOW)</vt:lpstr>
      <vt:lpstr>SENATE ARMED SERVICES:  ‘PROPOSAL FOR US SPACE FORCE' -- April 11, 2019</vt:lpstr>
      <vt:lpstr>US NAVY VIDEO CONFIRMATION</vt:lpstr>
      <vt:lpstr>UFO GROUP SHARING EXOTIC MATERIALS WITH ARMY FOR COMBAT VEHICLES</vt:lpstr>
      <vt:lpstr>COOPERATIVE R&amp;D AGREEMENT BETWEEN TTSA AND US ARMY</vt:lpstr>
      <vt:lpstr>COOPERATIVE R&amp;D AGREEMENT BETWEEN TTSA AND    US ARMY</vt:lpstr>
      <vt:lpstr>METAMATERIALS (2000)</vt:lpstr>
      <vt:lpstr>DOD RELEASE UFO VIDEOS</vt:lpstr>
      <vt:lpstr>US Navy introducing guidelines for pilots to report UFO sightings</vt:lpstr>
      <vt:lpstr>INTELLIGENCE AUTHORIZATION ACT FOR FISCAL YEAR 2021          (JUNE 17, 2020)</vt:lpstr>
      <vt:lpstr>Count Down to UFO Disclosure</vt:lpstr>
      <vt:lpstr>Preliminary Assessment:  Unidentified Aerial Phenomena</vt:lpstr>
      <vt:lpstr>Memorandum from  Deputy Secretary Of Defense </vt:lpstr>
      <vt:lpstr>Q&amp;A</vt:lpstr>
      <vt:lpstr>DOWNLOAD FILE</vt:lpstr>
      <vt:lpstr>OTHER 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Anugerah Sentot Sudono</dc:creator>
  <cp:lastModifiedBy>Anugerah Sentot Sudono</cp:lastModifiedBy>
  <cp:revision>147</cp:revision>
  <dcterms:created xsi:type="dcterms:W3CDTF">2021-06-21T05:35:20Z</dcterms:created>
  <dcterms:modified xsi:type="dcterms:W3CDTF">2021-08-11T04:26:45Z</dcterms:modified>
</cp:coreProperties>
</file>