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E2465DC-8ACA-4840-B2FE-106A10577419}" type="datetimeFigureOut">
              <a:rPr lang="en-US" smtClean="0"/>
              <a:pPr/>
              <a:t>3/3/2017</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56C8730-4DCD-425E-B9BB-4B0B3598AA26}"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E2465DC-8ACA-4840-B2FE-106A10577419}" type="datetimeFigureOut">
              <a:rPr lang="en-US" smtClean="0"/>
              <a:pPr/>
              <a:t>3/3/2017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C8730-4DCD-425E-B9BB-4B0B3598AA2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556C8730-4DCD-425E-B9BB-4B0B3598AA26}"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E2465DC-8ACA-4840-B2FE-106A10577419}" type="datetimeFigureOut">
              <a:rPr lang="en-US" smtClean="0"/>
              <a:pPr/>
              <a:t>3/3/2017</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E2465DC-8ACA-4840-B2FE-106A10577419}" type="datetimeFigureOut">
              <a:rPr lang="en-US" smtClean="0"/>
              <a:pPr/>
              <a:t>3/3/2017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556C8730-4DCD-425E-B9BB-4B0B3598AA26}"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5E2465DC-8ACA-4840-B2FE-106A10577419}" type="datetimeFigureOut">
              <a:rPr lang="en-US" smtClean="0"/>
              <a:pPr/>
              <a:t>3/3/2017</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56C8730-4DCD-425E-B9BB-4B0B3598AA26}"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5E2465DC-8ACA-4840-B2FE-106A10577419}" type="datetimeFigureOut">
              <a:rPr lang="en-US" smtClean="0"/>
              <a:pPr/>
              <a:t>3/3/2017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6C8730-4DCD-425E-B9BB-4B0B3598AA26}"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E2465DC-8ACA-4840-B2FE-106A10577419}" type="datetimeFigureOut">
              <a:rPr lang="en-US" smtClean="0"/>
              <a:pPr/>
              <a:t>3/3/2017</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556C8730-4DCD-425E-B9BB-4B0B3598AA26}"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E2465DC-8ACA-4840-B2FE-106A10577419}" type="datetimeFigureOut">
              <a:rPr lang="en-US" smtClean="0"/>
              <a:pPr/>
              <a:t>3/3/2017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556C8730-4DCD-425E-B9BB-4B0B3598AA2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E2465DC-8ACA-4840-B2FE-106A10577419}" type="datetimeFigureOut">
              <a:rPr lang="en-US" smtClean="0"/>
              <a:pPr/>
              <a:t>3/3/2017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556C8730-4DCD-425E-B9BB-4B0B3598AA2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556C8730-4DCD-425E-B9BB-4B0B3598AA26}"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5E2465DC-8ACA-4840-B2FE-106A10577419}" type="datetimeFigureOut">
              <a:rPr lang="en-US" smtClean="0"/>
              <a:pPr/>
              <a:t>3/3/2017</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556C8730-4DCD-425E-B9BB-4B0B3598AA26}"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5E2465DC-8ACA-4840-B2FE-106A10577419}" type="datetimeFigureOut">
              <a:rPr lang="en-US" smtClean="0"/>
              <a:pPr/>
              <a:t>3/3/2017</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E2465DC-8ACA-4840-B2FE-106A10577419}" type="datetimeFigureOut">
              <a:rPr lang="en-US" smtClean="0"/>
              <a:pPr/>
              <a:t>3/3/2017</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556C8730-4DCD-425E-B9BB-4B0B3598AA26}"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americasescapegame.com/orlando/escape-rooms/"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americasescapegame.com/"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americasescapegame.com/orlando/escape-rooms/"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americasescapegame.com/orlando/holiday-party-packages/"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americasescapegame.com/orlando/group-party-night-out/" TargetMode="Externa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americasescapegame.com/orlando/corporate-escapes-team-building/" TargetMode="Externa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8.jpeg"/><Relationship Id="rId2" Type="http://schemas.openxmlformats.org/officeDocument/2006/relationships/hyperlink" Target="http://americasescapegame.com/" TargetMode="Externa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962400"/>
            <a:ext cx="6400800" cy="1752600"/>
          </a:xfrm>
        </p:spPr>
        <p:style>
          <a:lnRef idx="2">
            <a:schemeClr val="accent4"/>
          </a:lnRef>
          <a:fillRef idx="1">
            <a:schemeClr val="lt1"/>
          </a:fillRef>
          <a:effectRef idx="0">
            <a:schemeClr val="accent4"/>
          </a:effectRef>
          <a:fontRef idx="minor">
            <a:schemeClr val="dk1"/>
          </a:fontRef>
        </p:style>
        <p:txBody>
          <a:bodyPr>
            <a:normAutofit fontScale="85000" lnSpcReduction="20000"/>
          </a:bodyPr>
          <a:lstStyle/>
          <a:p>
            <a:pPr algn="l"/>
            <a:endParaRPr lang="en-US" dirty="0" smtClean="0">
              <a:solidFill>
                <a:srgbClr val="00B0F0"/>
              </a:solidFill>
            </a:endParaRPr>
          </a:p>
          <a:p>
            <a:pPr algn="l"/>
            <a:r>
              <a:rPr lang="en-US" sz="2600" dirty="0" smtClean="0">
                <a:solidFill>
                  <a:srgbClr val="00B0F0"/>
                </a:solidFill>
              </a:rPr>
              <a:t>We Are provide :- </a:t>
            </a:r>
          </a:p>
          <a:p>
            <a:pPr algn="l"/>
            <a:endParaRPr lang="en-US" sz="1500" dirty="0" smtClean="0">
              <a:solidFill>
                <a:srgbClr val="00B0F0"/>
              </a:solidFill>
            </a:endParaRPr>
          </a:p>
          <a:p>
            <a:pPr lvl="0" algn="l"/>
            <a:r>
              <a:rPr lang="en-US" sz="1050" dirty="0" smtClean="0"/>
              <a:t>Build A Breakout Room</a:t>
            </a:r>
          </a:p>
          <a:p>
            <a:pPr lvl="0" algn="l"/>
            <a:r>
              <a:rPr lang="en-US" sz="1050" dirty="0" smtClean="0"/>
              <a:t>Escape Room Discounts</a:t>
            </a:r>
          </a:p>
          <a:p>
            <a:pPr lvl="0" algn="l"/>
            <a:r>
              <a:rPr lang="en-US" sz="1050" dirty="0" smtClean="0"/>
              <a:t>Escape Room Designs</a:t>
            </a:r>
          </a:p>
          <a:p>
            <a:pPr lvl="0" algn="l"/>
            <a:r>
              <a:rPr lang="en-US" sz="1050" dirty="0" smtClean="0"/>
              <a:t>Office Holiday Parties Orlando</a:t>
            </a:r>
          </a:p>
          <a:p>
            <a:pPr lvl="0" algn="l"/>
            <a:r>
              <a:rPr lang="en-US" sz="1050" dirty="0" smtClean="0"/>
              <a:t>Ladies Night Out Orlando</a:t>
            </a:r>
          </a:p>
          <a:p>
            <a:pPr lvl="0" algn="l"/>
            <a:r>
              <a:rPr lang="en-US" sz="1050" dirty="0" smtClean="0"/>
              <a:t>Team Building Breakout Rooms</a:t>
            </a:r>
          </a:p>
          <a:p>
            <a:pPr algn="l"/>
            <a:endParaRPr lang="en-US" sz="1500" dirty="0">
              <a:solidFill>
                <a:srgbClr val="00B0F0"/>
              </a:solidFill>
            </a:endParaRPr>
          </a:p>
        </p:txBody>
      </p:sp>
      <p:sp>
        <p:nvSpPr>
          <p:cNvPr id="2" name="Title 1"/>
          <p:cNvSpPr>
            <a:spLocks noGrp="1"/>
          </p:cNvSpPr>
          <p:nvPr>
            <p:ph type="ctrTitle"/>
          </p:nvPr>
        </p:nvSpPr>
        <p:spPr>
          <a:xfrm>
            <a:off x="304800" y="152400"/>
            <a:ext cx="8382000" cy="3581400"/>
          </a:xfrm>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America's Escape Game</a:t>
            </a:r>
            <a:br>
              <a:rPr lang="en-US" dirty="0" smtClean="0"/>
            </a:br>
            <a:r>
              <a:rPr lang="en-US" dirty="0" smtClean="0"/>
              <a:t/>
            </a:r>
            <a:br>
              <a:rPr lang="en-US" dirty="0" smtClean="0"/>
            </a:br>
            <a:r>
              <a:rPr lang="en-US" sz="1600" dirty="0" smtClean="0"/>
              <a:t>America's Escape Game on International Drive in Orlando, FL is the #1 new scary escape game attraction in the USA, with best and challenging escape rooms. Find out Things to Do in Orlando!! America's Escape Game is a real live adventure game designed for small groups and is the newest entertainment concept challenging everyone!</a:t>
            </a:r>
            <a:br>
              <a:rPr lang="en-US" sz="1600" dirty="0" smtClean="0"/>
            </a:br>
            <a:endParaRPr lang="en-US" sz="1600" dirty="0"/>
          </a:p>
        </p:txBody>
      </p:sp>
      <p:pic>
        <p:nvPicPr>
          <p:cNvPr id="1026" name="Picture 2" descr="C:\Users\esign004\Desktop\americas-escape-game-logo.png"/>
          <p:cNvPicPr>
            <a:picLocks noChangeAspect="1" noChangeArrowheads="1"/>
          </p:cNvPicPr>
          <p:nvPr/>
        </p:nvPicPr>
        <p:blipFill>
          <a:blip r:embed="rId2"/>
          <a:srcRect/>
          <a:stretch>
            <a:fillRect/>
          </a:stretch>
        </p:blipFill>
        <p:spPr bwMode="auto">
          <a:xfrm>
            <a:off x="381000" y="304800"/>
            <a:ext cx="3981450" cy="1104900"/>
          </a:xfrm>
          <a:prstGeom prst="rect">
            <a:avLst/>
          </a:prstGeom>
          <a:ln>
            <a:noFill/>
          </a:ln>
          <a:effectLst>
            <a:outerShdw blurRad="292100" dist="139700" dir="2700000" algn="tl" rotWithShape="0">
              <a:srgbClr val="333333">
                <a:alpha val="65000"/>
              </a:srgbClr>
            </a:outerShdw>
          </a:effectLst>
        </p:spPr>
      </p:pic>
      <p:sp>
        <p:nvSpPr>
          <p:cNvPr id="5" name="Rounded Rectangle 4"/>
          <p:cNvSpPr/>
          <p:nvPr/>
        </p:nvSpPr>
        <p:spPr>
          <a:xfrm>
            <a:off x="3200400" y="5791200"/>
            <a:ext cx="5562600" cy="533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Website: - http://americasescapegame.com</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advClick="0" advTm="5000">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diamond(in)">
                                      <p:cBhvr>
                                        <p:cTn id="7" dur="2000"/>
                                        <p:tgtEl>
                                          <p:spTgt spid="1026"/>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amond(in)">
                                      <p:cBhvr>
                                        <p:cTn id="10" dur="2000"/>
                                        <p:tgtEl>
                                          <p:spTgt spid="2"/>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diamond(in)">
                                      <p:cBhvr>
                                        <p:cTn id="13" dur="2000"/>
                                        <p:tgtEl>
                                          <p:spTgt spid="3">
                                            <p:bg/>
                                          </p:spTgt>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diamond(in)">
                                      <p:cBhvr>
                                        <p:cTn id="18" dur="2000"/>
                                        <p:tgtEl>
                                          <p:spTgt spid="3">
                                            <p:txEl>
                                              <p:pRg st="1" end="1"/>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diamond(in)">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52400"/>
            <a:ext cx="7772400" cy="2057400"/>
          </a:xfrm>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4400" dirty="0" smtClean="0">
                <a:solidFill>
                  <a:srgbClr val="00B0F0"/>
                </a:solidFill>
              </a:rPr>
              <a:t>America's Escape Game</a:t>
            </a:r>
            <a:r>
              <a:rPr lang="en-US" dirty="0" smtClean="0"/>
              <a:t/>
            </a:r>
            <a:br>
              <a:rPr lang="en-US" dirty="0" smtClean="0"/>
            </a:br>
            <a:endParaRPr lang="en-US" sz="1600" dirty="0"/>
          </a:p>
        </p:txBody>
      </p:sp>
      <p:pic>
        <p:nvPicPr>
          <p:cNvPr id="1026" name="Picture 2" descr="C:\Users\esign004\Desktop\americas-escape-game-logo.png"/>
          <p:cNvPicPr>
            <a:picLocks noChangeAspect="1" noChangeArrowheads="1"/>
          </p:cNvPicPr>
          <p:nvPr/>
        </p:nvPicPr>
        <p:blipFill>
          <a:blip r:embed="rId2"/>
          <a:srcRect/>
          <a:stretch>
            <a:fillRect/>
          </a:stretch>
        </p:blipFill>
        <p:spPr bwMode="auto">
          <a:xfrm>
            <a:off x="381000" y="304800"/>
            <a:ext cx="3981450" cy="1104900"/>
          </a:xfrm>
          <a:prstGeom prst="rect">
            <a:avLst/>
          </a:prstGeom>
          <a:ln>
            <a:noFill/>
          </a:ln>
          <a:effectLst>
            <a:outerShdw blurRad="292100" dist="139700" dir="2700000" algn="tl" rotWithShape="0">
              <a:srgbClr val="333333">
                <a:alpha val="65000"/>
              </a:srgbClr>
            </a:outerShdw>
          </a:effectLst>
        </p:spPr>
      </p:pic>
      <p:sp>
        <p:nvSpPr>
          <p:cNvPr id="9" name="Round Diagonal Corner Rectangle 8"/>
          <p:cNvSpPr/>
          <p:nvPr/>
        </p:nvSpPr>
        <p:spPr>
          <a:xfrm>
            <a:off x="381000" y="2743200"/>
            <a:ext cx="7391400" cy="2819400"/>
          </a:xfrm>
          <a:prstGeom prst="round2DiagRect">
            <a:avLst/>
          </a:prstGeom>
        </p:spPr>
        <p:style>
          <a:lnRef idx="2">
            <a:schemeClr val="accent1"/>
          </a:lnRef>
          <a:fillRef idx="1">
            <a:schemeClr val="lt1"/>
          </a:fillRef>
          <a:effectRef idx="0">
            <a:schemeClr val="accent1"/>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INTERNATIONAL DRIVE • ORLANDO, </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FL</a:t>
            </a:r>
          </a:p>
          <a:p>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5122" name="Picture 2" descr="C:\Users\esign004\Desktop\download.png"/>
          <p:cNvPicPr>
            <a:picLocks noChangeAspect="1" noChangeArrowheads="1"/>
          </p:cNvPicPr>
          <p:nvPr/>
        </p:nvPicPr>
        <p:blipFill>
          <a:blip r:embed="rId3"/>
          <a:srcRect/>
          <a:stretch>
            <a:fillRect/>
          </a:stretch>
        </p:blipFill>
        <p:spPr bwMode="auto">
          <a:xfrm rot="19836114">
            <a:off x="731930" y="3442156"/>
            <a:ext cx="2042869" cy="1649019"/>
          </a:xfrm>
          <a:prstGeom prst="rect">
            <a:avLst/>
          </a:prstGeom>
          <a:noFill/>
        </p:spPr>
      </p:pic>
      <p:pic>
        <p:nvPicPr>
          <p:cNvPr id="5123" name="Picture 3" descr="C:\Users\esign004\Desktop\2144924_sm.jpg"/>
          <p:cNvPicPr>
            <a:picLocks noChangeAspect="1" noChangeArrowheads="1"/>
          </p:cNvPicPr>
          <p:nvPr/>
        </p:nvPicPr>
        <p:blipFill>
          <a:blip r:embed="rId4"/>
          <a:srcRect/>
          <a:stretch>
            <a:fillRect/>
          </a:stretch>
        </p:blipFill>
        <p:spPr bwMode="auto">
          <a:xfrm>
            <a:off x="7848600" y="1371600"/>
            <a:ext cx="952500" cy="952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Rounded Rectangle 7"/>
          <p:cNvSpPr/>
          <p:nvPr/>
        </p:nvSpPr>
        <p:spPr>
          <a:xfrm>
            <a:off x="3352800" y="5715000"/>
            <a:ext cx="5562600" cy="533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Website: - http://americasescapegame.com</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advClick="0" advTm="6000">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1026"/>
                                        </p:tgtEl>
                                        <p:attrNameLst>
                                          <p:attrName>style.opacity</p:attrName>
                                        </p:attrNameLst>
                                      </p:cBhvr>
                                      <p:to>
                                        <p:strVal val="0.5"/>
                                      </p:to>
                                    </p:set>
                                    <p:animEffect filter="image" prLst="opacity: 0.5">
                                      <p:cBhvr rctx="IE">
                                        <p:cTn id="7" dur="indefinite"/>
                                        <p:tgtEl>
                                          <p:spTgt spid="1026"/>
                                        </p:tgtEl>
                                      </p:cBhvr>
                                    </p:animEffect>
                                  </p:childTnLst>
                                </p:cTn>
                              </p:par>
                              <p:par>
                                <p:cTn id="8" presetID="9" presetClass="emph" presetSubtype="0" grpId="0" nodeType="withEffect">
                                  <p:stCondLst>
                                    <p:cond delay="0"/>
                                  </p:stCondLst>
                                  <p:childTnLst>
                                    <p:set>
                                      <p:cBhvr rctx="PPT">
                                        <p:cTn id="9" dur="indefinite"/>
                                        <p:tgtEl>
                                          <p:spTgt spid="2"/>
                                        </p:tgtEl>
                                        <p:attrNameLst>
                                          <p:attrName>style.opacity</p:attrName>
                                        </p:attrNameLst>
                                      </p:cBhvr>
                                      <p:to>
                                        <p:strVal val="0.5"/>
                                      </p:to>
                                    </p:set>
                                    <p:animEffect filter="image" prLst="opacity: 0.5">
                                      <p:cBhvr rctx="IE">
                                        <p:cTn id="10" dur="indefinite"/>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xit" presetSubtype="10" fill="hold" nodeType="clickEffect">
                                  <p:stCondLst>
                                    <p:cond delay="0"/>
                                  </p:stCondLst>
                                  <p:childTnLst>
                                    <p:animEffect transition="out" filter="randombar(horizontal)">
                                      <p:cBhvr>
                                        <p:cTn id="14" dur="500"/>
                                        <p:tgtEl>
                                          <p:spTgt spid="5123"/>
                                        </p:tgtEl>
                                      </p:cBhvr>
                                    </p:animEffect>
                                    <p:set>
                                      <p:cBhvr>
                                        <p:cTn id="15" dur="1" fill="hold">
                                          <p:stCondLst>
                                            <p:cond delay="499"/>
                                          </p:stCondLst>
                                        </p:cTn>
                                        <p:tgtEl>
                                          <p:spTgt spid="5123"/>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6" presetClass="path" presetSubtype="0" accel="50000" decel="50000" fill="hold" grpId="0" nodeType="clickEffect">
                                  <p:stCondLst>
                                    <p:cond delay="0"/>
                                  </p:stCondLst>
                                  <p:childTnLst>
                                    <p:animMotion origin="layout" path="M 0 0  C -0.014 -0.00666  -0.029 -0.01199  -0.044 -0.01199  C -0.114 -0.01199  -0.169 0.06394  -0.169 0.15586  C -0.169 0.24644  -0.114 0.32104  -0.044 0.32104  C -0.029 0.32104  -0.014 0.31704  0 0.31038  C -0.047 0.2864  -0.08 0.22646  -0.08 0.15586  C -0.08 0.08392  -0.047 0.02398  0 0  Z" pathEditMode="relative" ptsTypes="">
                                      <p:cBhvr>
                                        <p:cTn id="19" dur="2000" fill="hold"/>
                                        <p:tgtEl>
                                          <p:spTgt spid="9"/>
                                        </p:tgtEl>
                                        <p:attrNameLst>
                                          <p:attrName>ppt_x</p:attrName>
                                          <p:attrName>ppt_y</p:attrName>
                                        </p:attrNameLst>
                                      </p:cBhvr>
                                    </p:animMotion>
                                  </p:childTnLst>
                                </p:cTn>
                              </p:par>
                            </p:childTnLst>
                          </p:cTn>
                        </p:par>
                      </p:childTnLst>
                    </p:cTn>
                  </p:par>
                  <p:par>
                    <p:cTn id="20" fill="hold">
                      <p:stCondLst>
                        <p:cond delay="indefinite"/>
                      </p:stCondLst>
                      <p:childTnLst>
                        <p:par>
                          <p:cTn id="21" fill="hold">
                            <p:stCondLst>
                              <p:cond delay="0"/>
                            </p:stCondLst>
                            <p:childTnLst>
                              <p:par>
                                <p:cTn id="22" presetID="26" presetClass="emph" presetSubtype="0" fill="hold" nodeType="clickEffect">
                                  <p:stCondLst>
                                    <p:cond delay="0"/>
                                  </p:stCondLst>
                                  <p:childTnLst>
                                    <p:animEffect transition="out" filter="fade">
                                      <p:cBhvr>
                                        <p:cTn id="23" dur="500" tmFilter="0, 0; .2, .5; .8, .5; 1, 0"/>
                                        <p:tgtEl>
                                          <p:spTgt spid="5122"/>
                                        </p:tgtEl>
                                      </p:cBhvr>
                                    </p:animEffect>
                                    <p:animScale>
                                      <p:cBhvr>
                                        <p:cTn id="24" dur="250" autoRev="1" fill="hold"/>
                                        <p:tgtEl>
                                          <p:spTgt spid="5122"/>
                                        </p:tgtEl>
                                      </p:cBhvr>
                                      <p:by x="105000" y="105000"/>
                                    </p:animScale>
                                  </p:childTnLst>
                                </p:cTn>
                              </p:par>
                              <p:par>
                                <p:cTn id="25" presetID="8" presetClass="entr" presetSubtype="16"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diamond(in)">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810000"/>
            <a:ext cx="6400800" cy="1752600"/>
          </a:xfrm>
        </p:spPr>
        <p:style>
          <a:lnRef idx="2">
            <a:schemeClr val="accent1"/>
          </a:lnRef>
          <a:fillRef idx="1">
            <a:schemeClr val="lt1"/>
          </a:fillRef>
          <a:effectRef idx="0">
            <a:schemeClr val="accent1"/>
          </a:effectRef>
          <a:fontRef idx="minor">
            <a:schemeClr val="dk1"/>
          </a:fontRef>
        </p:style>
        <p:txBody>
          <a:bodyPr>
            <a:normAutofit fontScale="85000" lnSpcReduction="20000"/>
          </a:bodyPr>
          <a:lstStyle/>
          <a:p>
            <a:pPr algn="l"/>
            <a:endParaRPr lang="en-US" dirty="0" smtClean="0">
              <a:solidFill>
                <a:srgbClr val="00B0F0"/>
              </a:solidFill>
            </a:endParaRPr>
          </a:p>
          <a:p>
            <a:pPr algn="l"/>
            <a:r>
              <a:rPr lang="en-US" sz="2600" dirty="0" smtClean="0">
                <a:solidFill>
                  <a:srgbClr val="00B0F0"/>
                </a:solidFill>
              </a:rPr>
              <a:t>We Are provide :- </a:t>
            </a:r>
          </a:p>
          <a:p>
            <a:pPr lvl="0" algn="l"/>
            <a:endParaRPr lang="en-US" sz="1400" dirty="0" smtClean="0"/>
          </a:p>
          <a:p>
            <a:pPr lvl="0" algn="l"/>
            <a:r>
              <a:rPr lang="en-US" sz="1400" dirty="0" smtClean="0"/>
              <a:t>Escape Room Discounts</a:t>
            </a:r>
          </a:p>
          <a:p>
            <a:pPr lvl="0" algn="l"/>
            <a:r>
              <a:rPr lang="en-US" sz="1400" dirty="0" smtClean="0"/>
              <a:t>Escape Room Designs</a:t>
            </a:r>
          </a:p>
          <a:p>
            <a:pPr lvl="0" algn="l"/>
            <a:r>
              <a:rPr lang="en-US" sz="1400" dirty="0" smtClean="0"/>
              <a:t>Office Holiday Parties Orlando</a:t>
            </a:r>
          </a:p>
          <a:p>
            <a:pPr lvl="0" algn="l"/>
            <a:r>
              <a:rPr lang="en-US" sz="1400" dirty="0" smtClean="0"/>
              <a:t>Ladies Night Out Orlando</a:t>
            </a:r>
          </a:p>
          <a:p>
            <a:pPr lvl="0" algn="l"/>
            <a:r>
              <a:rPr lang="en-US" sz="1400" dirty="0" smtClean="0"/>
              <a:t>Team Building Breakout Rooms</a:t>
            </a:r>
          </a:p>
          <a:p>
            <a:pPr algn="l"/>
            <a:endParaRPr lang="en-US" sz="1500" dirty="0">
              <a:solidFill>
                <a:srgbClr val="00B0F0"/>
              </a:solidFill>
            </a:endParaRPr>
          </a:p>
        </p:txBody>
      </p:sp>
      <p:sp>
        <p:nvSpPr>
          <p:cNvPr id="2" name="Title 1"/>
          <p:cNvSpPr>
            <a:spLocks noGrp="1"/>
          </p:cNvSpPr>
          <p:nvPr>
            <p:ph type="ctrTitle"/>
          </p:nvPr>
        </p:nvSpPr>
        <p:spPr>
          <a:xfrm>
            <a:off x="304800" y="152400"/>
            <a:ext cx="8382000" cy="3581400"/>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4400" dirty="0" smtClean="0">
                <a:solidFill>
                  <a:srgbClr val="00B0F0"/>
                </a:solidFill>
              </a:rPr>
              <a:t/>
            </a:r>
            <a:br>
              <a:rPr lang="en-US" sz="4400" dirty="0" smtClean="0">
                <a:solidFill>
                  <a:srgbClr val="00B0F0"/>
                </a:solidFill>
              </a:rPr>
            </a:br>
            <a:r>
              <a:rPr lang="en-US" sz="4400" dirty="0" smtClean="0">
                <a:solidFill>
                  <a:srgbClr val="00B0F0"/>
                </a:solidFill>
              </a:rPr>
              <a:t>• </a:t>
            </a:r>
            <a:r>
              <a:rPr lang="en-US" sz="4400" dirty="0" smtClean="0">
                <a:solidFill>
                  <a:srgbClr val="00B0F0"/>
                </a:solidFill>
                <a:hlinkClick r:id="rId2"/>
              </a:rPr>
              <a:t>Build A Breakout Room</a:t>
            </a:r>
            <a:r>
              <a:rPr lang="en-US" sz="4400" dirty="0" smtClean="0">
                <a:solidFill>
                  <a:srgbClr val="00B0F0"/>
                </a:solidFill>
              </a:rPr>
              <a:t> </a:t>
            </a:r>
            <a:r>
              <a:rPr lang="en-US" dirty="0" smtClean="0"/>
              <a:t/>
            </a:r>
            <a:br>
              <a:rPr lang="en-US" dirty="0" smtClean="0"/>
            </a:br>
            <a:r>
              <a:rPr lang="en-US" dirty="0" smtClean="0"/>
              <a:t/>
            </a:r>
            <a:br>
              <a:rPr lang="en-US" dirty="0" smtClean="0"/>
            </a:br>
            <a:r>
              <a:rPr lang="en-US" sz="1600" dirty="0" smtClean="0"/>
              <a:t> Build a team building breakout rooms and escape games rooms design for your groups of 4 -10 at America's Escape Game on International Drive, Orlando. Check out the best escape room reviews and ratings here! America's Escape Game is a real live adventure game designed for small groups and is the newest entertainment concept challenging everyone!</a:t>
            </a:r>
            <a:endParaRPr lang="en-US" sz="1600" dirty="0"/>
          </a:p>
        </p:txBody>
      </p:sp>
      <p:pic>
        <p:nvPicPr>
          <p:cNvPr id="1026" name="Picture 2" descr="C:\Users\esign004\Desktop\americas-escape-game-logo.png"/>
          <p:cNvPicPr>
            <a:picLocks noChangeAspect="1" noChangeArrowheads="1"/>
          </p:cNvPicPr>
          <p:nvPr/>
        </p:nvPicPr>
        <p:blipFill>
          <a:blip r:embed="rId3"/>
          <a:srcRect/>
          <a:stretch>
            <a:fillRect/>
          </a:stretch>
        </p:blipFill>
        <p:spPr bwMode="auto">
          <a:xfrm>
            <a:off x="381000" y="304800"/>
            <a:ext cx="3981450" cy="1104900"/>
          </a:xfrm>
          <a:prstGeom prst="rect">
            <a:avLst/>
          </a:prstGeom>
          <a:ln>
            <a:noFill/>
          </a:ln>
          <a:effectLst>
            <a:outerShdw blurRad="292100" dist="139700" dir="2700000" algn="tl" rotWithShape="0">
              <a:srgbClr val="333333">
                <a:alpha val="65000"/>
              </a:srgbClr>
            </a:outerShdw>
          </a:effectLst>
        </p:spPr>
      </p:pic>
      <p:sp>
        <p:nvSpPr>
          <p:cNvPr id="6" name="Rounded Rectangle 5"/>
          <p:cNvSpPr/>
          <p:nvPr/>
        </p:nvSpPr>
        <p:spPr>
          <a:xfrm>
            <a:off x="3352800" y="5715000"/>
            <a:ext cx="5562600" cy="533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Website: - http://americasescapegame.com</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advClick="0" advTm="5000">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026"/>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2"/>
                                        </p:tgtEl>
                                        <p:attrNameLst>
                                          <p:attrName>r</p:attrName>
                                        </p:attrNameLst>
                                      </p:cBhvr>
                                    </p:animRot>
                                  </p:childTnLst>
                                </p:cTn>
                              </p:par>
                              <p:par>
                                <p:cTn id="9" presetID="8" presetClass="entr" presetSubtype="16"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amond(in)">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810000"/>
            <a:ext cx="6400800" cy="1752600"/>
          </a:xfrm>
        </p:spPr>
        <p:style>
          <a:lnRef idx="2">
            <a:schemeClr val="accent1"/>
          </a:lnRef>
          <a:fillRef idx="1">
            <a:schemeClr val="lt1"/>
          </a:fillRef>
          <a:effectRef idx="0">
            <a:schemeClr val="accent1"/>
          </a:effectRef>
          <a:fontRef idx="minor">
            <a:schemeClr val="dk1"/>
          </a:fontRef>
        </p:style>
        <p:txBody>
          <a:bodyPr>
            <a:normAutofit lnSpcReduction="10000"/>
          </a:bodyPr>
          <a:lstStyle/>
          <a:p>
            <a:pPr algn="l"/>
            <a:endParaRPr lang="en-US" dirty="0" smtClean="0">
              <a:solidFill>
                <a:srgbClr val="00B0F0"/>
              </a:solidFill>
            </a:endParaRPr>
          </a:p>
          <a:p>
            <a:pPr algn="l"/>
            <a:r>
              <a:rPr lang="en-US" sz="2600" dirty="0" smtClean="0">
                <a:solidFill>
                  <a:srgbClr val="00B0F0"/>
                </a:solidFill>
              </a:rPr>
              <a:t>We Are provide :- </a:t>
            </a:r>
          </a:p>
          <a:p>
            <a:pPr lvl="0" algn="l"/>
            <a:r>
              <a:rPr lang="en-US" sz="1400" dirty="0" smtClean="0"/>
              <a:t>Escape Room Designs</a:t>
            </a:r>
          </a:p>
          <a:p>
            <a:pPr lvl="0" algn="l"/>
            <a:r>
              <a:rPr lang="en-US" sz="1400" dirty="0" smtClean="0"/>
              <a:t>Office Holiday Parties Orlando</a:t>
            </a:r>
          </a:p>
          <a:p>
            <a:pPr lvl="0" algn="l"/>
            <a:r>
              <a:rPr lang="en-US" sz="1400" dirty="0" smtClean="0"/>
              <a:t>Ladies Night Out Orlando</a:t>
            </a:r>
          </a:p>
          <a:p>
            <a:pPr lvl="0" algn="l"/>
            <a:r>
              <a:rPr lang="en-US" sz="1400" dirty="0" smtClean="0"/>
              <a:t>Team Building Breakout Rooms</a:t>
            </a:r>
          </a:p>
          <a:p>
            <a:pPr algn="l"/>
            <a:endParaRPr lang="en-US" sz="1500" dirty="0">
              <a:solidFill>
                <a:srgbClr val="00B0F0"/>
              </a:solidFill>
            </a:endParaRPr>
          </a:p>
        </p:txBody>
      </p:sp>
      <p:sp>
        <p:nvSpPr>
          <p:cNvPr id="2" name="Title 1"/>
          <p:cNvSpPr>
            <a:spLocks noGrp="1"/>
          </p:cNvSpPr>
          <p:nvPr>
            <p:ph type="ctrTitle"/>
          </p:nvPr>
        </p:nvSpPr>
        <p:spPr>
          <a:xfrm>
            <a:off x="304800" y="152400"/>
            <a:ext cx="8382000" cy="3581400"/>
          </a:xfrm>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4400" dirty="0" smtClean="0">
                <a:solidFill>
                  <a:srgbClr val="00B0F0"/>
                </a:solidFill>
              </a:rPr>
              <a:t/>
            </a:r>
            <a:br>
              <a:rPr lang="en-US" sz="4400" dirty="0" smtClean="0">
                <a:solidFill>
                  <a:srgbClr val="00B0F0"/>
                </a:solidFill>
              </a:rPr>
            </a:br>
            <a:r>
              <a:rPr lang="en-US" sz="4400" dirty="0" smtClean="0">
                <a:solidFill>
                  <a:srgbClr val="00B0F0"/>
                </a:solidFill>
              </a:rPr>
              <a:t>• </a:t>
            </a:r>
            <a:r>
              <a:rPr lang="en-US" sz="4400" dirty="0" smtClean="0">
                <a:solidFill>
                  <a:srgbClr val="00B0F0"/>
                </a:solidFill>
                <a:hlinkClick r:id="rId2"/>
              </a:rPr>
              <a:t>Escape Room Discounts</a:t>
            </a:r>
            <a:r>
              <a:rPr lang="en-US" dirty="0" smtClean="0"/>
              <a:t/>
            </a:r>
            <a:br>
              <a:rPr lang="en-US" dirty="0" smtClean="0"/>
            </a:br>
            <a:r>
              <a:rPr lang="en-US" dirty="0" smtClean="0"/>
              <a:t/>
            </a:r>
            <a:br>
              <a:rPr lang="en-US" dirty="0" smtClean="0"/>
            </a:br>
            <a:r>
              <a:rPr lang="en-US" sz="1600" dirty="0" smtClean="0"/>
              <a:t>Check out our challenging and incredibly detailed escape rooms games &amp; franchise for your groups of 4 -10 at America's Escape Game on International Drive, Orlando. America's Escape Game is a real live adventure game designed for small groups and is the newest entertainment concept challenging everyone!</a:t>
            </a:r>
            <a:endParaRPr lang="en-US" sz="1600" dirty="0"/>
          </a:p>
        </p:txBody>
      </p:sp>
      <p:pic>
        <p:nvPicPr>
          <p:cNvPr id="1026" name="Picture 2" descr="C:\Users\esign004\Desktop\americas-escape-game-logo.png"/>
          <p:cNvPicPr>
            <a:picLocks noChangeAspect="1" noChangeArrowheads="1"/>
          </p:cNvPicPr>
          <p:nvPr/>
        </p:nvPicPr>
        <p:blipFill>
          <a:blip r:embed="rId3"/>
          <a:srcRect/>
          <a:stretch>
            <a:fillRect/>
          </a:stretch>
        </p:blipFill>
        <p:spPr bwMode="auto">
          <a:xfrm>
            <a:off x="381000" y="304800"/>
            <a:ext cx="3981450" cy="1104900"/>
          </a:xfrm>
          <a:prstGeom prst="rect">
            <a:avLst/>
          </a:prstGeom>
          <a:ln>
            <a:noFill/>
          </a:ln>
          <a:effectLst>
            <a:outerShdw blurRad="292100" dist="139700" dir="2700000" algn="tl" rotWithShape="0">
              <a:srgbClr val="333333">
                <a:alpha val="65000"/>
              </a:srgbClr>
            </a:outerShdw>
          </a:effectLst>
        </p:spPr>
      </p:pic>
      <p:sp>
        <p:nvSpPr>
          <p:cNvPr id="6" name="Rounded Rectangle 5"/>
          <p:cNvSpPr/>
          <p:nvPr/>
        </p:nvSpPr>
        <p:spPr>
          <a:xfrm>
            <a:off x="3352800" y="5715000"/>
            <a:ext cx="5562600" cy="533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Website: - http://americasescapegame.com</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advClick="0" advTm="5000">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diamond(in)">
                                      <p:cBhvr>
                                        <p:cTn id="7" dur="2000"/>
                                        <p:tgtEl>
                                          <p:spTgt spid="1026"/>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amond(in)">
                                      <p:cBhvr>
                                        <p:cTn id="10" dur="2000"/>
                                        <p:tgtEl>
                                          <p:spTgt spid="2"/>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diamond(in)">
                                      <p:cBhvr>
                                        <p:cTn id="13" dur="2000"/>
                                        <p:tgtEl>
                                          <p:spTgt spid="3">
                                            <p:bg/>
                                          </p:spTgt>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diamond(in)">
                                      <p:cBhvr>
                                        <p:cTn id="18" dur="2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diamond(in)">
                                      <p:cBhvr>
                                        <p:cTn id="23" dur="2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diamond(in)">
                                      <p:cBhvr>
                                        <p:cTn id="28" dur="20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diamond(in)">
                                      <p:cBhvr>
                                        <p:cTn id="33" dur="20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8" presetClass="entr" presetSubtype="16" fill="hold" grpId="0"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diamond(in)">
                                      <p:cBhvr>
                                        <p:cTn id="38" dur="2000"/>
                                        <p:tgtEl>
                                          <p:spTgt spid="3">
                                            <p:txEl>
                                              <p:pRg st="5" end="5"/>
                                            </p:txEl>
                                          </p:spTgt>
                                        </p:tgtEl>
                                      </p:cBhvr>
                                    </p:animEffect>
                                  </p:childTnLst>
                                </p:cTn>
                              </p:par>
                              <p:par>
                                <p:cTn id="39" presetID="8" presetClass="entr" presetSubtype="16" fill="hold"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diamond(in)">
                                      <p:cBhvr>
                                        <p:cTn id="4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810000"/>
            <a:ext cx="6400800" cy="1752600"/>
          </a:xfrm>
        </p:spPr>
        <p:style>
          <a:lnRef idx="2">
            <a:schemeClr val="accent6"/>
          </a:lnRef>
          <a:fillRef idx="1">
            <a:schemeClr val="lt1"/>
          </a:fillRef>
          <a:effectRef idx="0">
            <a:schemeClr val="accent6"/>
          </a:effectRef>
          <a:fontRef idx="minor">
            <a:schemeClr val="dk1"/>
          </a:fontRef>
        </p:style>
        <p:txBody>
          <a:bodyPr>
            <a:normAutofit/>
          </a:bodyPr>
          <a:lstStyle/>
          <a:p>
            <a:pPr algn="l"/>
            <a:endParaRPr lang="en-US" dirty="0" smtClean="0">
              <a:solidFill>
                <a:srgbClr val="00B0F0"/>
              </a:solidFill>
            </a:endParaRPr>
          </a:p>
          <a:p>
            <a:pPr algn="l"/>
            <a:r>
              <a:rPr lang="en-US" sz="2600" dirty="0" smtClean="0">
                <a:solidFill>
                  <a:srgbClr val="00B0F0"/>
                </a:solidFill>
              </a:rPr>
              <a:t>We Are provide :- </a:t>
            </a:r>
          </a:p>
          <a:p>
            <a:pPr lvl="0" algn="l"/>
            <a:r>
              <a:rPr lang="en-US" sz="1400" dirty="0" smtClean="0"/>
              <a:t>Office Holiday Parties Orlando</a:t>
            </a:r>
          </a:p>
          <a:p>
            <a:pPr lvl="0" algn="l"/>
            <a:r>
              <a:rPr lang="en-US" sz="1400" dirty="0" smtClean="0"/>
              <a:t>Ladies Night Out Orlando</a:t>
            </a:r>
          </a:p>
          <a:p>
            <a:pPr lvl="0" algn="l"/>
            <a:r>
              <a:rPr lang="en-US" sz="1400" dirty="0" smtClean="0"/>
              <a:t>Team Building Breakout Rooms</a:t>
            </a:r>
          </a:p>
          <a:p>
            <a:pPr algn="l"/>
            <a:endParaRPr lang="en-US" sz="1500" dirty="0">
              <a:solidFill>
                <a:srgbClr val="00B0F0"/>
              </a:solidFill>
            </a:endParaRPr>
          </a:p>
        </p:txBody>
      </p:sp>
      <p:sp>
        <p:nvSpPr>
          <p:cNvPr id="2" name="Title 1"/>
          <p:cNvSpPr>
            <a:spLocks noGrp="1"/>
          </p:cNvSpPr>
          <p:nvPr>
            <p:ph type="ctrTitle"/>
          </p:nvPr>
        </p:nvSpPr>
        <p:spPr>
          <a:xfrm>
            <a:off x="304800" y="152400"/>
            <a:ext cx="8382000" cy="3581400"/>
          </a:xfrm>
        </p:spPr>
        <p:style>
          <a:lnRef idx="2">
            <a:schemeClr val="accent2"/>
          </a:lnRef>
          <a:fillRef idx="1">
            <a:schemeClr val="lt1"/>
          </a:fillRef>
          <a:effectRef idx="0">
            <a:schemeClr val="accent2"/>
          </a:effectRef>
          <a:fontRef idx="minor">
            <a:schemeClr val="dk1"/>
          </a:fontRef>
        </p:style>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4400" dirty="0" smtClean="0">
                <a:solidFill>
                  <a:srgbClr val="00B0F0"/>
                </a:solidFill>
              </a:rPr>
              <a:t/>
            </a:r>
            <a:br>
              <a:rPr lang="en-US" sz="4400" dirty="0" smtClean="0">
                <a:solidFill>
                  <a:srgbClr val="00B0F0"/>
                </a:solidFill>
              </a:rPr>
            </a:br>
            <a:r>
              <a:rPr lang="en-US" sz="4400" dirty="0" smtClean="0">
                <a:solidFill>
                  <a:srgbClr val="00B0F0"/>
                </a:solidFill>
              </a:rPr>
              <a:t> • </a:t>
            </a:r>
            <a:r>
              <a:rPr lang="en-US" sz="4400" dirty="0" smtClean="0">
                <a:solidFill>
                  <a:srgbClr val="00B0F0"/>
                </a:solidFill>
                <a:hlinkClick r:id="rId2"/>
              </a:rPr>
              <a:t>Escape Room Designs </a:t>
            </a:r>
            <a:r>
              <a:rPr lang="en-US" dirty="0" smtClean="0"/>
              <a:t/>
            </a:r>
            <a:br>
              <a:rPr lang="en-US" dirty="0" smtClean="0"/>
            </a:br>
            <a:r>
              <a:rPr lang="en-US" dirty="0" smtClean="0"/>
              <a:t/>
            </a:r>
            <a:br>
              <a:rPr lang="en-US" dirty="0" smtClean="0"/>
            </a:br>
            <a:r>
              <a:rPr lang="en-US" sz="1600" dirty="0" smtClean="0"/>
              <a:t> Build an Escape Room for your groups of 4 -10 at America's Escape Game on International Drive, Orlando. Check out the best escape room reviews and ratings here! America's Escape Game is a real live adventure game designed for small groups and is the newest entertainment concept challenging everyone!</a:t>
            </a:r>
            <a:endParaRPr lang="en-US" sz="1600" dirty="0"/>
          </a:p>
        </p:txBody>
      </p:sp>
      <p:pic>
        <p:nvPicPr>
          <p:cNvPr id="1026" name="Picture 2" descr="C:\Users\esign004\Desktop\americas-escape-game-logo.png"/>
          <p:cNvPicPr>
            <a:picLocks noChangeAspect="1" noChangeArrowheads="1"/>
          </p:cNvPicPr>
          <p:nvPr/>
        </p:nvPicPr>
        <p:blipFill>
          <a:blip r:embed="rId3"/>
          <a:srcRect/>
          <a:stretch>
            <a:fillRect/>
          </a:stretch>
        </p:blipFill>
        <p:spPr bwMode="auto">
          <a:xfrm>
            <a:off x="381000" y="304800"/>
            <a:ext cx="3981450" cy="1104900"/>
          </a:xfrm>
          <a:prstGeom prst="rect">
            <a:avLst/>
          </a:prstGeom>
          <a:ln>
            <a:noFill/>
          </a:ln>
          <a:effectLst>
            <a:outerShdw blurRad="292100" dist="139700" dir="2700000" algn="tl" rotWithShape="0">
              <a:srgbClr val="333333">
                <a:alpha val="65000"/>
              </a:srgbClr>
            </a:outerShdw>
          </a:effectLst>
        </p:spPr>
      </p:pic>
      <p:sp>
        <p:nvSpPr>
          <p:cNvPr id="6" name="Rounded Rectangle 5"/>
          <p:cNvSpPr/>
          <p:nvPr/>
        </p:nvSpPr>
        <p:spPr>
          <a:xfrm>
            <a:off x="3352800" y="5715000"/>
            <a:ext cx="5562600" cy="533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Website: - http://americasescapegame.com</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advTm="5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heckerboard(across)">
                                      <p:cBhvr>
                                        <p:cTn id="7" dur="500"/>
                                        <p:tgtEl>
                                          <p:spTgt spid="1026"/>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heckerboard(across)">
                                      <p:cBhvr>
                                        <p:cTn id="10" dur="500"/>
                                        <p:tgtEl>
                                          <p:spTgt spid="2"/>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checkerboard(across)">
                                      <p:cBhvr>
                                        <p:cTn id="13" dur="500"/>
                                        <p:tgtEl>
                                          <p:spTgt spid="3">
                                            <p:bg/>
                                          </p:spTgt>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checkerboard(across)">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checkerboard(across)">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checkerboard(across)">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checkerboard(across)">
                                      <p:cBhvr>
                                        <p:cTn id="33" dur="500"/>
                                        <p:tgtEl>
                                          <p:spTgt spid="3">
                                            <p:txEl>
                                              <p:pRg st="4" end="4"/>
                                            </p:txEl>
                                          </p:spTgt>
                                        </p:tgtEl>
                                      </p:cBhvr>
                                    </p:animEffect>
                                  </p:childTnLst>
                                </p:cTn>
                              </p:par>
                              <p:par>
                                <p:cTn id="34" presetID="8" presetClass="entr" presetSubtype="16" fill="hold"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diamond(in)">
                                      <p:cBhvr>
                                        <p:cTn id="3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810000"/>
            <a:ext cx="6400800" cy="1752600"/>
          </a:xfrm>
        </p:spPr>
        <p:style>
          <a:lnRef idx="2">
            <a:schemeClr val="accent6"/>
          </a:lnRef>
          <a:fillRef idx="1">
            <a:schemeClr val="lt1"/>
          </a:fillRef>
          <a:effectRef idx="0">
            <a:schemeClr val="accent6"/>
          </a:effectRef>
          <a:fontRef idx="minor">
            <a:schemeClr val="dk1"/>
          </a:fontRef>
        </p:style>
        <p:txBody>
          <a:bodyPr>
            <a:normAutofit/>
          </a:bodyPr>
          <a:lstStyle/>
          <a:p>
            <a:pPr algn="l"/>
            <a:endParaRPr lang="en-US" dirty="0" smtClean="0">
              <a:solidFill>
                <a:srgbClr val="00B0F0"/>
              </a:solidFill>
            </a:endParaRPr>
          </a:p>
          <a:p>
            <a:pPr algn="l"/>
            <a:r>
              <a:rPr lang="en-US" sz="2600" dirty="0" smtClean="0">
                <a:solidFill>
                  <a:srgbClr val="00B0F0"/>
                </a:solidFill>
              </a:rPr>
              <a:t>We Are provide :- </a:t>
            </a:r>
          </a:p>
          <a:p>
            <a:pPr lvl="0" algn="l"/>
            <a:r>
              <a:rPr lang="en-US" sz="1400" dirty="0" smtClean="0"/>
              <a:t>Ladies Night Out Orlando</a:t>
            </a:r>
          </a:p>
          <a:p>
            <a:pPr lvl="0" algn="l"/>
            <a:r>
              <a:rPr lang="en-US" sz="1400" dirty="0" smtClean="0"/>
              <a:t>Team Building Breakout Rooms</a:t>
            </a:r>
          </a:p>
          <a:p>
            <a:pPr algn="l"/>
            <a:endParaRPr lang="en-US" sz="1500" dirty="0">
              <a:solidFill>
                <a:srgbClr val="00B0F0"/>
              </a:solidFill>
            </a:endParaRPr>
          </a:p>
        </p:txBody>
      </p:sp>
      <p:sp>
        <p:nvSpPr>
          <p:cNvPr id="2" name="Title 1"/>
          <p:cNvSpPr>
            <a:spLocks noGrp="1"/>
          </p:cNvSpPr>
          <p:nvPr>
            <p:ph type="ctrTitle"/>
          </p:nvPr>
        </p:nvSpPr>
        <p:spPr>
          <a:xfrm>
            <a:off x="304800" y="152400"/>
            <a:ext cx="8382000" cy="3581400"/>
          </a:xfrm>
        </p:spPr>
        <p:style>
          <a:lnRef idx="2">
            <a:schemeClr val="accent2"/>
          </a:lnRef>
          <a:fillRef idx="1">
            <a:schemeClr val="lt1"/>
          </a:fillRef>
          <a:effectRef idx="0">
            <a:schemeClr val="accent2"/>
          </a:effectRef>
          <a:fontRef idx="minor">
            <a:schemeClr val="dk1"/>
          </a:fontRef>
        </p:style>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4400" dirty="0" smtClean="0">
                <a:solidFill>
                  <a:srgbClr val="00B0F0"/>
                </a:solidFill>
              </a:rPr>
              <a:t> • </a:t>
            </a:r>
            <a:r>
              <a:rPr lang="en-US" sz="4400" dirty="0" smtClean="0">
                <a:solidFill>
                  <a:srgbClr val="00B0F0"/>
                </a:solidFill>
                <a:hlinkClick r:id="rId2"/>
              </a:rPr>
              <a:t>Office Holiday Parties Orlando</a:t>
            </a:r>
            <a:r>
              <a:rPr lang="en-US" sz="4400" dirty="0" smtClean="0">
                <a:solidFill>
                  <a:srgbClr val="00B0F0"/>
                </a:solidFill>
              </a:rPr>
              <a:t> </a:t>
            </a:r>
            <a:r>
              <a:rPr lang="en-US" dirty="0" smtClean="0"/>
              <a:t/>
            </a:r>
            <a:br>
              <a:rPr lang="en-US" dirty="0" smtClean="0"/>
            </a:br>
            <a:r>
              <a:rPr lang="en-US" dirty="0" smtClean="0"/>
              <a:t/>
            </a:r>
            <a:br>
              <a:rPr lang="en-US" dirty="0" smtClean="0"/>
            </a:br>
            <a:r>
              <a:rPr lang="en-US" sz="1600" dirty="0" smtClean="0"/>
              <a:t> Have you Christmas parties at America's Escape Game on International Drive, Orlando. Fully catered with excellent food, drinks and your own escape elf. America's Escape Game is a real live adventure game designed for small groups and is the newest entertainment concept challenging everyone!</a:t>
            </a:r>
            <a:endParaRPr lang="en-US" sz="1600" dirty="0"/>
          </a:p>
        </p:txBody>
      </p:sp>
      <p:pic>
        <p:nvPicPr>
          <p:cNvPr id="1026" name="Picture 2" descr="C:\Users\esign004\Desktop\americas-escape-game-logo.png"/>
          <p:cNvPicPr>
            <a:picLocks noChangeAspect="1" noChangeArrowheads="1"/>
          </p:cNvPicPr>
          <p:nvPr/>
        </p:nvPicPr>
        <p:blipFill>
          <a:blip r:embed="rId3"/>
          <a:srcRect/>
          <a:stretch>
            <a:fillRect/>
          </a:stretch>
        </p:blipFill>
        <p:spPr bwMode="auto">
          <a:xfrm>
            <a:off x="381000" y="304800"/>
            <a:ext cx="3981450" cy="1104900"/>
          </a:xfrm>
          <a:prstGeom prst="rect">
            <a:avLst/>
          </a:prstGeom>
          <a:ln>
            <a:noFill/>
          </a:ln>
          <a:effectLst>
            <a:outerShdw blurRad="292100" dist="139700" dir="2700000" algn="tl" rotWithShape="0">
              <a:srgbClr val="333333">
                <a:alpha val="65000"/>
              </a:srgbClr>
            </a:outerShdw>
          </a:effectLst>
        </p:spPr>
      </p:pic>
      <p:sp>
        <p:nvSpPr>
          <p:cNvPr id="6" name="Rounded Rectangle 5"/>
          <p:cNvSpPr/>
          <p:nvPr/>
        </p:nvSpPr>
        <p:spPr>
          <a:xfrm>
            <a:off x="3352800" y="5715000"/>
            <a:ext cx="5562600" cy="533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Website: - http://americasescapegame.com</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advClick="0" advTm="3000">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52400"/>
            <a:ext cx="8382000" cy="3581400"/>
          </a:xfrm>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4400" dirty="0" smtClean="0">
                <a:solidFill>
                  <a:srgbClr val="00B0F0"/>
                </a:solidFill>
              </a:rPr>
              <a:t> • </a:t>
            </a:r>
            <a:r>
              <a:rPr lang="en-US" sz="4400" dirty="0" smtClean="0">
                <a:solidFill>
                  <a:srgbClr val="00B0F0"/>
                </a:solidFill>
                <a:hlinkClick r:id="rId2"/>
              </a:rPr>
              <a:t>Ladies Night Out Orlando</a:t>
            </a:r>
            <a:r>
              <a:rPr lang="en-US" sz="4400" dirty="0" smtClean="0">
                <a:solidFill>
                  <a:srgbClr val="00B0F0"/>
                </a:solidFill>
              </a:rPr>
              <a:t/>
            </a:r>
            <a:br>
              <a:rPr lang="en-US" sz="4400" dirty="0" smtClean="0">
                <a:solidFill>
                  <a:srgbClr val="00B0F0"/>
                </a:solidFill>
              </a:rPr>
            </a:br>
            <a:r>
              <a:rPr lang="en-US" sz="4400" dirty="0" smtClean="0">
                <a:solidFill>
                  <a:srgbClr val="00B0F0"/>
                </a:solidFill>
              </a:rPr>
              <a:t> </a:t>
            </a:r>
            <a:r>
              <a:rPr lang="en-US" dirty="0" smtClean="0"/>
              <a:t/>
            </a:r>
            <a:br>
              <a:rPr lang="en-US" dirty="0" smtClean="0"/>
            </a:br>
            <a:r>
              <a:rPr lang="en-US" dirty="0" smtClean="0"/>
              <a:t/>
            </a:r>
            <a:br>
              <a:rPr lang="en-US" dirty="0" smtClean="0"/>
            </a:br>
            <a:r>
              <a:rPr lang="en-US" sz="1600" dirty="0" smtClean="0"/>
              <a:t> Before you head ladies night out or other event in Orlando, come to America's Escape Game and see if you and your friends can escape. America's Escape Game is a real live adventure game designed for small groups and is the newest entertainment concept challenging everyone!</a:t>
            </a:r>
            <a:endParaRPr lang="en-US" sz="1600" dirty="0"/>
          </a:p>
        </p:txBody>
      </p:sp>
      <p:pic>
        <p:nvPicPr>
          <p:cNvPr id="1026" name="Picture 2" descr="C:\Users\esign004\Desktop\americas-escape-game-logo.png"/>
          <p:cNvPicPr>
            <a:picLocks noChangeAspect="1" noChangeArrowheads="1"/>
          </p:cNvPicPr>
          <p:nvPr/>
        </p:nvPicPr>
        <p:blipFill>
          <a:blip r:embed="rId3"/>
          <a:srcRect/>
          <a:stretch>
            <a:fillRect/>
          </a:stretch>
        </p:blipFill>
        <p:spPr bwMode="auto">
          <a:xfrm>
            <a:off x="381000" y="304800"/>
            <a:ext cx="3981450" cy="1104900"/>
          </a:xfrm>
          <a:prstGeom prst="rect">
            <a:avLst/>
          </a:prstGeom>
          <a:ln>
            <a:noFill/>
          </a:ln>
          <a:effectLst>
            <a:outerShdw blurRad="292100" dist="139700" dir="2700000" algn="tl" rotWithShape="0">
              <a:srgbClr val="333333">
                <a:alpha val="65000"/>
              </a:srgbClr>
            </a:outerShdw>
          </a:effectLst>
        </p:spPr>
      </p:pic>
      <p:pic>
        <p:nvPicPr>
          <p:cNvPr id="2050" name="Picture 2" descr="C:\Users\esign004\Desktop\images (3).jpg"/>
          <p:cNvPicPr>
            <a:picLocks noChangeAspect="1" noChangeArrowheads="1"/>
          </p:cNvPicPr>
          <p:nvPr/>
        </p:nvPicPr>
        <p:blipFill>
          <a:blip r:embed="rId4"/>
          <a:srcRect/>
          <a:stretch>
            <a:fillRect/>
          </a:stretch>
        </p:blipFill>
        <p:spPr bwMode="auto">
          <a:xfrm>
            <a:off x="533400" y="4038600"/>
            <a:ext cx="2952750" cy="1552575"/>
          </a:xfrm>
          <a:prstGeom prst="rect">
            <a:avLst/>
          </a:prstGeom>
          <a:ln>
            <a:noFill/>
          </a:ln>
          <a:effectLst>
            <a:outerShdw blurRad="292100" dist="139700" dir="2700000" algn="tl" rotWithShape="0">
              <a:srgbClr val="333333">
                <a:alpha val="65000"/>
              </a:srgbClr>
            </a:outerShdw>
          </a:effectLst>
        </p:spPr>
      </p:pic>
      <p:sp>
        <p:nvSpPr>
          <p:cNvPr id="6" name="Rounded Rectangle 5"/>
          <p:cNvSpPr/>
          <p:nvPr/>
        </p:nvSpPr>
        <p:spPr>
          <a:xfrm>
            <a:off x="3352800" y="5715000"/>
            <a:ext cx="5562600" cy="533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Website: - http://americasescapegame.com</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advClick="0" advTm="5000">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nodeType="clickEffect">
                                  <p:stCondLst>
                                    <p:cond delay="0"/>
                                  </p:stCondLst>
                                  <p:childTnLst>
                                    <p:animEffect transition="out" filter="box(in)">
                                      <p:cBhvr>
                                        <p:cTn id="6" dur="500"/>
                                        <p:tgtEl>
                                          <p:spTgt spid="1026"/>
                                        </p:tgtEl>
                                      </p:cBhvr>
                                    </p:animEffect>
                                    <p:set>
                                      <p:cBhvr>
                                        <p:cTn id="7" dur="1" fill="hold">
                                          <p:stCondLst>
                                            <p:cond delay="499"/>
                                          </p:stCondLst>
                                        </p:cTn>
                                        <p:tgtEl>
                                          <p:spTgt spid="1026"/>
                                        </p:tgtEl>
                                        <p:attrNameLst>
                                          <p:attrName>style.visibility</p:attrName>
                                        </p:attrNameLst>
                                      </p:cBhvr>
                                      <p:to>
                                        <p:strVal val="hidden"/>
                                      </p:to>
                                    </p:set>
                                  </p:childTnLst>
                                </p:cTn>
                              </p:par>
                              <p:par>
                                <p:cTn id="8" presetID="4" presetClass="exit" presetSubtype="16" fill="hold" grpId="0" nodeType="withEffect">
                                  <p:stCondLst>
                                    <p:cond delay="0"/>
                                  </p:stCondLst>
                                  <p:childTnLst>
                                    <p:animEffect transition="out" filter="box(in)">
                                      <p:cBhvr>
                                        <p:cTn id="9" dur="500"/>
                                        <p:tgtEl>
                                          <p:spTgt spid="2"/>
                                        </p:tgtEl>
                                      </p:cBhvr>
                                    </p:animEffect>
                                    <p:set>
                                      <p:cBhvr>
                                        <p:cTn id="10" dur="1" fill="hold">
                                          <p:stCondLst>
                                            <p:cond delay="499"/>
                                          </p:stCondLst>
                                        </p:cTn>
                                        <p:tgtEl>
                                          <p:spTgt spid="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1" presetClass="exit" presetSubtype="4" fill="hold" nodeType="clickEffect">
                                  <p:stCondLst>
                                    <p:cond delay="0"/>
                                  </p:stCondLst>
                                  <p:childTnLst>
                                    <p:animEffect transition="out" filter="wheel(4)">
                                      <p:cBhvr>
                                        <p:cTn id="14" dur="2000"/>
                                        <p:tgtEl>
                                          <p:spTgt spid="2050"/>
                                        </p:tgtEl>
                                      </p:cBhvr>
                                    </p:animEffect>
                                    <p:set>
                                      <p:cBhvr>
                                        <p:cTn id="15" dur="1" fill="hold">
                                          <p:stCondLst>
                                            <p:cond delay="1999"/>
                                          </p:stCondLst>
                                        </p:cTn>
                                        <p:tgtEl>
                                          <p:spTgt spid="2050"/>
                                        </p:tgtEl>
                                        <p:attrNameLst>
                                          <p:attrName>style.visibility</p:attrName>
                                        </p:attrNameLst>
                                      </p:cBhvr>
                                      <p:to>
                                        <p:strVal val="hidden"/>
                                      </p:to>
                                    </p:set>
                                  </p:childTnLst>
                                </p:cTn>
                              </p:par>
                              <p:par>
                                <p:cTn id="16" presetID="8" presetClass="entr" presetSubtype="16"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diamond(in)">
                                      <p:cBhvr>
                                        <p:cTn id="1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52400"/>
            <a:ext cx="8382000" cy="3581400"/>
          </a:xfrm>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4400" dirty="0" smtClean="0">
                <a:solidFill>
                  <a:srgbClr val="00B0F0"/>
                </a:solidFill>
              </a:rPr>
              <a:t> • </a:t>
            </a:r>
            <a:r>
              <a:rPr lang="en-US" sz="4400" dirty="0" smtClean="0">
                <a:solidFill>
                  <a:srgbClr val="00B0F0"/>
                </a:solidFill>
                <a:hlinkClick r:id="rId2"/>
              </a:rPr>
              <a:t>Team Building Breakout Rooms</a:t>
            </a:r>
            <a:r>
              <a:rPr lang="en-US" sz="4400" dirty="0" smtClean="0">
                <a:solidFill>
                  <a:srgbClr val="00B0F0"/>
                </a:solidFill>
              </a:rPr>
              <a:t>  </a:t>
            </a:r>
            <a:r>
              <a:rPr lang="en-US" dirty="0" smtClean="0"/>
              <a:t/>
            </a:r>
            <a:br>
              <a:rPr lang="en-US" dirty="0" smtClean="0"/>
            </a:br>
            <a:r>
              <a:rPr lang="en-US" dirty="0" smtClean="0"/>
              <a:t/>
            </a:r>
            <a:br>
              <a:rPr lang="en-US" dirty="0" smtClean="0"/>
            </a:br>
            <a:r>
              <a:rPr lang="en-US" sz="1600" dirty="0" smtClean="0"/>
              <a:t> Build a team building breakout rooms for your groups of 4 -10 at America's Escape Game on International Drive, Orlando. Check out the best escape room reviews and ratings here! America's Escape Game is a real live adventure game designed for small groups and is the newest entertainment concept challenging everyone!</a:t>
            </a:r>
            <a:endParaRPr lang="en-US" sz="1600" dirty="0"/>
          </a:p>
        </p:txBody>
      </p:sp>
      <p:pic>
        <p:nvPicPr>
          <p:cNvPr id="1026" name="Picture 2" descr="C:\Users\esign004\Desktop\americas-escape-game-logo.png"/>
          <p:cNvPicPr>
            <a:picLocks noChangeAspect="1" noChangeArrowheads="1"/>
          </p:cNvPicPr>
          <p:nvPr/>
        </p:nvPicPr>
        <p:blipFill>
          <a:blip r:embed="rId3"/>
          <a:srcRect/>
          <a:stretch>
            <a:fillRect/>
          </a:stretch>
        </p:blipFill>
        <p:spPr bwMode="auto">
          <a:xfrm>
            <a:off x="381000" y="304800"/>
            <a:ext cx="3981450" cy="1104900"/>
          </a:xfrm>
          <a:prstGeom prst="rect">
            <a:avLst/>
          </a:prstGeom>
          <a:ln>
            <a:noFill/>
          </a:ln>
          <a:effectLst>
            <a:outerShdw blurRad="292100" dist="139700" dir="2700000" algn="tl" rotWithShape="0">
              <a:srgbClr val="333333">
                <a:alpha val="65000"/>
              </a:srgbClr>
            </a:outerShdw>
          </a:effectLst>
        </p:spPr>
      </p:pic>
      <p:pic>
        <p:nvPicPr>
          <p:cNvPr id="3074" name="Picture 2" descr="C:\Users\esign004\Desktop\Sucessor-1110.jpg"/>
          <p:cNvPicPr>
            <a:picLocks noChangeAspect="1" noChangeArrowheads="1"/>
          </p:cNvPicPr>
          <p:nvPr/>
        </p:nvPicPr>
        <p:blipFill>
          <a:blip r:embed="rId4" cstate="print"/>
          <a:srcRect/>
          <a:stretch>
            <a:fillRect/>
          </a:stretch>
        </p:blipFill>
        <p:spPr bwMode="auto">
          <a:xfrm>
            <a:off x="609600" y="4038600"/>
            <a:ext cx="2895600" cy="1600200"/>
          </a:xfrm>
          <a:prstGeom prst="rect">
            <a:avLst/>
          </a:prstGeom>
          <a:ln>
            <a:noFill/>
          </a:ln>
          <a:effectLst>
            <a:outerShdw blurRad="292100" dist="139700" dir="2700000" algn="tl" rotWithShape="0">
              <a:srgbClr val="333333">
                <a:alpha val="65000"/>
              </a:srgbClr>
            </a:outerShdw>
          </a:effectLst>
        </p:spPr>
      </p:pic>
      <p:sp>
        <p:nvSpPr>
          <p:cNvPr id="6" name="Rounded Rectangle 5"/>
          <p:cNvSpPr/>
          <p:nvPr/>
        </p:nvSpPr>
        <p:spPr>
          <a:xfrm>
            <a:off x="3352800" y="5715000"/>
            <a:ext cx="5562600" cy="533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Website: - http://americasescapegame.com</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advClick="0" advTm="5000">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plus(in)">
                                      <p:cBhvr>
                                        <p:cTn id="7" dur="2000"/>
                                        <p:tgtEl>
                                          <p:spTgt spid="1026"/>
                                        </p:tgtEl>
                                      </p:cBhvr>
                                    </p:animEffect>
                                  </p:childTnLst>
                                </p:cTn>
                              </p:par>
                              <p:par>
                                <p:cTn id="8" presetID="13" presetClass="entr" presetSubtype="16"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plus(in)">
                                      <p:cBhvr>
                                        <p:cTn id="10" dur="2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074"/>
                                        </p:tgtEl>
                                        <p:attrNameLst>
                                          <p:attrName>style.visibility</p:attrName>
                                        </p:attrNameLst>
                                      </p:cBhvr>
                                      <p:to>
                                        <p:strVal val="visible"/>
                                      </p:to>
                                    </p:set>
                                    <p:animEffect transition="in" filter="dissolve">
                                      <p:cBhvr>
                                        <p:cTn id="15" dur="500"/>
                                        <p:tgtEl>
                                          <p:spTgt spid="3074"/>
                                        </p:tgtEl>
                                      </p:cBhvr>
                                    </p:animEffect>
                                  </p:childTnLst>
                                </p:cTn>
                              </p:par>
                              <p:par>
                                <p:cTn id="16" presetID="8" presetClass="entr" presetSubtype="16"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diamond(in)">
                                      <p:cBhvr>
                                        <p:cTn id="1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52400"/>
            <a:ext cx="7772400" cy="2057400"/>
          </a:xfrm>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4400" dirty="0" smtClean="0">
                <a:solidFill>
                  <a:srgbClr val="00B0F0"/>
                </a:solidFill>
                <a:hlinkClick r:id="rId2"/>
              </a:rPr>
              <a:t>America's Escape Game</a:t>
            </a:r>
            <a:r>
              <a:rPr lang="en-US" dirty="0" smtClean="0"/>
              <a:t/>
            </a:r>
            <a:br>
              <a:rPr lang="en-US" dirty="0" smtClean="0"/>
            </a:br>
            <a:endParaRPr lang="en-US" sz="1600" dirty="0"/>
          </a:p>
        </p:txBody>
      </p:sp>
      <p:pic>
        <p:nvPicPr>
          <p:cNvPr id="1026" name="Picture 2" descr="C:\Users\esign004\Desktop\americas-escape-game-logo.png"/>
          <p:cNvPicPr>
            <a:picLocks noChangeAspect="1" noChangeArrowheads="1"/>
          </p:cNvPicPr>
          <p:nvPr/>
        </p:nvPicPr>
        <p:blipFill>
          <a:blip r:embed="rId3"/>
          <a:srcRect/>
          <a:stretch>
            <a:fillRect/>
          </a:stretch>
        </p:blipFill>
        <p:spPr bwMode="auto">
          <a:xfrm>
            <a:off x="381000" y="304800"/>
            <a:ext cx="3981450" cy="1104900"/>
          </a:xfrm>
          <a:prstGeom prst="rect">
            <a:avLst/>
          </a:prstGeom>
          <a:ln>
            <a:noFill/>
          </a:ln>
          <a:effectLst>
            <a:outerShdw blurRad="292100" dist="139700" dir="2700000" algn="tl" rotWithShape="0">
              <a:srgbClr val="333333">
                <a:alpha val="65000"/>
              </a:srgbClr>
            </a:outerShdw>
          </a:effectLst>
        </p:spPr>
      </p:pic>
      <p:pic>
        <p:nvPicPr>
          <p:cNvPr id="4104" name="Picture 8" descr="C:\Users\esign004\Desktop\images (3).jpg"/>
          <p:cNvPicPr>
            <a:picLocks noChangeAspect="1" noChangeArrowheads="1"/>
          </p:cNvPicPr>
          <p:nvPr/>
        </p:nvPicPr>
        <p:blipFill>
          <a:blip r:embed="rId4"/>
          <a:srcRect/>
          <a:stretch>
            <a:fillRect/>
          </a:stretch>
        </p:blipFill>
        <p:spPr bwMode="auto">
          <a:xfrm>
            <a:off x="381000" y="2590800"/>
            <a:ext cx="2952750" cy="15525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105" name="Picture 9" descr="C:\Users\esign004\Desktop\images (2).jpg"/>
          <p:cNvPicPr>
            <a:picLocks noChangeAspect="1" noChangeArrowheads="1"/>
          </p:cNvPicPr>
          <p:nvPr/>
        </p:nvPicPr>
        <p:blipFill>
          <a:blip r:embed="rId5"/>
          <a:srcRect/>
          <a:stretch>
            <a:fillRect/>
          </a:stretch>
        </p:blipFill>
        <p:spPr bwMode="auto">
          <a:xfrm>
            <a:off x="6696075" y="3267075"/>
            <a:ext cx="2143125" cy="2143125"/>
          </a:xfrm>
          <a:prstGeom prst="rect">
            <a:avLst/>
          </a:prstGeom>
          <a:ln>
            <a:noFill/>
          </a:ln>
          <a:effectLst>
            <a:outerShdw blurRad="292100" dist="139700" dir="2700000" algn="tl" rotWithShape="0">
              <a:srgbClr val="333333">
                <a:alpha val="65000"/>
              </a:srgbClr>
            </a:outerShdw>
          </a:effectLst>
        </p:spPr>
      </p:pic>
      <p:pic>
        <p:nvPicPr>
          <p:cNvPr id="4106" name="Picture 10" descr="C:\Users\esign004\Desktop\download12.jpg"/>
          <p:cNvPicPr>
            <a:picLocks noChangeAspect="1" noChangeArrowheads="1"/>
          </p:cNvPicPr>
          <p:nvPr/>
        </p:nvPicPr>
        <p:blipFill>
          <a:blip r:embed="rId6"/>
          <a:srcRect/>
          <a:stretch>
            <a:fillRect/>
          </a:stretch>
        </p:blipFill>
        <p:spPr bwMode="auto">
          <a:xfrm>
            <a:off x="381000" y="4495800"/>
            <a:ext cx="1752600" cy="9814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107" name="Picture 11" descr="C:\Users\esign004\Desktop\images (1).jpg"/>
          <p:cNvPicPr>
            <a:picLocks noChangeAspect="1" noChangeArrowheads="1"/>
          </p:cNvPicPr>
          <p:nvPr/>
        </p:nvPicPr>
        <p:blipFill>
          <a:blip r:embed="rId7"/>
          <a:srcRect/>
          <a:stretch>
            <a:fillRect/>
          </a:stretch>
        </p:blipFill>
        <p:spPr bwMode="auto">
          <a:xfrm>
            <a:off x="4495800" y="3048000"/>
            <a:ext cx="1883963" cy="990600"/>
          </a:xfrm>
          <a:prstGeom prst="rect">
            <a:avLst/>
          </a:prstGeom>
          <a:ln>
            <a:noFill/>
          </a:ln>
          <a:effectLst>
            <a:outerShdw blurRad="292100" dist="139700" dir="2700000" algn="tl" rotWithShape="0">
              <a:srgbClr val="333333">
                <a:alpha val="65000"/>
              </a:srgbClr>
            </a:outerShdw>
          </a:effectLst>
        </p:spPr>
      </p:pic>
      <p:sp>
        <p:nvSpPr>
          <p:cNvPr id="9" name="Rounded Rectangle 8"/>
          <p:cNvSpPr/>
          <p:nvPr/>
        </p:nvSpPr>
        <p:spPr>
          <a:xfrm>
            <a:off x="3352800" y="5715000"/>
            <a:ext cx="5562600" cy="533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Website: - http://americasescapegame.com</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advClick="0" advTm="500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amond(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52400"/>
            <a:ext cx="7772400" cy="2057400"/>
          </a:xfrm>
        </p:spPr>
        <p:style>
          <a:lnRef idx="2">
            <a:schemeClr val="accent2"/>
          </a:lnRef>
          <a:fillRef idx="1">
            <a:schemeClr val="lt1"/>
          </a:fillRef>
          <a:effectRef idx="0">
            <a:schemeClr val="accent2"/>
          </a:effectRef>
          <a:fontRef idx="minor">
            <a:schemeClr val="dk1"/>
          </a:fontRef>
        </p:style>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4400" dirty="0" smtClean="0">
                <a:solidFill>
                  <a:srgbClr val="00B0F0"/>
                </a:solidFill>
              </a:rPr>
              <a:t>America's Escape Game</a:t>
            </a:r>
            <a:r>
              <a:rPr lang="en-US" dirty="0" smtClean="0"/>
              <a:t/>
            </a:r>
            <a:br>
              <a:rPr lang="en-US" dirty="0" smtClean="0"/>
            </a:br>
            <a:endParaRPr lang="en-US" sz="1600" dirty="0"/>
          </a:p>
        </p:txBody>
      </p:sp>
      <p:pic>
        <p:nvPicPr>
          <p:cNvPr id="1026" name="Picture 2" descr="C:\Users\esign004\Desktop\americas-escape-game-logo.png"/>
          <p:cNvPicPr>
            <a:picLocks noChangeAspect="1" noChangeArrowheads="1"/>
          </p:cNvPicPr>
          <p:nvPr/>
        </p:nvPicPr>
        <p:blipFill>
          <a:blip r:embed="rId2"/>
          <a:srcRect/>
          <a:stretch>
            <a:fillRect/>
          </a:stretch>
        </p:blipFill>
        <p:spPr bwMode="auto">
          <a:xfrm>
            <a:off x="381000" y="304800"/>
            <a:ext cx="3981450" cy="1104900"/>
          </a:xfrm>
          <a:prstGeom prst="rect">
            <a:avLst/>
          </a:prstGeom>
          <a:ln>
            <a:noFill/>
          </a:ln>
          <a:effectLst>
            <a:outerShdw blurRad="292100" dist="139700" dir="2700000" algn="tl" rotWithShape="0">
              <a:srgbClr val="333333">
                <a:alpha val="65000"/>
              </a:srgbClr>
            </a:outerShdw>
          </a:effectLst>
        </p:spPr>
      </p:pic>
      <p:sp>
        <p:nvSpPr>
          <p:cNvPr id="9" name="Round Diagonal Corner Rectangle 8"/>
          <p:cNvSpPr/>
          <p:nvPr/>
        </p:nvSpPr>
        <p:spPr>
          <a:xfrm>
            <a:off x="533400" y="2743200"/>
            <a:ext cx="7391400" cy="2819400"/>
          </a:xfrm>
          <a:prstGeom prst="round2DiagRect">
            <a:avLst/>
          </a:prstGeom>
        </p:spPr>
        <p:style>
          <a:lnRef idx="2">
            <a:schemeClr val="accent6"/>
          </a:lnRef>
          <a:fillRef idx="1">
            <a:schemeClr val="lt1"/>
          </a:fillRef>
          <a:effectRef idx="0">
            <a:schemeClr val="accent6"/>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Contact Details : -</a:t>
            </a:r>
          </a:p>
          <a:p>
            <a:pPr algn="ctr"/>
            <a:endPar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America's Escape Game</a:t>
            </a:r>
          </a:p>
          <a:p>
            <a:pPr algn="ctr"/>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8723 International Dr Ste 115</a:t>
            </a:r>
          </a:p>
          <a:p>
            <a:pPr algn="ctr"/>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Orlando</a:t>
            </a:r>
          </a:p>
          <a:p>
            <a:pPr algn="ctr"/>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FL</a:t>
            </a:r>
          </a:p>
          <a:p>
            <a:pPr algn="ctr"/>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32819</a:t>
            </a:r>
          </a:p>
          <a:p>
            <a:pPr algn="ctr"/>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United States</a:t>
            </a:r>
          </a:p>
          <a:p>
            <a:pPr algn="ctr"/>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4074125585</a:t>
            </a:r>
          </a:p>
        </p:txBody>
      </p:sp>
      <p:sp>
        <p:nvSpPr>
          <p:cNvPr id="6" name="Rounded Rectangle 5"/>
          <p:cNvSpPr/>
          <p:nvPr/>
        </p:nvSpPr>
        <p:spPr>
          <a:xfrm>
            <a:off x="3352800" y="5715000"/>
            <a:ext cx="5562600" cy="533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Website: - http://americasescapegame.com</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advClick="0" advTm="5000">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xit" presetSubtype="0" fill="hold" nodeType="clickEffect">
                                  <p:stCondLst>
                                    <p:cond delay="0"/>
                                  </p:stCondLst>
                                  <p:childTnLst>
                                    <p:anim calcmode="lin" valueType="num">
                                      <p:cBhvr>
                                        <p:cTn id="6" dur="1000"/>
                                        <p:tgtEl>
                                          <p:spTgt spid="1026"/>
                                        </p:tgtEl>
                                        <p:attrNameLst>
                                          <p:attrName>ppt_w</p:attrName>
                                        </p:attrNameLst>
                                      </p:cBhvr>
                                      <p:tavLst>
                                        <p:tav tm="0">
                                          <p:val>
                                            <p:strVal val="ppt_w"/>
                                          </p:val>
                                        </p:tav>
                                        <p:tav tm="100000">
                                          <p:val>
                                            <p:strVal val="ppt_w*0.70"/>
                                          </p:val>
                                        </p:tav>
                                      </p:tavLst>
                                    </p:anim>
                                    <p:anim calcmode="lin" valueType="num">
                                      <p:cBhvr>
                                        <p:cTn id="7" dur="1000"/>
                                        <p:tgtEl>
                                          <p:spTgt spid="1026"/>
                                        </p:tgtEl>
                                        <p:attrNameLst>
                                          <p:attrName>ppt_h</p:attrName>
                                        </p:attrNameLst>
                                      </p:cBhvr>
                                      <p:tavLst>
                                        <p:tav tm="0">
                                          <p:val>
                                            <p:strVal val="ppt_h"/>
                                          </p:val>
                                        </p:tav>
                                        <p:tav tm="100000">
                                          <p:val>
                                            <p:strVal val="ppt_h"/>
                                          </p:val>
                                        </p:tav>
                                      </p:tavLst>
                                    </p:anim>
                                    <p:animEffect transition="out" filter="fade">
                                      <p:cBhvr>
                                        <p:cTn id="8" dur="1000"/>
                                        <p:tgtEl>
                                          <p:spTgt spid="1026"/>
                                        </p:tgtEl>
                                      </p:cBhvr>
                                    </p:animEffect>
                                    <p:set>
                                      <p:cBhvr>
                                        <p:cTn id="9" dur="1" fill="hold">
                                          <p:stCondLst>
                                            <p:cond delay="999"/>
                                          </p:stCondLst>
                                        </p:cTn>
                                        <p:tgtEl>
                                          <p:spTgt spid="1026"/>
                                        </p:tgtEl>
                                        <p:attrNameLst>
                                          <p:attrName>style.visibility</p:attrName>
                                        </p:attrNameLst>
                                      </p:cBhvr>
                                      <p:to>
                                        <p:strVal val="hidden"/>
                                      </p:to>
                                    </p:set>
                                  </p:childTnLst>
                                </p:cTn>
                              </p:par>
                              <p:par>
                                <p:cTn id="10" presetID="55" presetClass="exit" presetSubtype="0" fill="hold" grpId="0" nodeType="withEffect">
                                  <p:stCondLst>
                                    <p:cond delay="0"/>
                                  </p:stCondLst>
                                  <p:childTnLst>
                                    <p:anim calcmode="lin" valueType="num">
                                      <p:cBhvr>
                                        <p:cTn id="11" dur="1000"/>
                                        <p:tgtEl>
                                          <p:spTgt spid="2"/>
                                        </p:tgtEl>
                                        <p:attrNameLst>
                                          <p:attrName>ppt_w</p:attrName>
                                        </p:attrNameLst>
                                      </p:cBhvr>
                                      <p:tavLst>
                                        <p:tav tm="0">
                                          <p:val>
                                            <p:strVal val="ppt_w"/>
                                          </p:val>
                                        </p:tav>
                                        <p:tav tm="100000">
                                          <p:val>
                                            <p:strVal val="ppt_w*0.70"/>
                                          </p:val>
                                        </p:tav>
                                      </p:tavLst>
                                    </p:anim>
                                    <p:anim calcmode="lin" valueType="num">
                                      <p:cBhvr>
                                        <p:cTn id="12" dur="1000"/>
                                        <p:tgtEl>
                                          <p:spTgt spid="2"/>
                                        </p:tgtEl>
                                        <p:attrNameLst>
                                          <p:attrName>ppt_h</p:attrName>
                                        </p:attrNameLst>
                                      </p:cBhvr>
                                      <p:tavLst>
                                        <p:tav tm="0">
                                          <p:val>
                                            <p:strVal val="ppt_h"/>
                                          </p:val>
                                        </p:tav>
                                        <p:tav tm="100000">
                                          <p:val>
                                            <p:strVal val="ppt_h"/>
                                          </p:val>
                                        </p:tav>
                                      </p:tavLst>
                                    </p:anim>
                                    <p:animEffect transition="out" filter="fade">
                                      <p:cBhvr>
                                        <p:cTn id="13" dur="1000"/>
                                        <p:tgtEl>
                                          <p:spTgt spid="2"/>
                                        </p:tgtEl>
                                      </p:cBhvr>
                                    </p:animEffect>
                                    <p:set>
                                      <p:cBhvr>
                                        <p:cTn id="14" dur="1" fill="hold">
                                          <p:stCondLst>
                                            <p:cond delay="999"/>
                                          </p:stCondLst>
                                        </p:cTn>
                                        <p:tgtEl>
                                          <p:spTgt spid="2"/>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30" presetClass="emph" presetSubtype="0" fill="hold" grpId="0" nodeType="clickEffect">
                                  <p:stCondLst>
                                    <p:cond delay="0"/>
                                  </p:stCondLst>
                                  <p:childTnLst>
                                    <p:animClr clrSpc="hsl">
                                      <p:cBhvr override="childStyle">
                                        <p:cTn id="18" dur="500" fill="hold"/>
                                        <p:tgtEl>
                                          <p:spTgt spid="9"/>
                                        </p:tgtEl>
                                        <p:attrNameLst>
                                          <p:attrName>style.color</p:attrName>
                                        </p:attrNameLst>
                                      </p:cBhvr>
                                      <p:by>
                                        <p:hsl h="0" s="12549" l="25098"/>
                                      </p:by>
                                    </p:animClr>
                                    <p:animClr clrSpc="hsl">
                                      <p:cBhvr>
                                        <p:cTn id="19" dur="500" fill="hold"/>
                                        <p:tgtEl>
                                          <p:spTgt spid="9"/>
                                        </p:tgtEl>
                                        <p:attrNameLst>
                                          <p:attrName>fillcolor</p:attrName>
                                        </p:attrNameLst>
                                      </p:cBhvr>
                                      <p:by>
                                        <p:hsl h="0" s="12549" l="25098"/>
                                      </p:by>
                                    </p:animClr>
                                    <p:animClr clrSpc="hsl">
                                      <p:cBhvr>
                                        <p:cTn id="20" dur="500" fill="hold"/>
                                        <p:tgtEl>
                                          <p:spTgt spid="9"/>
                                        </p:tgtEl>
                                        <p:attrNameLst>
                                          <p:attrName>stroke.color</p:attrName>
                                        </p:attrNameLst>
                                      </p:cBhvr>
                                      <p:by>
                                        <p:hsl h="0" s="12549" l="25098"/>
                                      </p:by>
                                    </p:animClr>
                                    <p:set>
                                      <p:cBhvr>
                                        <p:cTn id="21" dur="500" fill="hold"/>
                                        <p:tgtEl>
                                          <p:spTgt spid="9"/>
                                        </p:tgtEl>
                                        <p:attrNameLst>
                                          <p:attrName>fill.type</p:attrName>
                                        </p:attrNameLst>
                                      </p:cBhvr>
                                      <p:to>
                                        <p:strVal val="solid"/>
                                      </p:to>
                                    </p:set>
                                  </p:childTnLst>
                                </p:cTn>
                              </p:par>
                              <p:par>
                                <p:cTn id="22" presetID="8" presetClass="entr" presetSubtype="16"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diamond(in)">
                                      <p:cBhvr>
                                        <p:cTn id="2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142</TotalTime>
  <Words>179</Words>
  <Application>Microsoft Office PowerPoint</Application>
  <PresentationFormat>On-screen Show (4:3)</PresentationFormat>
  <Paragraphs>67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Civic</vt:lpstr>
      <vt:lpstr>          America's Escape Game  America's Escape Game on International Drive in Orlando, FL is the #1 new scary escape game attraction in the USA, with best and challenging escape rooms. Find out Things to Do in Orlando!! America's Escape Game is a real live adventure game designed for small groups and is the newest entertainment concept challenging everyone! </vt:lpstr>
      <vt:lpstr>           • Build A Breakout Room    Build a team building breakout rooms and escape games rooms design for your groups of 4 -10 at America's Escape Game on International Drive, Orlando. Check out the best escape room reviews and ratings here! America's Escape Game is a real live adventure game designed for small groups and is the newest entertainment concept challenging everyone!</vt:lpstr>
      <vt:lpstr>           • Escape Room Discounts  Check out our challenging and incredibly detailed escape rooms games &amp; franchise for your groups of 4 -10 at America's Escape Game on International Drive, Orlando. America's Escape Game is a real live adventure game designed for small groups and is the newest entertainment concept challenging everyone!</vt:lpstr>
      <vt:lpstr>            • Escape Room Designs    Build an Escape Room for your groups of 4 -10 at America's Escape Game on International Drive, Orlando. Check out the best escape room reviews and ratings here! America's Escape Game is a real live adventure game designed for small groups and is the newest entertainment concept challenging everyone!</vt:lpstr>
      <vt:lpstr>        • Office Holiday Parties Orlando    Have you Christmas parties at America's Escape Game on International Drive, Orlando. Fully catered with excellent food, drinks and your own escape elf. America's Escape Game is a real live adventure game designed for small groups and is the newest entertainment concept challenging everyone!</vt:lpstr>
      <vt:lpstr>        • Ladies Night Out Orlando     Before you head ladies night out or other event in Orlando, come to America's Escape Game and see if you and your friends can escape. America's Escape Game is a real live adventure game designed for small groups and is the newest entertainment concept challenging everyone!</vt:lpstr>
      <vt:lpstr>                                   • Team Building Breakout Rooms     Build a team building breakout rooms for your groups of 4 -10 at America's Escape Game on International Drive, Orlando. Check out the best escape room reviews and ratings here! America's Escape Game is a real live adventure game designed for small groups and is the newest entertainment concept challenging everyone!</vt:lpstr>
      <vt:lpstr>       America's Escape Game </vt:lpstr>
      <vt:lpstr>       America's Escape Game </vt:lpstr>
      <vt:lpstr>       America's Escape Game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America's Escape Game  America's Escape Game on International Drive in Orlando, FL is the #1 new scary escape game attraction in the USA, with best and challenging escape rooms. Find out Things to Do in Orlando!! America's Escape Game is a real live adventure game designed for small groups and is the newest entertainment concept challenging everyone!</dc:title>
  <dc:creator>esign004</dc:creator>
  <cp:lastModifiedBy>Reema</cp:lastModifiedBy>
  <cp:revision>17</cp:revision>
  <dcterms:created xsi:type="dcterms:W3CDTF">2016-12-02T06:10:41Z</dcterms:created>
  <dcterms:modified xsi:type="dcterms:W3CDTF">2017-03-03T04:52:45Z</dcterms:modified>
</cp:coreProperties>
</file>