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89"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8" r:id="rId27"/>
    <p:sldId id="280" r:id="rId28"/>
    <p:sldId id="281" r:id="rId29"/>
    <p:sldId id="282" r:id="rId30"/>
    <p:sldId id="283" r:id="rId31"/>
    <p:sldId id="284" r:id="rId32"/>
    <p:sldId id="285" r:id="rId33"/>
    <p:sldId id="286" r:id="rId34"/>
    <p:sldId id="287" r:id="rId3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17" name="Espace réservé du pied de page 16"/>
          <p:cNvSpPr>
            <a:spLocks noGrp="1"/>
          </p:cNvSpPr>
          <p:nvPr>
            <p:ph type="ftr" sz="quarter" idx="11"/>
          </p:nvPr>
        </p:nvSpPr>
        <p:spPr/>
        <p:txBody>
          <a:bodyPr/>
          <a:lstStyle>
            <a:extLst/>
          </a:lstStyle>
          <a:p>
            <a:endParaRPr lang="fr-FR"/>
          </a:p>
        </p:txBody>
      </p:sp>
      <p:sp>
        <p:nvSpPr>
          <p:cNvPr id="29" name="Espace réservé du numéro de diapositive 28"/>
          <p:cNvSpPr>
            <a:spLocks noGrp="1"/>
          </p:cNvSpPr>
          <p:nvPr>
            <p:ph type="sldNum" sz="quarter" idx="12"/>
          </p:nvPr>
        </p:nvSpPr>
        <p:spPr/>
        <p:txBody>
          <a:bodyPr/>
          <a:lstStyle>
            <a:extLst/>
          </a:lstStyle>
          <a:p>
            <a:fld id="{E249A1C7-07EB-4419-A2BA-0495E9AD6DC8}" type="slidenum">
              <a:rPr lang="fr-FR" smtClean="0"/>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E249A1C7-07EB-4419-A2BA-0495E9AD6DC8}" type="slidenum">
              <a:rPr lang="fr-FR" smtClean="0"/>
              <a:pPr/>
              <a:t>‹N°›</a:t>
            </a:fld>
            <a:endParaRPr lang="fr-F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E249A1C7-07EB-4419-A2BA-0495E9AD6DC8}" type="slidenum">
              <a:rPr lang="fr-FR" smtClean="0"/>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C511DFA-8726-4187-A609-CB85D21E6704}" type="datetimeFigureOut">
              <a:rPr lang="fr-FR" smtClean="0"/>
              <a:pPr/>
              <a:t>29/11/2011</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E249A1C7-07EB-4419-A2BA-0495E9AD6DC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EC511DFA-8726-4187-A609-CB85D21E6704}" type="datetimeFigureOut">
              <a:rPr lang="fr-FR" smtClean="0"/>
              <a:pPr/>
              <a:t>29/11/2011</a:t>
            </a:fld>
            <a:endParaRPr lang="fr-FR"/>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FR"/>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E249A1C7-07EB-4419-A2BA-0495E9AD6DC8}"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C511DFA-8726-4187-A609-CB85D21E6704}" type="datetimeFigureOut">
              <a:rPr lang="fr-FR" smtClean="0"/>
              <a:pPr/>
              <a:t>29/11/2011</a:t>
            </a:fld>
            <a:endParaRPr lang="fr-FR"/>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FR"/>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E249A1C7-07EB-4419-A2BA-0495E9AD6DC8}"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14400" y="1500174"/>
            <a:ext cx="7772400" cy="4818330"/>
          </a:xfrm>
        </p:spPr>
        <p:txBody>
          <a:bodyPr>
            <a:normAutofit/>
          </a:bodyPr>
          <a:lstStyle/>
          <a:p>
            <a:pPr algn="ctr"/>
            <a:r>
              <a:rPr lang="fr-FR" dirty="0" smtClean="0">
                <a:latin typeface="Times New Roman" pitchFamily="18" charset="0"/>
                <a:cs typeface="Times New Roman" pitchFamily="18" charset="0"/>
              </a:rPr>
              <a:t>La politique foncière et </a:t>
            </a:r>
            <a:br>
              <a:rPr lang="fr-FR" dirty="0" smtClean="0">
                <a:latin typeface="Times New Roman" pitchFamily="18" charset="0"/>
                <a:cs typeface="Times New Roman" pitchFamily="18" charset="0"/>
              </a:rPr>
            </a:br>
            <a:r>
              <a:rPr lang="fr-FR" dirty="0" smtClean="0">
                <a:latin typeface="Times New Roman" pitchFamily="18" charset="0"/>
                <a:cs typeface="Times New Roman" pitchFamily="18" charset="0"/>
              </a:rPr>
              <a:t>le logement</a:t>
            </a: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La possibilité de contrôle dépendra des instruments que met en œuvre la puissance publique, mais aussi des libertés de choix qu’elle laisse aux autres acteurs.</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Deux cas sont à cet égard envisageable; le maintien de la propriété privée des sols, leur municipalisation:</a:t>
            </a:r>
          </a:p>
          <a:p>
            <a:r>
              <a:rPr lang="fr-FR" dirty="0" smtClean="0"/>
              <a:t>A- Dans le premier cas quatre séries de problèmes se posent:</a:t>
            </a:r>
          </a:p>
          <a:p>
            <a:endParaRPr lang="fr-FR" dirty="0" smtClean="0"/>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a:bodyPr>
          <a:lstStyle/>
          <a:p>
            <a:pPr>
              <a:buNone/>
            </a:pPr>
            <a:r>
              <a:rPr lang="fr-FR" dirty="0" smtClean="0"/>
              <a:t>1- La puissance publique a des objectifs contradictoires; pour des raisons d’équité, elle souhaite que les propriétaires fonciers n’encaissent pas de plus values, mais simultanément elle désire que les valeurs foncières n’augmentent pas dans les zones constructibles.  </a:t>
            </a: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Or en taxant les plus values elle contribue à la hausse des prix de terrains, tandisqu’en créant des voies d’</a:t>
            </a:r>
            <a:r>
              <a:rPr lang="fr-FR" dirty="0" err="1" smtClean="0"/>
              <a:t>accés</a:t>
            </a:r>
            <a:r>
              <a:rPr lang="fr-FR" dirty="0" smtClean="0"/>
              <a:t>,  elle enrichit les propriétaires riverains tout en diminuant la pression foncière dans d’autres quartiers.</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2- Dans la plupart des agglomérations, la puissance publique n’existe pas, car elle est représentée par une multitude d’acteurs aux objectifs souvent conflictuels: l’Etat et les différentes communes.</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En d’autres termes, il n’y a pas un seul contrôleur mais une pluralité qui agissent simultanément avec des instruments différents et poursuivent des buts distincts.</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3- Les acteurs publics font eux même partie du système qu’ils contrôlent. Ils subissent l’influence de multiples groupes de pression, allant des associations de défense aux lobbies des constructeurs. </a:t>
            </a:r>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4- Les actions de la puissance publique engendrent constamment des effets contraires aux objectifs poursuivis. </a:t>
            </a:r>
          </a:p>
          <a:p>
            <a:pPr>
              <a:buNone/>
            </a:pPr>
            <a:r>
              <a:rPr lang="fr-FR" dirty="0" smtClean="0"/>
              <a:t>    Les causes en sont nombreuses: </a:t>
            </a:r>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a- Une rigidité excessive: exemple les actions ne sont pas adaptées en fonction de l’évolution démographique et économique de l’agglomération.  </a:t>
            </a:r>
            <a:endParaRPr lang="fr-F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b- Une incohérence dans l’emploi des instruments; exemple, les infrastructures de transports nécessaires pour que le SDAU se réalisent ne sont souvent pas entreprissent, les seuls infrastructures réalisées sont des infrastructures de rattrapage. </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r>
              <a:rPr lang="fr-FR" dirty="0" smtClean="0"/>
              <a:t>Certains pensent que la rente foncière et la seule explication de la cherté des logements et que l’augmentation des prix des terrains est supérieure à l’inflation.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c- Une absence de prise en compte des réactions des autres agents économiques: face aux actions de la puissance publique, ces agents ne restent pas passifs. Ils cherchent à exploiter leurs marges de liberté en fonction de leurs intérêts et sur la base de leurs anticipations.</a:t>
            </a:r>
            <a:endParaRPr lang="fr-F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B- Quand à l’autre cas, il pose lui aussi de difficiles problèmes de contrôle:</a:t>
            </a:r>
          </a:p>
          <a:p>
            <a:pPr>
              <a:buNone/>
            </a:pPr>
            <a:r>
              <a:rPr lang="fr-FR" dirty="0" smtClean="0"/>
              <a:t>    1- Il </a:t>
            </a:r>
            <a:r>
              <a:rPr lang="fr-FR" dirty="0" err="1" smtClean="0"/>
              <a:t>résoud</a:t>
            </a:r>
            <a:r>
              <a:rPr lang="fr-FR" dirty="0" smtClean="0"/>
              <a:t> </a:t>
            </a:r>
            <a:r>
              <a:rPr lang="fr-FR" dirty="0" smtClean="0"/>
              <a:t>le problème des plus- values, mais supprime de ce fait toute référence à un prix du marché dans différents emplacements.</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2- Il se prive ainsi de l’un des moyens essentiels permettant de traduire les raretés relatives des différents terrains, compte tenu des utilisations que souhaiteraient en faire les divers agents économiques.</a:t>
            </a:r>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3- Supprimant une source d’information fondamentale, il accroit le risque d’une rigidité des décisions publiques sans adaptation à l’évolution de l’agglomération. </a:t>
            </a:r>
            <a:endParaRPr lang="fr-F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4- Il peut se traduire lui aussi par conséquent par des gaspillages du sol d’autant plus graves qu’ils seront moins visibles.</a:t>
            </a:r>
            <a:endParaRPr lang="fr-F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Ces considérations sont essentielles, elles sont porteuses d’un message:</a:t>
            </a:r>
          </a:p>
          <a:p>
            <a:pPr>
              <a:buNone/>
            </a:pPr>
            <a:r>
              <a:rPr lang="fr-FR" dirty="0" smtClean="0"/>
              <a:t>    Demain comme hier , toute tentative de maitrise qui ne prendra pas en compte les réactions probables des divers agents aux instruments utilisés, risque de ne pas atteindre ses objectifs.  </a:t>
            </a:r>
            <a:endParaRPr lang="fr-F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Réactions qui s’expriment à travers les relations internes à ce système complexe qu’est une agglomération.</a:t>
            </a:r>
            <a:endParaRPr lang="fr-F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Le logement</a:t>
            </a:r>
            <a:endParaRPr lang="fr-FR" dirty="0"/>
          </a:p>
        </p:txBody>
      </p:sp>
      <p:sp>
        <p:nvSpPr>
          <p:cNvPr id="3" name="Espace réservé du contenu 2"/>
          <p:cNvSpPr>
            <a:spLocks noGrp="1"/>
          </p:cNvSpPr>
          <p:nvPr>
            <p:ph idx="1"/>
          </p:nvPr>
        </p:nvSpPr>
        <p:spPr/>
        <p:txBody>
          <a:bodyPr/>
          <a:lstStyle/>
          <a:p>
            <a:r>
              <a:rPr lang="fr-FR" dirty="0" smtClean="0"/>
              <a:t>En matière de logement, l’Etat a mené une politique active en subventionnant fortement la construction, soit par des prêts à des organismes d’HLM à des taux très préférentiels, soit par des prêts à des particuliers à des taux réduits quoique beaucoup plus élevés. </a:t>
            </a:r>
            <a:endParaRPr lang="fr-F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La politique du logement est un thème de débat public. Il oppose:</a:t>
            </a:r>
          </a:p>
          <a:p>
            <a:pPr>
              <a:buNone/>
            </a:pPr>
            <a:r>
              <a:rPr lang="fr-FR" dirty="0" smtClean="0"/>
              <a:t> 1- Ceux qui sont prêts à accepter un effondrement de la construction neuve pour reporter les investissements sur la modernisation de son appareil industriel.</a:t>
            </a:r>
            <a:endParaRPr lang="fr-F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2- Ceux qui considèrent au contraire que pour défendre l’emploi, maintenir les équilibres sociaux et couvrir les besoins à long terme  du logement, il faut maintenir la construction à un niveau suffisamment soutenu.</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D’autres pensent que les prix des terrains situés dans les centres villes varient comme l’inflation. La hausse des prix est un phénomène local et transitoire.</a:t>
            </a:r>
          </a:p>
          <a:p>
            <a:endParaRPr lang="fr-F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A cette première opposition s’en rajoute une autre, qui porte sur l’orientation des dépenses et des pertes de recettes fiscales de l’Etat:</a:t>
            </a:r>
            <a:endParaRPr lang="fr-F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1- Certains considèrent que la politique d’aide à la pierre et à la personne doit être renforcée, le locataire mieux protégé et qu’en contre partie il faut faire disparaître les avantages fiscaux dont bénéficient les acquéreurs de logements non aidés.</a:t>
            </a:r>
            <a:endParaRPr lang="fr-F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2- D’autres pensent au contraire qu’il faut limiter le rythme des constructions aidés, la meilleure manière de relancer la construction du logement, tant pour la satisfaction des habitants que pour le soutien de l’emploi, étant de rendre au marché immobilier (en location et en accession) sa </a:t>
            </a:r>
            <a:r>
              <a:rPr lang="fr-FR" dirty="0" smtClean="0"/>
              <a:t>fluidité.   </a:t>
            </a:r>
            <a:endParaRPr lang="fr-F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a:t>
            </a:r>
            <a:r>
              <a:rPr lang="fr-FR" dirty="0" smtClean="0"/>
              <a:t>C</a:t>
            </a:r>
            <a:r>
              <a:rPr lang="fr-FR" dirty="0" smtClean="0"/>
              <a:t>eci</a:t>
            </a:r>
            <a:r>
              <a:rPr lang="fr-FR" dirty="0" smtClean="0"/>
              <a:t>, par une baisse des taux de prêts aux particuliers solvables, baisse qui libérerait des logements et permettrait ainsi de réserver l’aide aux plus défavorisés. </a:t>
            </a:r>
            <a:endParaRPr lang="fr-F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Il existe un consensus général sur l’intérêt qu’il y aurait à la réhabilitation des logements anciens.</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Le débat résulte de ce que le caractère de l’agglomération urbaine engendre deux séries de difficultés:</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1- </a:t>
            </a:r>
            <a:r>
              <a:rPr lang="fr-FR" dirty="0" smtClean="0"/>
              <a:t>O</a:t>
            </a:r>
            <a:r>
              <a:rPr lang="fr-FR" dirty="0" smtClean="0"/>
              <a:t>u bien le </a:t>
            </a:r>
            <a:r>
              <a:rPr lang="fr-FR" dirty="0" smtClean="0"/>
              <a:t>développement de la ville est laissé au jeu du marché (congestion des centres, défiguration des sites, etc.), avec une double conséquence:        </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a:bodyPr>
          <a:lstStyle/>
          <a:p>
            <a:pPr>
              <a:buNone/>
            </a:pPr>
            <a:r>
              <a:rPr lang="fr-FR" dirty="0" smtClean="0"/>
              <a:t>a- Les propriétaires fonciers s’enrichissent plus ou moins selon la nature des parcelles qu’ils avaient la chance de posséder ou selon la capacité qu’ils ont eu d’anticiper l’évolution de l’agglomération.</a:t>
            </a:r>
          </a:p>
          <a:p>
            <a:pPr>
              <a:buNone/>
            </a:pPr>
            <a:r>
              <a:rPr lang="fr-FR" dirty="0" smtClean="0"/>
              <a:t>     </a:t>
            </a:r>
          </a:p>
          <a:p>
            <a:pPr>
              <a:buNone/>
            </a:pPr>
            <a:r>
              <a:rPr lang="fr-FR" dirty="0" smtClean="0"/>
              <a:t>  </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b- </a:t>
            </a:r>
            <a:r>
              <a:rPr lang="fr-FR" dirty="0" smtClean="0"/>
              <a:t>La </a:t>
            </a:r>
            <a:r>
              <a:rPr lang="fr-FR" dirty="0" smtClean="0"/>
              <a:t>demande des services publics (transport, adduction d’eau, assainissement) résulte de l’utilisation induite par le jeu du marché.</a:t>
            </a:r>
          </a:p>
          <a:p>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En revanche, le marché fait preuve d’une faculté d’adaptation considérable, car les prix relatifs des différentes parcelles évoluent en fonction de la demande de terrain et entrainent des actions correctrices de la part de tous les agents économiques contribuant à l’offre. </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2- Ou bien le développement de la ville est contrôlé par la puissance publique; mais il faut alors se demander si les instruments dont elle dispose lui permettent effectivement de faire évoluer l’ensemble de l’agglomération comme elle l’entend. </a:t>
            </a:r>
            <a:endParaRPr lang="fr-F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401</TotalTime>
  <Words>1084</Words>
  <Application>Microsoft Office PowerPoint</Application>
  <PresentationFormat>Affichage à l'écran (4:3)</PresentationFormat>
  <Paragraphs>42</Paragraphs>
  <Slides>34</Slides>
  <Notes>0</Notes>
  <HiddenSlides>0</HiddenSlides>
  <MMClips>0</MMClips>
  <ScaleCrop>false</ScaleCrop>
  <HeadingPairs>
    <vt:vector size="4" baseType="variant">
      <vt:variant>
        <vt:lpstr>Thème</vt:lpstr>
      </vt:variant>
      <vt:variant>
        <vt:i4>1</vt:i4>
      </vt:variant>
      <vt:variant>
        <vt:lpstr>Titres des diapositives</vt:lpstr>
      </vt:variant>
      <vt:variant>
        <vt:i4>34</vt:i4>
      </vt:variant>
    </vt:vector>
  </HeadingPairs>
  <TitlesOfParts>
    <vt:vector size="35" baseType="lpstr">
      <vt:lpstr>Métro</vt:lpstr>
      <vt:lpstr>La politique foncière et  le logement</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        Le logement</vt:lpstr>
      <vt:lpstr>Diapositive 28</vt:lpstr>
      <vt:lpstr>Diapositive 29</vt:lpstr>
      <vt:lpstr>Diapositive 30</vt:lpstr>
      <vt:lpstr>Diapositive 31</vt:lpstr>
      <vt:lpstr>Diapositive 32</vt:lpstr>
      <vt:lpstr>Diapositive 33</vt:lpstr>
      <vt:lpstr>Diapositive 34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politique foncière et  le logement</dc:title>
  <dc:creator>Poste</dc:creator>
  <cp:lastModifiedBy>Poste</cp:lastModifiedBy>
  <cp:revision>65</cp:revision>
  <dcterms:created xsi:type="dcterms:W3CDTF">2011-11-25T17:02:07Z</dcterms:created>
  <dcterms:modified xsi:type="dcterms:W3CDTF">2011-11-29T08:05:14Z</dcterms:modified>
</cp:coreProperties>
</file>